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0B4E02"/>
    <a:srgbClr val="FFFFCC"/>
    <a:srgbClr val="FF0066"/>
    <a:srgbClr val="3A07C9"/>
    <a:srgbClr val="800080"/>
    <a:srgbClr val="800000"/>
    <a:srgbClr val="A8E03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57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34A56-6DD6-4BB2-9109-DC39ACA2960E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6BC8-9F89-41DD-A712-3C1F48753E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«Детский сад №125 комбинированного вида»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484784"/>
            <a:ext cx="8892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 smtClean="0">
              <a:ln>
                <a:solidFill>
                  <a:srgbClr val="FFFF00"/>
                </a:solidFill>
              </a:ln>
              <a:solidFill>
                <a:srgbClr val="0B4E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>
                  <a:solidFill>
                    <a:srgbClr val="FFFF00"/>
                  </a:solidFill>
                </a:ln>
                <a:solidFill>
                  <a:srgbClr val="0B4E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</a:t>
            </a:r>
            <a:endParaRPr lang="ru-RU" sz="4800" b="1" dirty="0" smtClean="0">
              <a:ln>
                <a:solidFill>
                  <a:srgbClr val="FFFF00"/>
                </a:solidFill>
              </a:ln>
              <a:solidFill>
                <a:srgbClr val="0B4E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детей средней группы (4-5 лет)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познавательному развитию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 «Мир природы»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«Весна»</a:t>
            </a:r>
          </a:p>
          <a:p>
            <a:pPr algn="r"/>
            <a:r>
              <a:rPr lang="ru-RU" sz="2400" b="1" dirty="0" smtClean="0">
                <a:solidFill>
                  <a:srgbClr val="0B4E02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2400" b="1" dirty="0" smtClean="0">
                <a:solidFill>
                  <a:srgbClr val="0B4E02"/>
                </a:solidFill>
                <a:latin typeface="Times New Roman" pitchFamily="18" charset="0"/>
                <a:cs typeface="Times New Roman" pitchFamily="18" charset="0"/>
              </a:rPr>
              <a:t>: Потапова Т.В.,</a:t>
            </a:r>
          </a:p>
          <a:p>
            <a:pPr algn="r"/>
            <a:r>
              <a:rPr lang="ru-RU" sz="2400" b="1" dirty="0" smtClean="0">
                <a:solidFill>
                  <a:srgbClr val="0B4E02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b="1" smtClean="0">
                <a:solidFill>
                  <a:srgbClr val="0B4E02"/>
                </a:solidFill>
                <a:latin typeface="Times New Roman" pitchFamily="18" charset="0"/>
                <a:cs typeface="Times New Roman" pitchFamily="18" charset="0"/>
              </a:rPr>
              <a:t>первой </a:t>
            </a:r>
            <a:r>
              <a:rPr lang="ru-RU" sz="2400" b="1" smtClean="0">
                <a:solidFill>
                  <a:srgbClr val="0B4E02"/>
                </a:solidFill>
                <a:latin typeface="Times New Roman" pitchFamily="18" charset="0"/>
                <a:cs typeface="Times New Roman" pitchFamily="18" charset="0"/>
              </a:rPr>
              <a:t>кв.категории</a:t>
            </a:r>
          </a:p>
          <a:p>
            <a:pPr algn="r"/>
            <a:endParaRPr lang="ru-RU" sz="2400" b="1" dirty="0" smtClean="0">
              <a:solidFill>
                <a:srgbClr val="0B4E0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B4E0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dirty="0" smtClean="0">
                <a:solidFill>
                  <a:srgbClr val="0B4E02"/>
                </a:solidFill>
                <a:latin typeface="Times New Roman" pitchFamily="18" charset="0"/>
                <a:cs typeface="Times New Roman" pitchFamily="18" charset="0"/>
              </a:rPr>
              <a:t>.о. Саранск 2020</a:t>
            </a:r>
            <a:endParaRPr lang="ru-RU" sz="2400" b="1" dirty="0" smtClean="0">
              <a:solidFill>
                <a:srgbClr val="0B4E0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57818" y="928670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У воды цветет калужница</a:t>
            </a:r>
            <a:endParaRPr lang="ru-RU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30f3_c40be81b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381499" cy="328612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4" name="Рисунок 3" descr="106ed39d38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9559" y="3143248"/>
            <a:ext cx="4691128" cy="3518346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00034" y="4143380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Появились весенние грибы сморчки</a:t>
            </a:r>
            <a:endParaRPr lang="ru-RU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14876" y="500042"/>
            <a:ext cx="39290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 юга прилетели утки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0" y="3645024"/>
            <a:ext cx="428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Бабочки 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порхают </a:t>
            </a:r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 цветка на цветок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3a7d0b71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4762512" cy="357188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Рисунок 5" descr="9587a33abc734ed67a79ee1ed0f76780-666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4290"/>
            <a:ext cx="4281962" cy="3214686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371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После зимней спячки медведь вылез из своей берлоги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4221088"/>
            <a:ext cx="3643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Проснулся барсук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1@0fb33881-b407-44b6-bf2f-f649bc6e48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57166"/>
            <a:ext cx="5107817" cy="3405211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6" name="Рисунок 5" descr="sweetdrink_clip_image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1" y="3257532"/>
            <a:ext cx="4786346" cy="3190897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B4E0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9600" dirty="0">
              <a:solidFill>
                <a:srgbClr val="0B4E02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2aa1bb0474d019f818e643572f5ddd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420888"/>
            <a:ext cx="4038600" cy="2980432"/>
          </a:xfr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b="1" dirty="0" err="1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b="1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- последний месяц весны. Все вокруг покрывается травой, цветами, деревья — зеленью. Цветут черемуха, ландыши, сирень, яблони . Воздух оглашают песни соловьев, скворцов, зябликов.</a:t>
            </a:r>
            <a:endParaRPr lang="ru-RU" b="1" dirty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0034" y="428604"/>
            <a:ext cx="5368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Гремят первые грозы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_171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142984"/>
            <a:ext cx="3429000" cy="257175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500562" y="1700808"/>
            <a:ext cx="46434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Журавли танцуют на болоте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Tanec-yaponskogo-zhuravlya-03.jpg"/>
          <p:cNvPicPr>
            <a:picLocks noChangeAspect="1"/>
          </p:cNvPicPr>
          <p:nvPr/>
        </p:nvPicPr>
        <p:blipFill>
          <a:blip r:embed="rId4" cstate="print"/>
          <a:srcRect b="10280"/>
          <a:stretch>
            <a:fillRect/>
          </a:stretch>
        </p:blipFill>
        <p:spPr>
          <a:xfrm>
            <a:off x="3214678" y="3143248"/>
            <a:ext cx="5286380" cy="3357586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57224" y="571480"/>
            <a:ext cx="4214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Черемуха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00905424_2011_07_26_15_23_32_552441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285860"/>
            <a:ext cx="3643337" cy="273250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143636" y="571480"/>
            <a:ext cx="2100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Сирень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28639066.jpg"/>
          <p:cNvPicPr>
            <a:picLocks noChangeAspect="1"/>
          </p:cNvPicPr>
          <p:nvPr/>
        </p:nvPicPr>
        <p:blipFill>
          <a:blip r:embed="rId4" cstate="print"/>
          <a:srcRect l="15786" r="6683"/>
          <a:stretch>
            <a:fillRect/>
          </a:stretch>
        </p:blipFill>
        <p:spPr>
          <a:xfrm>
            <a:off x="4857752" y="1285860"/>
            <a:ext cx="3714776" cy="269001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6643702" y="5221727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Яблоня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142852"/>
            <a:ext cx="1841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Цветут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e3188919e2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1737" y="3643313"/>
            <a:ext cx="3929090" cy="2946817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6636f6156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4427768" cy="332423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3" name="Рисунок 2" descr="82072672.jpg"/>
          <p:cNvPicPr>
            <a:picLocks noChangeAspect="1"/>
          </p:cNvPicPr>
          <p:nvPr/>
        </p:nvPicPr>
        <p:blipFill>
          <a:blip r:embed="rId4" cstate="print"/>
          <a:srcRect b="5759"/>
          <a:stretch>
            <a:fillRect/>
          </a:stretch>
        </p:blipFill>
        <p:spPr>
          <a:xfrm>
            <a:off x="4595804" y="3345198"/>
            <a:ext cx="4262476" cy="3012760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5715008" y="1285860"/>
            <a:ext cx="2961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Ландыши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4572008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Одуванчики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44008" y="1052736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Появляются майские жуки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194c0dd-43ff-f835-43ff-f83adce40d31.photo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14356"/>
            <a:ext cx="4009609" cy="2643206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0" y="344168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 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Вовсю трудятся неутомимые муравьи , таскают в свой дом сухие палочки, былинки да соломинки.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lasius-fuliginosus-1446.jpg"/>
          <p:cNvPicPr>
            <a:picLocks noChangeAspect="1"/>
          </p:cNvPicPr>
          <p:nvPr/>
        </p:nvPicPr>
        <p:blipFill>
          <a:blip r:embed="rId4" cstate="print"/>
          <a:srcRect b="9558"/>
          <a:stretch>
            <a:fillRect/>
          </a:stretch>
        </p:blipFill>
        <p:spPr>
          <a:xfrm>
            <a:off x="4000496" y="3286124"/>
            <a:ext cx="4857764" cy="2928958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B4E02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Приметы весны</a:t>
            </a:r>
            <a:endParaRPr lang="ru-RU" sz="4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B4E02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8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Когда перелётные птицы летят большими стаями – то это к дружной весне.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80008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Март сухой, апрель сырой, май холодный – год хлебородный.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Ласточка низко летает – дождь обещает</a:t>
            </a:r>
          </a:p>
          <a:p>
            <a:pPr>
              <a:buNone/>
            </a:pPr>
            <a:r>
              <a:rPr lang="ru-RU" b="1" dirty="0" smtClean="0">
                <a:solidFill>
                  <a:srgbClr val="3A07C9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Гром гремит – хлеб будет родить.</a:t>
            </a: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Купаются воробьи ранней весной — к теплу.</a:t>
            </a:r>
            <a:endParaRPr lang="ru-RU" b="1" dirty="0">
              <a:solidFill>
                <a:srgbClr val="7030A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B4E02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Весенние праздники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B4E02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14422"/>
            <a:ext cx="4643470" cy="3143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Масленица- самый        веселый, очень шумный  народный праздник. В этот день пекут блины. Сжигают соломенное чучело-символ зимы.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aslenicapav_2.jpg"/>
          <p:cNvPicPr>
            <a:picLocks noChangeAspect="1"/>
          </p:cNvPicPr>
          <p:nvPr/>
        </p:nvPicPr>
        <p:blipFill>
          <a:blip r:embed="rId3" cstate="print"/>
          <a:srcRect l="18928"/>
          <a:stretch>
            <a:fillRect/>
          </a:stretch>
        </p:blipFill>
        <p:spPr>
          <a:xfrm>
            <a:off x="285720" y="1285860"/>
            <a:ext cx="3786214" cy="311569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0" y="4365104"/>
            <a:ext cx="4355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Пасха- это самый большой праздник православных христиан. На пасху пекут куличи и красят яйца.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1b54fe2c00336c17f45a612312418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071942"/>
            <a:ext cx="4075136" cy="2639135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71451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B4E0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B4E02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ruglov250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143116"/>
            <a:ext cx="7286676" cy="4277082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rgbClr val="002060"/>
                  </a:solidFill>
                </a:ln>
                <a:solidFill>
                  <a:srgbClr val="0B4E02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Загадки о весне</a:t>
            </a:r>
            <a:endParaRPr lang="ru-RU" sz="4800" b="1" dirty="0">
              <a:ln>
                <a:solidFill>
                  <a:srgbClr val="002060"/>
                </a:solidFill>
              </a:ln>
              <a:solidFill>
                <a:srgbClr val="0B4E02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4911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Тает снежок, ожил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лужок.</a:t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прибывает.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Когда это бывает?...(Весной)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Мишка вылез из берлоги,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Грязь и лужи на дороге,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небе жаворонка трель -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гости к нам пришёл ...( Апрель)</a:t>
            </a:r>
          </a:p>
          <a:p>
            <a:pPr>
              <a:buNone/>
            </a:pP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 примерил белый цвет,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Соловей поёт сонет,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зелень наш оделся край -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rgbClr val="FF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 теплом встречает...( Май)</a:t>
            </a:r>
            <a:endParaRPr lang="ru-RU" sz="2800" b="1" dirty="0">
              <a:ln w="18415" cmpd="sng">
                <a:noFill/>
                <a:prstDash val="solid"/>
              </a:ln>
              <a:solidFill>
                <a:srgbClr val="FF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357298"/>
            <a:ext cx="421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Из-под снега расцветает,</a:t>
            </a:r>
            <a:br>
              <a:rPr lang="ru-RU" sz="2800" b="1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800000"/>
                  </a:solidFill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Раньше всех весну встречает.(Подснежник)</a:t>
            </a:r>
            <a:endParaRPr lang="ru-RU" sz="2800" b="1" dirty="0">
              <a:ln>
                <a:solidFill>
                  <a:srgbClr val="800000"/>
                </a:solidFill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4071942"/>
            <a:ext cx="3643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 голубенькой рубашке</a:t>
            </a:r>
            <a:br>
              <a:rPr lang="ru-RU" sz="28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>
                  <a:solidFill>
                    <a:srgbClr val="800080"/>
                  </a:solidFill>
                </a:ln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Бежит по дну овражка…( Ручеек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Уж тает снег, бегут ручьи,</a:t>
            </a:r>
            <a:b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окно повеяло весною...</a:t>
            </a:r>
            <a:b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Засвищут скоро соловьи,</a:t>
            </a:r>
            <a:b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лес оденется листвою!</a:t>
            </a:r>
            <a:b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Чиста небесная лазурь,</a:t>
            </a:r>
            <a:b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Теплей и ярче солнце стало,</a:t>
            </a:r>
            <a:b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Пора метелей злых и бурь</a:t>
            </a:r>
            <a:b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Опять надолго миновала</a:t>
            </a:r>
            <a:r>
              <a:rPr lang="ru-RU" sz="4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b="1" dirty="0" smtClean="0">
                <a:ln>
                  <a:solidFill>
                    <a:srgbClr val="FFFFCC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rgbClr val="FFFFCC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>
                  <a:solidFill>
                    <a:srgbClr val="FFFFCC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Алексей Плещеев</a:t>
            </a:r>
            <a:r>
              <a:rPr lang="ru-RU" sz="27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n>
                  <a:solidFill>
                    <a:srgbClr val="FFFFCC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n>
                  <a:solidFill>
                    <a:srgbClr val="FFFFCC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n>
                <a:solidFill>
                  <a:srgbClr val="FFFFCC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rgbClr val="FFFF00"/>
                  </a:solidFill>
                </a:ln>
                <a:solidFill>
                  <a:srgbClr val="0B4E02"/>
                </a:solidFill>
                <a:latin typeface="Times New Roman" pitchFamily="18" charset="0"/>
                <a:cs typeface="Times New Roman" pitchFamily="18" charset="0"/>
              </a:rPr>
              <a:t>Состояние природы весной</a:t>
            </a:r>
            <a:endParaRPr lang="ru-RU" b="1" dirty="0">
              <a:ln>
                <a:solidFill>
                  <a:srgbClr val="FFFF00"/>
                </a:solidFill>
              </a:ln>
              <a:solidFill>
                <a:srgbClr val="0B4E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80084027_2872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1697" t="1754" r="3281" b="1754"/>
          <a:stretch>
            <a:fillRect/>
          </a:stretch>
        </p:blipFill>
        <p:spPr>
          <a:xfrm>
            <a:off x="357158" y="1857364"/>
            <a:ext cx="4143404" cy="3929090"/>
          </a:xfrm>
          <a:ln>
            <a:noFill/>
          </a:ln>
          <a:effectLst>
            <a:glow rad="228600">
              <a:srgbClr val="FFFF00">
                <a:alpha val="40000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Солнце растапливает сугробы , бегут весенние ручьи.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Вода из луж пропитывает землю, появляется молодая трава.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Вода напоит деревья, и у них набухнут почки.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>
                  <a:solidFill>
                    <a:srgbClr val="FFFF00"/>
                  </a:solidFill>
                </a:ln>
                <a:solidFill>
                  <a:srgbClr val="0B4E02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9600" b="1" dirty="0">
              <a:ln>
                <a:solidFill>
                  <a:srgbClr val="FFFF00"/>
                </a:solidFill>
              </a:ln>
              <a:solidFill>
                <a:srgbClr val="0B4E02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48" y="1600200"/>
            <a:ext cx="485775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Март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протальник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— первый месяц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весны. Теплеет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ясное солнце. Раньше рассветает, позднее смеркается. Это замечательный переходный месяц: начало его выглядит зимой, а конец — настоящей весной, с пробуждением природы, с обилием света и птичьих запевок.</a:t>
            </a:r>
          </a:p>
        </p:txBody>
      </p:sp>
      <p:pic>
        <p:nvPicPr>
          <p:cNvPr id="5" name="Содержимое 4" descr="0c0e622424a340b0a14b92de698fe84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988840"/>
            <a:ext cx="4038600" cy="4038600"/>
          </a:xfrm>
          <a:effectLst>
            <a:glow rad="101600">
              <a:srgbClr val="FFFF00">
                <a:alpha val="60000"/>
              </a:srgb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84848625_p4090628.jpg"/>
          <p:cNvPicPr>
            <a:picLocks noChangeAspect="1"/>
          </p:cNvPicPr>
          <p:nvPr/>
        </p:nvPicPr>
        <p:blipFill>
          <a:blip r:embed="rId3" cstate="print"/>
          <a:srcRect l="18750" t="4557" r="3125" b="4303"/>
          <a:stretch>
            <a:fillRect/>
          </a:stretch>
        </p:blipFill>
        <p:spPr>
          <a:xfrm>
            <a:off x="517893" y="428604"/>
            <a:ext cx="3839793" cy="307183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64291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Прилетели с юга вестники весны- шумные грачи</a:t>
            </a:r>
            <a:r>
              <a:rPr lang="ru-RU" sz="4000" dirty="0" smtClean="0"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50354288.jpg"/>
          <p:cNvPicPr>
            <a:picLocks noChangeAspect="1"/>
          </p:cNvPicPr>
          <p:nvPr/>
        </p:nvPicPr>
        <p:blipFill>
          <a:blip r:embed="rId4" cstate="print"/>
          <a:srcRect l="1737" t="2407" r="2705" b="6107"/>
          <a:stretch>
            <a:fillRect/>
          </a:stretch>
        </p:blipFill>
        <p:spPr>
          <a:xfrm>
            <a:off x="4572000" y="3643314"/>
            <a:ext cx="3929090" cy="271464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395536" y="3933056"/>
            <a:ext cx="3786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Зайцы меняют шубку с белой на серую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73504893_mm8.jpg"/>
          <p:cNvPicPr>
            <a:picLocks noChangeAspect="1"/>
          </p:cNvPicPr>
          <p:nvPr/>
        </p:nvPicPr>
        <p:blipFill>
          <a:blip r:embed="rId3" cstate="print"/>
          <a:srcRect l="5591" r="7566" b="9197"/>
          <a:stretch>
            <a:fillRect/>
          </a:stretch>
        </p:blipFill>
        <p:spPr>
          <a:xfrm>
            <a:off x="500034" y="357166"/>
            <a:ext cx="4439158" cy="3143271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5286380" y="500042"/>
            <a:ext cx="3857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Расцвела на проталинах мать-и-мачеха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b-317082.jpg"/>
          <p:cNvPicPr>
            <a:picLocks noChangeAspect="1"/>
          </p:cNvPicPr>
          <p:nvPr/>
        </p:nvPicPr>
        <p:blipFill>
          <a:blip r:embed="rId4" cstate="print"/>
          <a:srcRect l="14844" t="14020" r="14062" b="9765"/>
          <a:stretch>
            <a:fillRect/>
          </a:stretch>
        </p:blipFill>
        <p:spPr>
          <a:xfrm>
            <a:off x="4071934" y="3071810"/>
            <a:ext cx="4897907" cy="3500462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071942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У оленей растут новые рога.</a:t>
            </a:r>
            <a:endParaRPr lang="ru-RU" sz="4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ln>
                  <a:solidFill>
                    <a:srgbClr val="FFFF00"/>
                  </a:solidFill>
                </a:ln>
                <a:solidFill>
                  <a:srgbClr val="0B4E02"/>
                </a:solidFill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9600" b="1" dirty="0">
              <a:ln>
                <a:solidFill>
                  <a:srgbClr val="FFFF00"/>
                </a:solidFill>
              </a:ln>
              <a:solidFill>
                <a:srgbClr val="0B4E0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9379069_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25648"/>
            <a:ext cx="4038600" cy="2675067"/>
          </a:xfr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78802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Апрель-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Снегогон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Потоком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 всех склонов как хлынет вода.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Гонит снег апрель прочь и зиму вместе с ним прогоняет, от того и "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Снегогоном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прозвали. Оголяется темная и сырая земля, почва готовится к цветению, лес просыпается от пения птиц.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img1.goodfon.ru/original/2880x1800/d/7d/priroda-cvety-vesna-boke-47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071546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 </a:t>
            </a:r>
            <a:r>
              <a:rPr lang="ru-RU" sz="4000" dirty="0" smtClean="0"/>
              <a:t> </a:t>
            </a:r>
            <a:r>
              <a:rPr lang="ru-RU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Зацветает </a:t>
            </a:r>
            <a:r>
              <a:rPr lang="ru-RU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ольха</a:t>
            </a:r>
            <a:endParaRPr lang="ru-RU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2705221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7166"/>
            <a:ext cx="3903369" cy="3307854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7" name="Рисунок 6" descr="0044-075-TSvetjot-verb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214554"/>
            <a:ext cx="4522337" cy="4214818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716016" y="3687901"/>
            <a:ext cx="44279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На вербе распустились пушисто-желтые от пыльцы шари</a:t>
            </a:r>
            <a:r>
              <a:rPr lang="ru-RU" sz="4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ки-цветы</a:t>
            </a:r>
            <a:endParaRPr lang="ru-RU" sz="40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C000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350</Words>
  <Application>Microsoft Office PowerPoint</Application>
  <PresentationFormat>Экран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Весна</vt:lpstr>
      <vt:lpstr>  Уж тает снег, бегут ручьи, В окно повеяло весною... Засвищут скоро соловьи, И лес оденется листвою! Чиста небесная лазурь, Теплей и ярче солнце стало, Пора метелей злых и бурь Опять надолго миновала...                                     Алексей Плещеев. </vt:lpstr>
      <vt:lpstr>Состояние природы весной</vt:lpstr>
      <vt:lpstr>Март</vt:lpstr>
      <vt:lpstr>Слайд 6</vt:lpstr>
      <vt:lpstr>Слайд 7</vt:lpstr>
      <vt:lpstr>Апрель</vt:lpstr>
      <vt:lpstr>Слайд 9</vt:lpstr>
      <vt:lpstr>Слайд 10</vt:lpstr>
      <vt:lpstr>Слайд 11</vt:lpstr>
      <vt:lpstr>Слайд 12</vt:lpstr>
      <vt:lpstr>Май</vt:lpstr>
      <vt:lpstr>Слайд 14</vt:lpstr>
      <vt:lpstr>Слайд 15</vt:lpstr>
      <vt:lpstr>Слайд 16</vt:lpstr>
      <vt:lpstr>Слайд 17</vt:lpstr>
      <vt:lpstr>Приметы весны</vt:lpstr>
      <vt:lpstr>Весенние праздники</vt:lpstr>
      <vt:lpstr>Загадки о весне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Потаповы</cp:lastModifiedBy>
  <cp:revision>55</cp:revision>
  <dcterms:created xsi:type="dcterms:W3CDTF">2014-04-15T11:43:01Z</dcterms:created>
  <dcterms:modified xsi:type="dcterms:W3CDTF">2020-04-23T09:34:49Z</dcterms:modified>
</cp:coreProperties>
</file>