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95" r:id="rId1"/>
  </p:sldMasterIdLst>
  <p:notesMasterIdLst>
    <p:notesMasterId r:id="rId35"/>
  </p:notesMasterIdLst>
  <p:handoutMasterIdLst>
    <p:handoutMasterId r:id="rId36"/>
  </p:handoutMasterIdLst>
  <p:sldIdLst>
    <p:sldId id="256" r:id="rId2"/>
    <p:sldId id="485" r:id="rId3"/>
    <p:sldId id="468" r:id="rId4"/>
    <p:sldId id="486" r:id="rId5"/>
    <p:sldId id="415" r:id="rId6"/>
    <p:sldId id="489" r:id="rId7"/>
    <p:sldId id="490" r:id="rId8"/>
    <p:sldId id="499" r:id="rId9"/>
    <p:sldId id="458" r:id="rId10"/>
    <p:sldId id="491" r:id="rId11"/>
    <p:sldId id="414" r:id="rId12"/>
    <p:sldId id="471" r:id="rId13"/>
    <p:sldId id="481" r:id="rId14"/>
    <p:sldId id="427" r:id="rId15"/>
    <p:sldId id="505" r:id="rId16"/>
    <p:sldId id="492" r:id="rId17"/>
    <p:sldId id="493" r:id="rId18"/>
    <p:sldId id="470" r:id="rId19"/>
    <p:sldId id="494" r:id="rId20"/>
    <p:sldId id="500" r:id="rId21"/>
    <p:sldId id="464" r:id="rId22"/>
    <p:sldId id="495" r:id="rId23"/>
    <p:sldId id="496" r:id="rId24"/>
    <p:sldId id="474" r:id="rId25"/>
    <p:sldId id="503" r:id="rId26"/>
    <p:sldId id="484" r:id="rId27"/>
    <p:sldId id="454" r:id="rId28"/>
    <p:sldId id="504" r:id="rId29"/>
    <p:sldId id="479" r:id="rId30"/>
    <p:sldId id="498" r:id="rId31"/>
    <p:sldId id="478" r:id="rId32"/>
    <p:sldId id="475" r:id="rId33"/>
    <p:sldId id="466" r:id="rId3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0000"/>
    <a:srgbClr val="CC00FF"/>
    <a:srgbClr val="FF3399"/>
    <a:srgbClr val="00FF00"/>
    <a:srgbClr val="3333FF"/>
    <a:srgbClr val="000066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2" autoAdjust="0"/>
    <p:restoredTop sz="95341" autoAdjust="0"/>
  </p:normalViewPr>
  <p:slideViewPr>
    <p:cSldViewPr>
      <p:cViewPr>
        <p:scale>
          <a:sx n="70" d="100"/>
          <a:sy n="70" d="100"/>
        </p:scale>
        <p:origin x="-1374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40" d="100"/>
          <a:sy n="40" d="100"/>
        </p:scale>
        <p:origin x="-1488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F8E318B8-BEA5-4AB3-9112-F8C543328BF7}" type="datetimeFigureOut">
              <a:rPr lang="ru-RU"/>
              <a:pPr>
                <a:defRPr/>
              </a:pPr>
              <a:t>29.12.2020</a:t>
            </a:fld>
            <a:endParaRPr lang="ru-RU" dirty="0"/>
          </a:p>
        </p:txBody>
      </p:sp>
      <p:sp>
        <p:nvSpPr>
          <p:cNvPr id="1116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116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F496B307-CE53-4B48-8F29-B701C027A16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48840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6AC68FA6-A35F-4BCD-A839-4C008EBE1C64}" type="datetimeFigureOut">
              <a:rPr lang="ru-RU"/>
              <a:pPr>
                <a:defRPr/>
              </a:pPr>
              <a:t>29.12.2020</a:t>
            </a:fld>
            <a:endParaRPr lang="ru-RU" dirty="0"/>
          </a:p>
        </p:txBody>
      </p:sp>
      <p:sp>
        <p:nvSpPr>
          <p:cNvPr id="358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05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1105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105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A79C63B7-9177-42A6-BF40-DD2285C4275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19854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9C63B7-9177-42A6-BF40-DD2285C4275B}" type="slidenum">
              <a:rPr lang="ru-RU" smtClean="0"/>
              <a:pPr>
                <a:defRPr/>
              </a:pPr>
              <a:t>14</a:t>
            </a:fld>
            <a:endParaRPr lang="ru-R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9C63B7-9177-42A6-BF40-DD2285C4275B}" type="slidenum">
              <a:rPr lang="ru-RU" smtClean="0"/>
              <a:pPr>
                <a:defRPr/>
              </a:pPr>
              <a:t>33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D05293-BF19-4E1B-B5E7-486A90C6C01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5055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8644CC-A158-44B5-A7F8-F29CA1D410D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1821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19900" y="4572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90600" y="4572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D0C1F2-7D3C-46ED-8079-68265DC3316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71066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0600" y="4572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990600" y="18288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0" y="18288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B6D3FC-D537-4687-8C91-E1AECED7521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797715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0600" y="4572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90600" y="1828800"/>
            <a:ext cx="77724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90600" y="3962400"/>
            <a:ext cx="77724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423162-F6EF-4E55-B8F2-68CB64E7ACF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2087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AD737D-1626-4839-A93B-2C76F052C0A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1857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302369-6363-4DC9-BAED-7C782F29160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99917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90600" y="18288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0" y="18288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148A02-510A-4F6D-9A6E-1D2BE2D10A7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2928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261C6D-6D4A-4F7E-82FF-8AB10B7898D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0340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5183F9-0E78-4562-9A28-D0343FC808D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5865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932DA4-A2B1-4DC5-AF0E-53F253108BA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836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7DDDDF-ABB6-406E-A4FD-ECAA768752B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1003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7BE3FC-6D8C-4A10-B84E-E0B9B03EB4A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5021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solidFill>
          <a:srgbClr val="8C73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8872538" cy="6858000"/>
            <a:chOff x="0" y="0"/>
            <a:chExt cx="5589" cy="4320"/>
          </a:xfrm>
        </p:grpSpPr>
        <p:sp>
          <p:nvSpPr>
            <p:cNvPr id="2056" name="Rectangle 3" descr="Stationery"/>
            <p:cNvSpPr>
              <a:spLocks noChangeArrowheads="1"/>
            </p:cNvSpPr>
            <p:nvPr/>
          </p:nvSpPr>
          <p:spPr bwMode="white">
            <a:xfrm>
              <a:off x="336" y="150"/>
              <a:ext cx="5253" cy="4026"/>
            </a:xfrm>
            <a:prstGeom prst="rect">
              <a:avLst/>
            </a:prstGeom>
            <a:blipFill dpi="0" rotWithShape="0">
              <a:blip r:embed="rId15" cstate="print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endParaRPr lang="ru-RU" altLang="ru-RU" sz="2400" dirty="0" smtClean="0">
                <a:latin typeface="Times New Roman" pitchFamily="18" charset="0"/>
              </a:endParaRPr>
            </a:p>
          </p:txBody>
        </p:sp>
        <p:pic>
          <p:nvPicPr>
            <p:cNvPr id="1033" name="Picture 4" descr="minispir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ltGray">
            <a:xfrm>
              <a:off x="0" y="0"/>
              <a:ext cx="67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7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4572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Щелчок правит образец заголовка</a:t>
            </a:r>
          </a:p>
        </p:txBody>
      </p:sp>
      <p:sp>
        <p:nvSpPr>
          <p:cNvPr id="1028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8288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Щелчок правит 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4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62025" y="6100763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solidFill>
                  <a:srgbClr val="A08366"/>
                </a:solidFill>
                <a:latin typeface="+mn-lt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5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00425" y="6100763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rgbClr val="A08366"/>
                </a:solidFill>
                <a:latin typeface="+mn-lt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6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29425" y="6100763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rgbClr val="A08366"/>
                </a:solidFill>
                <a:latin typeface="+mn-lt"/>
              </a:defRPr>
            </a:lvl1pPr>
          </a:lstStyle>
          <a:p>
            <a:pPr>
              <a:defRPr/>
            </a:pPr>
            <a:fld id="{D4DDA507-1727-4011-B039-985F5F0B46B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Monotype Sorts" pitchFamily="2" charset="2"/>
        <a:buChar char="4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5"/>
          <p:cNvSpPr>
            <a:spLocks noGrp="1" noChangeArrowheads="1"/>
          </p:cNvSpPr>
          <p:nvPr>
            <p:ph type="ctrTitle" idx="4294967295"/>
          </p:nvPr>
        </p:nvSpPr>
        <p:spPr>
          <a:xfrm>
            <a:off x="755577" y="3221038"/>
            <a:ext cx="5472608" cy="1651000"/>
          </a:xfrm>
        </p:spPr>
        <p:txBody>
          <a:bodyPr/>
          <a:lstStyle/>
          <a:p>
            <a:pPr algn="ctr"/>
            <a:r>
              <a:rPr lang="ru-RU" altLang="ru-RU" sz="2800" b="1" dirty="0" smtClean="0">
                <a:solidFill>
                  <a:srgbClr val="FF0000"/>
                </a:solidFill>
              </a:rPr>
              <a:t>Синичкиной Елены Сергеевны</a:t>
            </a:r>
            <a:br>
              <a:rPr lang="ru-RU" altLang="ru-RU" sz="2800" b="1" dirty="0" smtClean="0">
                <a:solidFill>
                  <a:srgbClr val="FF0000"/>
                </a:solidFill>
              </a:rPr>
            </a:br>
            <a:r>
              <a:rPr lang="ru-RU" altLang="ru-RU" sz="2800" b="1" dirty="0" smtClean="0">
                <a:solidFill>
                  <a:srgbClr val="FF0000"/>
                </a:solidFill>
              </a:rPr>
              <a:t>воспитателя</a:t>
            </a:r>
            <a:br>
              <a:rPr lang="ru-RU" altLang="ru-RU" sz="2800" b="1" dirty="0" smtClean="0">
                <a:solidFill>
                  <a:srgbClr val="FF0000"/>
                </a:solidFill>
              </a:rPr>
            </a:br>
            <a:r>
              <a:rPr lang="ru-RU" altLang="ru-RU" sz="2800" b="1" dirty="0" smtClean="0">
                <a:solidFill>
                  <a:srgbClr val="FF0000"/>
                </a:solidFill>
              </a:rPr>
              <a:t>МБДОУ «</a:t>
            </a:r>
            <a:r>
              <a:rPr lang="ru-RU" altLang="ru-RU" sz="2800" b="1" dirty="0" err="1" smtClean="0">
                <a:solidFill>
                  <a:srgbClr val="FF0000"/>
                </a:solidFill>
              </a:rPr>
              <a:t>Инсарский</a:t>
            </a:r>
            <a:r>
              <a:rPr lang="ru-RU" altLang="ru-RU" sz="2800" b="1" dirty="0" smtClean="0">
                <a:solidFill>
                  <a:srgbClr val="FF0000"/>
                </a:solidFill>
              </a:rPr>
              <a:t> детский сад «Солнышко»</a:t>
            </a:r>
          </a:p>
        </p:txBody>
      </p:sp>
      <p:sp>
        <p:nvSpPr>
          <p:cNvPr id="2051" name="Rectangle 6"/>
          <p:cNvSpPr>
            <a:spLocks noGrp="1" noChangeArrowheads="1"/>
          </p:cNvSpPr>
          <p:nvPr>
            <p:ph type="subTitle" idx="4294967295"/>
          </p:nvPr>
        </p:nvSpPr>
        <p:spPr>
          <a:xfrm>
            <a:off x="1666968" y="1494171"/>
            <a:ext cx="6400800" cy="720080"/>
          </a:xfrm>
        </p:spPr>
        <p:txBody>
          <a:bodyPr/>
          <a:lstStyle/>
          <a:p>
            <a:pPr marL="0" indent="0" algn="ctr">
              <a:buFont typeface="Monotype Sorts" pitchFamily="2" charset="2"/>
              <a:buNone/>
            </a:pPr>
            <a:r>
              <a:rPr lang="ru-RU" altLang="ru-RU" b="1" i="1" dirty="0" smtClean="0">
                <a:solidFill>
                  <a:srgbClr val="993300"/>
                </a:solidFill>
                <a:latin typeface="Arial" charset="0"/>
              </a:rPr>
              <a:t>     </a:t>
            </a:r>
            <a:r>
              <a:rPr lang="ru-RU" altLang="ru-RU" b="1" i="1" dirty="0" smtClean="0">
                <a:solidFill>
                  <a:schemeClr val="accent2"/>
                </a:solidFill>
                <a:latin typeface="Georgia" pitchFamily="18" charset="0"/>
              </a:rPr>
              <a:t>Портфолио </a:t>
            </a:r>
            <a:r>
              <a:rPr lang="ru-RU" altLang="ru-RU" b="1" i="1" dirty="0" smtClean="0">
                <a:solidFill>
                  <a:srgbClr val="993300"/>
                </a:solidFill>
                <a:latin typeface="Georgia" pitchFamily="18" charset="0"/>
              </a:rPr>
              <a:t> </a:t>
            </a:r>
          </a:p>
          <a:p>
            <a:pPr marL="914400" lvl="2" indent="0" algn="ctr">
              <a:buFontTx/>
              <a:buNone/>
            </a:pPr>
            <a:endParaRPr lang="ru-RU" altLang="ru-RU" i="1" dirty="0" smtClean="0">
              <a:latin typeface="Georgia" pitchFamily="18" charset="0"/>
            </a:endParaRPr>
          </a:p>
        </p:txBody>
      </p:sp>
      <p:sp>
        <p:nvSpPr>
          <p:cNvPr id="3085" name="Rectangle 13"/>
          <p:cNvSpPr>
            <a:spLocks noChangeArrowheads="1"/>
          </p:cNvSpPr>
          <p:nvPr/>
        </p:nvSpPr>
        <p:spPr bwMode="auto">
          <a:xfrm>
            <a:off x="1403350" y="2205038"/>
            <a:ext cx="727233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ru-RU" sz="2000" dirty="0">
              <a:solidFill>
                <a:srgbClr val="99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algn="ctr">
              <a:defRPr/>
            </a:pPr>
            <a:endParaRPr lang="ru-RU" sz="2000" dirty="0">
              <a:solidFill>
                <a:srgbClr val="99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algn="ctr">
              <a:defRPr/>
            </a:pPr>
            <a:endParaRPr lang="ru-RU" sz="2000" dirty="0">
              <a:solidFill>
                <a:srgbClr val="99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2053" name="Text Box 17"/>
          <p:cNvSpPr txBox="1">
            <a:spLocks noChangeArrowheads="1"/>
          </p:cNvSpPr>
          <p:nvPr/>
        </p:nvSpPr>
        <p:spPr bwMode="auto">
          <a:xfrm>
            <a:off x="2771800" y="476672"/>
            <a:ext cx="5688012" cy="25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90000"/>
              <a:buFont typeface="Monotype Sorts" pitchFamily="2" charset="2"/>
              <a:buChar char="4"/>
              <a:defRPr kumimoji="1"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5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kumimoji="0" lang="ru-RU" altLang="ru-RU" sz="1800" b="1" dirty="0"/>
              <a:t>Министерство Образования </a:t>
            </a:r>
            <a:r>
              <a:rPr kumimoji="0" lang="ru-RU" altLang="ru-RU" sz="1800" b="1" dirty="0" smtClean="0"/>
              <a:t>Республики Мордовия</a:t>
            </a:r>
            <a:endParaRPr kumimoji="0" lang="ru-RU" altLang="ru-RU" sz="1800" b="1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7584" y="324312"/>
            <a:ext cx="1944216" cy="1843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Yurok\Desktop\i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5" t="4350" r="7811" b="54475"/>
          <a:stretch/>
        </p:blipFill>
        <p:spPr bwMode="auto">
          <a:xfrm>
            <a:off x="6228184" y="2276872"/>
            <a:ext cx="2447504" cy="35089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0" lang="ru-RU" sz="2500" b="1" i="1" kern="1200" dirty="0">
                <a:ln w="50800"/>
                <a:solidFill>
                  <a:schemeClr val="tx1"/>
                </a:solidFill>
              </a:rPr>
              <a:t>4. Результаты участия воспитанников  в (конкурсах, выставках, турнирах, акциях, фестивалях)</a:t>
            </a:r>
            <a:endParaRPr lang="ru-RU" i="1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31640" y="2351770"/>
            <a:ext cx="7128792" cy="24991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800" b="1" i="1" dirty="0">
                <a:latin typeface="Times New Roman"/>
                <a:ea typeface="Calibri"/>
                <a:cs typeface="Times New Roman"/>
              </a:rPr>
              <a:t>Муниципальный </a:t>
            </a:r>
            <a:r>
              <a:rPr lang="ru-RU" sz="2800" b="1" i="1" dirty="0" smtClean="0">
                <a:latin typeface="Times New Roman"/>
                <a:ea typeface="Calibri"/>
                <a:cs typeface="Times New Roman"/>
              </a:rPr>
              <a:t>уровень: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800" b="1" i="1" dirty="0" smtClean="0">
                <a:latin typeface="Times New Roman"/>
                <a:ea typeface="Calibri"/>
                <a:cs typeface="Times New Roman"/>
              </a:rPr>
              <a:t>Призовые места – 12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2400" i="1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800" b="1" i="1" dirty="0">
                <a:latin typeface="Times New Roman"/>
                <a:ea typeface="Calibri"/>
                <a:cs typeface="Times New Roman"/>
              </a:rPr>
              <a:t>Межрегиональный </a:t>
            </a:r>
            <a:r>
              <a:rPr lang="ru-RU" sz="2800" b="1" i="1" dirty="0" smtClean="0">
                <a:latin typeface="Times New Roman"/>
                <a:ea typeface="Calibri"/>
                <a:cs typeface="Times New Roman"/>
              </a:rPr>
              <a:t>уровень: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800" b="1" i="1" dirty="0">
                <a:latin typeface="Times New Roman"/>
                <a:ea typeface="Calibri"/>
                <a:cs typeface="Times New Roman"/>
              </a:rPr>
              <a:t>П</a:t>
            </a:r>
            <a:r>
              <a:rPr lang="ru-RU" sz="2800" b="1" i="1" dirty="0" smtClean="0">
                <a:latin typeface="Times New Roman"/>
                <a:ea typeface="Calibri"/>
                <a:cs typeface="Times New Roman"/>
              </a:rPr>
              <a:t>ризовые места– 1</a:t>
            </a:r>
            <a:endParaRPr lang="ru-RU" sz="2400" i="1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36595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аттестация\дипломы Е.С\ДИПЛОИМ Фокина Д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2"/>
          <a:stretch/>
        </p:blipFill>
        <p:spPr bwMode="auto">
          <a:xfrm>
            <a:off x="1132998" y="3463594"/>
            <a:ext cx="2070850" cy="2941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G:\аттестация\дипломы Е.С\ДИПЛОМ Дьячкова Э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0"/>
          <a:stretch/>
        </p:blipFill>
        <p:spPr bwMode="auto">
          <a:xfrm>
            <a:off x="6547166" y="3588085"/>
            <a:ext cx="2024844" cy="292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:\аттестация\дипломы Е.С\ДИПЛОМ Какнайкин Н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549122"/>
            <a:ext cx="2041632" cy="2807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G:\аттестация\дипломы Е.С\ДИПЛОМ Ляховский К.jpe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"/>
          <a:stretch/>
        </p:blipFill>
        <p:spPr bwMode="auto">
          <a:xfrm>
            <a:off x="3736876" y="472614"/>
            <a:ext cx="2004897" cy="2884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G:\аттестация\дипломы Е.С\ДИПЛОМ Моисеева С.jpe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0"/>
          <a:stretch/>
        </p:blipFill>
        <p:spPr bwMode="auto">
          <a:xfrm>
            <a:off x="6372200" y="499123"/>
            <a:ext cx="2016224" cy="290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G:\аттестация\дипломы Е.С\ДИПЛОМ Фролов Д.jpe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5"/>
          <a:stretch/>
        </p:blipFill>
        <p:spPr bwMode="auto">
          <a:xfrm>
            <a:off x="3707904" y="3525838"/>
            <a:ext cx="2029305" cy="2982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Yurok\AppData\Local\Temp\Rar$DRa2000.29352\20200130_1505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102" y="365932"/>
            <a:ext cx="2063640" cy="2919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768" y="3580981"/>
            <a:ext cx="2114223" cy="3063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574" y="3580981"/>
            <a:ext cx="2190737" cy="309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 descr="C:\Users\Yurok\AppData\Local\Temp\Rar$DRa13500.48414\20200130_1506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882" y="364467"/>
            <a:ext cx="2064675" cy="2920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Yurok\AppData\Local\Temp\Rar$DRa2660.13987\20200130_1507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64467"/>
            <a:ext cx="2072824" cy="2932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63538"/>
            <a:ext cx="1920875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4938" y="259556"/>
            <a:ext cx="2036763" cy="298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206" y="230352"/>
            <a:ext cx="2079625" cy="295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706" y="3356992"/>
            <a:ext cx="2268537" cy="319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247231"/>
            <a:ext cx="2376264" cy="3351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71600" y="332656"/>
            <a:ext cx="771530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ln w="50800"/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pitchFamily="34" charset="0"/>
              </a:rPr>
              <a:t>6</a:t>
            </a:r>
            <a:r>
              <a:rPr lang="ru-RU" sz="2800" dirty="0" smtClean="0">
                <a:ln w="50800"/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ru-RU" sz="2800" b="1" i="1" dirty="0" smtClean="0">
                <a:ln w="50800"/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pitchFamily="34" charset="0"/>
              </a:rPr>
              <a:t>Выступления на заседаниях методических советов, научно – практических конференциях, педагогических чтениях, семинарах, секциях, форумах, радиопередачах; </a:t>
            </a:r>
            <a:endParaRPr lang="ru-RU" sz="2800" b="1" i="1" dirty="0">
              <a:latin typeface="+mj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47664" y="2924944"/>
            <a:ext cx="612068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hangingPunct="1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000" b="1" i="1" dirty="0" smtClean="0"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Республиканский уровень:  </a:t>
            </a:r>
            <a:r>
              <a:rPr lang="ru-RU" sz="3000" b="1" i="1" dirty="0" smtClean="0"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2</a:t>
            </a:r>
            <a:endParaRPr lang="ru-RU" sz="3000" b="1" i="1" dirty="0" smtClean="0">
              <a:latin typeface="Times New Roman" pitchFamily="18" charset="0"/>
              <a:ea typeface="Lucida Sans Unicode" pitchFamily="34" charset="0"/>
              <a:cs typeface="Times New Roman" pitchFamily="18" charset="0"/>
            </a:endParaRPr>
          </a:p>
          <a:p>
            <a:pPr lvl="0" eaLnBrk="1" hangingPunct="1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3000" b="1" i="1" dirty="0" smtClean="0">
              <a:latin typeface="Times New Roman" pitchFamily="18" charset="0"/>
              <a:ea typeface="Lucida Sans Unicode" pitchFamily="34" charset="0"/>
              <a:cs typeface="Times New Roman" pitchFamily="18" charset="0"/>
            </a:endParaRPr>
          </a:p>
          <a:p>
            <a:pPr lvl="0" eaLnBrk="1" hangingPunct="1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000" b="1" i="1" dirty="0" smtClean="0"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 Муниципальный </a:t>
            </a:r>
            <a:r>
              <a:rPr lang="ru-RU" sz="3000" b="1" i="1" dirty="0"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уровень: 4</a:t>
            </a:r>
          </a:p>
          <a:p>
            <a:pPr lvl="0" eaLnBrk="1" hangingPunct="1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3000" b="1" i="1" dirty="0">
              <a:latin typeface="Times New Roman" pitchFamily="18" charset="0"/>
              <a:ea typeface="Lucida Sans Unicode" pitchFamily="34" charset="0"/>
              <a:cs typeface="Times New Roman" pitchFamily="18" charset="0"/>
            </a:endParaRPr>
          </a:p>
          <a:p>
            <a:pPr lvl="0" eaLnBrk="1" hangingPunct="1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000" b="1" i="1" dirty="0"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Уровень образовательной организации: </a:t>
            </a:r>
            <a:r>
              <a:rPr lang="ru-RU" sz="3000" b="1" dirty="0" smtClean="0"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 2</a:t>
            </a:r>
            <a:endParaRPr lang="ru-RU" sz="3000" b="1" dirty="0">
              <a:latin typeface="Times New Roman" pitchFamily="18" charset="0"/>
              <a:ea typeface="Lucida Sans Unicode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дмин\Documents\Panasonic\MFS\Scan\20201229_1838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32656"/>
            <a:ext cx="4327643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63867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103" y="499805"/>
            <a:ext cx="3619746" cy="5099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 descr="C:\Users\админ\Documents\Panasonic\MFS\Scan\20201229_112840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0" t="30878" r="15348" b="8215"/>
          <a:stretch/>
        </p:blipFill>
        <p:spPr bwMode="auto">
          <a:xfrm>
            <a:off x="5076056" y="499805"/>
            <a:ext cx="3240360" cy="507090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7272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67"/>
          <a:stretch/>
        </p:blipFill>
        <p:spPr bwMode="auto">
          <a:xfrm>
            <a:off x="1979712" y="332656"/>
            <a:ext cx="5040560" cy="6233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9161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301" y="348794"/>
            <a:ext cx="1644655" cy="2272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E:\сканер\20200807_164628.jpg"/>
          <p:cNvPicPr>
            <a:picLocks noChangeAspect="1" noChangeArrowheads="1"/>
          </p:cNvPicPr>
          <p:nvPr/>
        </p:nvPicPr>
        <p:blipFill>
          <a:blip r:embed="rId3" cstate="print"/>
          <a:srcRect l="5419" t="3831" b="52174"/>
          <a:stretch>
            <a:fillRect/>
          </a:stretch>
        </p:blipFill>
        <p:spPr bwMode="auto">
          <a:xfrm rot="5400000">
            <a:off x="664157" y="739152"/>
            <a:ext cx="2195107" cy="1444113"/>
          </a:xfrm>
          <a:prstGeom prst="rect">
            <a:avLst/>
          </a:prstGeom>
          <a:noFill/>
        </p:spPr>
      </p:pic>
      <p:pic>
        <p:nvPicPr>
          <p:cNvPr id="7175" name="Picture 7" descr="C:\Users\Yurok\Desktop\аттестация\1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81"/>
          <a:stretch/>
        </p:blipFill>
        <p:spPr bwMode="auto">
          <a:xfrm rot="10800000">
            <a:off x="1259632" y="2685890"/>
            <a:ext cx="3622765" cy="3646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C:\Users\Yurok\Desktop\аттестация\1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62"/>
          <a:stretch/>
        </p:blipFill>
        <p:spPr bwMode="auto">
          <a:xfrm rot="10800000">
            <a:off x="5076056" y="344203"/>
            <a:ext cx="3494155" cy="4164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Users\Yurok\Desktop\аттестация\1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9"/>
          <a:stretch/>
        </p:blipFill>
        <p:spPr bwMode="auto">
          <a:xfrm rot="10800000">
            <a:off x="827584" y="476672"/>
            <a:ext cx="3964933" cy="4324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52"/>
          <a:stretch/>
        </p:blipFill>
        <p:spPr bwMode="auto">
          <a:xfrm>
            <a:off x="5004048" y="1772816"/>
            <a:ext cx="3828052" cy="4311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1735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5592047"/>
              </p:ext>
            </p:extLst>
          </p:nvPr>
        </p:nvGraphicFramePr>
        <p:xfrm>
          <a:off x="1115616" y="1196751"/>
          <a:ext cx="7546976" cy="5040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73488"/>
                <a:gridCol w="3773488"/>
              </a:tblGrid>
              <a:tr h="427653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ФИО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0000"/>
                        <a:buFont typeface="Monotype Sorts" pitchFamily="2" charset="2"/>
                        <a:buNone/>
                        <a:tabLst/>
                      </a:pPr>
                      <a:r>
                        <a:rPr kumimoji="1" 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Синичкина Елена Сергеевна</a:t>
                      </a:r>
                    </a:p>
                  </a:txBody>
                  <a:tcPr marT="45715" marB="45715" anchor="ctr" horzOverflow="overflow"/>
                </a:tc>
              </a:tr>
              <a:tr h="427653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+mj-lt"/>
                        </a:rPr>
                        <a:t>Дата рождения</a:t>
                      </a:r>
                      <a:endParaRPr lang="ru-RU" sz="16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0000"/>
                        <a:buFont typeface="Monotype Sorts" pitchFamily="2" charset="2"/>
                        <a:buNone/>
                        <a:tabLst/>
                      </a:pPr>
                      <a:r>
                        <a:rPr kumimoji="1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27.10.1981г.</a:t>
                      </a:r>
                    </a:p>
                  </a:txBody>
                  <a:tcPr marT="45715" marB="45715" anchor="ctr" horzOverflow="overflow"/>
                </a:tc>
              </a:tr>
              <a:tr h="187294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Образование, квалификация по диплому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588" marR="0" lvl="0" indent="-1588" algn="l" defTabSz="914400" rtl="0" eaLnBrk="0" fontAlgn="base" latinLnBrk="0" hangingPunct="0">
                        <a:lnSpc>
                          <a:spcPct val="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0000"/>
                        <a:buFont typeface="Monotype Sorts" pitchFamily="2" charset="2"/>
                        <a:buNone/>
                        <a:tabLst/>
                      </a:pPr>
                      <a:endParaRPr kumimoji="1" lang="ru-RU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1588" marR="0" lvl="0" indent="-1588" algn="l" defTabSz="914400" rtl="0" eaLnBrk="0" fontAlgn="base" latinLnBrk="0" hangingPunct="0">
                        <a:lnSpc>
                          <a:spcPct val="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0000"/>
                        <a:buFont typeface="Monotype Sorts" pitchFamily="2" charset="2"/>
                        <a:buNone/>
                        <a:tabLst/>
                      </a:pPr>
                      <a:r>
                        <a:rPr kumimoji="1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                                                                                   Высшее.</a:t>
                      </a:r>
                    </a:p>
                    <a:p>
                      <a:pPr marL="1588" marR="0" lvl="0" indent="-1588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0000"/>
                        <a:buFont typeface="Monotype Sorts" pitchFamily="2" charset="2"/>
                        <a:buNone/>
                        <a:tabLst/>
                      </a:pPr>
                      <a:r>
                        <a:rPr kumimoji="1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Мордовский государственный педагогический институт им. М. Е. </a:t>
                      </a:r>
                      <a:r>
                        <a:rPr kumimoji="1" lang="ru-RU" sz="1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Евсевьева</a:t>
                      </a:r>
                      <a:r>
                        <a:rPr kumimoji="1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</a:t>
                      </a:r>
                    </a:p>
                    <a:p>
                      <a:pPr marL="1588" marR="0" lvl="0" indent="-1588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0000"/>
                        <a:buFont typeface="Monotype Sorts" pitchFamily="2" charset="2"/>
                        <a:buNone/>
                        <a:tabLst/>
                      </a:pPr>
                      <a:r>
                        <a:rPr kumimoji="1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Квалификация: Учитель  начальных классов</a:t>
                      </a:r>
                    </a:p>
                    <a:p>
                      <a:pPr marL="1588" marR="0" lvl="0" indent="-1588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0000"/>
                        <a:buFont typeface="Monotype Sorts" pitchFamily="2" charset="2"/>
                        <a:buNone/>
                        <a:tabLst/>
                      </a:pPr>
                      <a:r>
                        <a:rPr kumimoji="1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по специальности «Педагогика и методика начального образования»</a:t>
                      </a:r>
                    </a:p>
                  </a:txBody>
                  <a:tcPr marT="45715" marB="45715" anchor="ctr" horzOverflow="overflow"/>
                </a:tc>
              </a:tr>
              <a:tr h="427653"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+mj-lt"/>
                        </a:rPr>
                        <a:t>Занимаемая должность</a:t>
                      </a:r>
                      <a:endParaRPr lang="ru-RU" sz="16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0000"/>
                        <a:buFont typeface="Monotype Sorts" pitchFamily="2" charset="2"/>
                        <a:buNone/>
                        <a:tabLst/>
                      </a:pPr>
                      <a:r>
                        <a:rPr kumimoji="1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воспитатель</a:t>
                      </a:r>
                    </a:p>
                  </a:txBody>
                  <a:tcPr marT="45715" marB="45715" anchor="ctr" horzOverflow="overflow"/>
                </a:tc>
              </a:tr>
              <a:tr h="427653"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+mj-lt"/>
                        </a:rPr>
                        <a:t>Стаж педагогической работы </a:t>
                      </a:r>
                      <a:endParaRPr lang="ru-RU" sz="16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0000"/>
                        <a:buFont typeface="Monotype Sorts" pitchFamily="2" charset="2"/>
                        <a:buNone/>
                        <a:tabLst/>
                      </a:pPr>
                      <a:r>
                        <a:rPr kumimoji="1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9 лет</a:t>
                      </a:r>
                    </a:p>
                  </a:txBody>
                  <a:tcPr marT="45715" marB="45715" anchor="ctr" horzOverflow="overflow"/>
                </a:tc>
              </a:tr>
              <a:tr h="850274">
                <a:tc>
                  <a:txBody>
                    <a:bodyPr/>
                    <a:lstStyle/>
                    <a:p>
                      <a:pPr algn="l"/>
                      <a:endParaRPr lang="ru-RU" sz="1600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pPr algn="l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+mj-lt"/>
                        </a:rPr>
                        <a:t>Общий трудовой стаж</a:t>
                      </a:r>
                      <a:endParaRPr lang="ru-RU" sz="16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0000"/>
                        <a:buFont typeface="Monotype Sorts" pitchFamily="2" charset="2"/>
                        <a:buNone/>
                        <a:tabLst/>
                      </a:pPr>
                      <a:r>
                        <a:rPr kumimoji="1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23 года</a:t>
                      </a:r>
                    </a:p>
                  </a:txBody>
                  <a:tcPr marT="45715" marB="45715" anchor="ctr" horzOverflow="overflow"/>
                </a:tc>
              </a:tr>
              <a:tr h="606731"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+mj-lt"/>
                        </a:rPr>
                        <a:t>Дата последней аттестации</a:t>
                      </a:r>
                      <a:endParaRPr lang="ru-RU" sz="16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10.02.2016г.</a:t>
                      </a:r>
                    </a:p>
                    <a:p>
                      <a:pPr algn="ctr"/>
                      <a:r>
                        <a:rPr lang="ru-RU" sz="1600" dirty="0" smtClean="0"/>
                        <a:t>Приказ №137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085850" y="332656"/>
            <a:ext cx="7302574" cy="761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ru-RU" sz="2800" b="1" dirty="0">
                <a:solidFill>
                  <a:schemeClr val="tx1"/>
                </a:solidFill>
              </a:rPr>
              <a:t>Общие </a:t>
            </a:r>
            <a:r>
              <a:rPr lang="ru-RU" sz="2800" b="1" dirty="0" smtClean="0">
                <a:solidFill>
                  <a:schemeClr val="tx1"/>
                </a:solidFill>
              </a:rPr>
              <a:t>сведения о педагоге </a:t>
            </a:r>
            <a:endParaRPr lang="ru-RU" sz="2800" b="1" i="1" kern="0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66166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627063"/>
            <a:ext cx="7920037" cy="560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6327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71538" y="428605"/>
            <a:ext cx="77153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ln w="50800"/>
                <a:latin typeface="+mj-lt"/>
                <a:cs typeface="Calibri" pitchFamily="34" charset="0"/>
              </a:rPr>
              <a:t>7. Проведение открытых занятий, мастер-классов, мероприятий</a:t>
            </a:r>
            <a:endParaRPr lang="ru-RU" sz="3200" b="1" i="1" dirty="0">
              <a:latin typeface="+mj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03648" y="2459504"/>
            <a:ext cx="66967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hangingPunct="1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000" b="1" i="1" dirty="0"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Муниципальный уровень: </a:t>
            </a:r>
            <a:r>
              <a:rPr lang="ru-RU" sz="3000" b="1" i="1" dirty="0" smtClean="0"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4</a:t>
            </a:r>
          </a:p>
          <a:p>
            <a:pPr lvl="0" eaLnBrk="1" hangingPunct="1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3000" b="1" i="1" dirty="0">
              <a:latin typeface="Times New Roman" pitchFamily="18" charset="0"/>
              <a:ea typeface="Lucida Sans Unicode" pitchFamily="34" charset="0"/>
              <a:cs typeface="Times New Roman" pitchFamily="18" charset="0"/>
            </a:endParaRPr>
          </a:p>
          <a:p>
            <a:pPr lvl="0" eaLnBrk="1" hangingPunct="1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000" b="1" i="1" dirty="0"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Уровень образовательной организации: 2</a:t>
            </a:r>
            <a:endParaRPr lang="ru-RU" sz="3000" b="1" dirty="0">
              <a:latin typeface="Times New Roman" pitchFamily="18" charset="0"/>
              <a:ea typeface="Lucida Sans Unicode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966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Yurok\Desktop\аттестация\сканер\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17"/>
          <a:stretch/>
        </p:blipFill>
        <p:spPr bwMode="auto">
          <a:xfrm rot="10800000">
            <a:off x="1763688" y="620688"/>
            <a:ext cx="5495921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6919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Yurok\Desktop\аттестация\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99590" y="404664"/>
            <a:ext cx="3923147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Yurok\Desktop\аттестация\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932039" y="404663"/>
            <a:ext cx="3923149" cy="554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6792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Yurok\Desktop\аттестация\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004047" y="332655"/>
            <a:ext cx="3974097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Yurok\Desktop\аттестация\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99592" y="332656"/>
            <a:ext cx="3974096" cy="5616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админ\Documents\Panasonic\MFS\Scan\20201229_13374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5"/>
          <a:stretch/>
        </p:blipFill>
        <p:spPr bwMode="auto">
          <a:xfrm rot="5400000">
            <a:off x="1807686" y="-575438"/>
            <a:ext cx="6121856" cy="8082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5330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3608" y="260648"/>
            <a:ext cx="76328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kern="50" dirty="0" smtClean="0">
                <a:latin typeface="Times New Roman"/>
                <a:ea typeface="Times New Roman"/>
              </a:rPr>
              <a:t>9. Общественно-педагогическая </a:t>
            </a:r>
            <a:r>
              <a:rPr lang="ru-RU" sz="2800" b="1" i="1" kern="50" dirty="0">
                <a:latin typeface="Times New Roman"/>
                <a:ea typeface="Times New Roman"/>
              </a:rPr>
              <a:t>активность педагога: участие в комиссиях, педагогических сообществах, в жюри конкурсов</a:t>
            </a:r>
            <a:endParaRPr lang="ru-RU" sz="2800" b="1" i="1" dirty="0"/>
          </a:p>
        </p:txBody>
      </p:sp>
      <p:pic>
        <p:nvPicPr>
          <p:cNvPr id="3" name="Picture 2" descr="C:\Users\Yurok\Desktop\Sca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84"/>
          <a:stretch/>
        </p:blipFill>
        <p:spPr bwMode="auto">
          <a:xfrm>
            <a:off x="2699792" y="1835423"/>
            <a:ext cx="4522907" cy="4545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8465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00100" y="188640"/>
            <a:ext cx="78581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latin typeface="+mj-lt"/>
                <a:cs typeface="Arial" pitchFamily="34" charset="0"/>
              </a:rPr>
              <a:t>10. Позитивные результаты работы с воспитанниками</a:t>
            </a:r>
            <a:endParaRPr lang="ru-RU" sz="1600" dirty="0">
              <a:latin typeface="+mj-lt"/>
            </a:endParaRPr>
          </a:p>
        </p:txBody>
      </p:sp>
      <p:pic>
        <p:nvPicPr>
          <p:cNvPr id="6146" name="Picture 2" descr="C:\Users\админ\Documents\Panasonic\MFS\Scan\20201229_13130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39"/>
          <a:stretch/>
        </p:blipFill>
        <p:spPr bwMode="auto">
          <a:xfrm rot="10800000">
            <a:off x="395536" y="1111398"/>
            <a:ext cx="4427909" cy="5715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админ\Documents\Panasonic\MFS\Scan\20201229_1315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929189" y="1141788"/>
            <a:ext cx="4019499" cy="568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349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админ\Documents\Panasonic\MFS\Scan\20201229_1350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16632"/>
            <a:ext cx="4536504" cy="6416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9746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0600" y="457200"/>
            <a:ext cx="7772400" cy="739552"/>
          </a:xfrm>
        </p:spPr>
        <p:txBody>
          <a:bodyPr/>
          <a:lstStyle/>
          <a:p>
            <a:pPr algn="ctr"/>
            <a:r>
              <a:rPr kumimoji="0" lang="ru-RU" sz="2800" b="1" i="1" kern="1200" dirty="0">
                <a:ln w="50800"/>
                <a:solidFill>
                  <a:schemeClr val="tx1"/>
                </a:solidFill>
              </a:rPr>
              <a:t>11. Качество взаимодействия  с родителями</a:t>
            </a:r>
            <a:endParaRPr lang="ru-RU" sz="3200" b="1" i="1" dirty="0">
              <a:solidFill>
                <a:schemeClr val="tx1"/>
              </a:solidFill>
            </a:endParaRPr>
          </a:p>
        </p:txBody>
      </p:sp>
      <p:pic>
        <p:nvPicPr>
          <p:cNvPr id="2050" name="Picture 2" descr="C:\Users\Yurok\Desktop\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819" y="1340768"/>
            <a:ext cx="3711626" cy="5245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Yurok\Desktop\11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281" y="1376772"/>
            <a:ext cx="3686151" cy="5209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43608" y="188640"/>
            <a:ext cx="7772400" cy="739552"/>
          </a:xfrm>
        </p:spPr>
        <p:txBody>
          <a:bodyPr/>
          <a:lstStyle/>
          <a:p>
            <a:pPr algn="ctr"/>
            <a:r>
              <a:rPr lang="ru-RU" sz="3200" b="1" i="1" dirty="0" smtClean="0">
                <a:solidFill>
                  <a:schemeClr val="tx1"/>
                </a:solidFill>
              </a:rPr>
              <a:t>Характеристика-представление</a:t>
            </a:r>
            <a:endParaRPr lang="ru-RU" sz="3200" b="1" i="1" dirty="0">
              <a:solidFill>
                <a:schemeClr val="tx1"/>
              </a:solidFill>
            </a:endParaRPr>
          </a:p>
        </p:txBody>
      </p:sp>
      <p:pic>
        <p:nvPicPr>
          <p:cNvPr id="5122" name="Picture 2" descr="C:\Users\админ\Documents\Panasonic\MFS\Scan\20201229_1309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685688" y="1700806"/>
            <a:ext cx="5906863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админ\Documents\Panasonic\MFS\Scan\20201229_1311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552990" y="835606"/>
            <a:ext cx="4176463" cy="590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4" descr="C:\Users\Yurok\Desktop\1111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56563"/>
            <a:ext cx="4075997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админ\Documents\Panasonic\MFS\Scan\20201229_1343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556563"/>
            <a:ext cx="4073076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3639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b="1" i="1" dirty="0" smtClean="0">
                <a:solidFill>
                  <a:schemeClr val="tx1"/>
                </a:solidFill>
              </a:rPr>
              <a:t>12. Работа с детьми из социально-неблагополучных семей</a:t>
            </a:r>
            <a:endParaRPr lang="ru-RU" sz="3200" b="1" i="1" dirty="0">
              <a:solidFill>
                <a:schemeClr val="tx1"/>
              </a:solidFill>
            </a:endParaRPr>
          </a:p>
        </p:txBody>
      </p:sp>
      <p:pic>
        <p:nvPicPr>
          <p:cNvPr id="12290" name="Picture 2" descr="C:\Users\админ\Documents\Panasonic\MFS\Scan\20201229_13471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2" b="33908"/>
          <a:stretch/>
        </p:blipFill>
        <p:spPr bwMode="auto">
          <a:xfrm>
            <a:off x="2195736" y="1700808"/>
            <a:ext cx="5230275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G:\аттестация\Бесчётнова Т. В., Синичкина Е. С. благодарность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3892" y="1260631"/>
            <a:ext cx="2042285" cy="288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99592" y="116632"/>
            <a:ext cx="782882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i="1" dirty="0">
                <a:solidFill>
                  <a:srgbClr val="000000"/>
                </a:solidFill>
                <a:latin typeface="Times New Roman"/>
                <a:cs typeface="Arial" pitchFamily="34" charset="0"/>
              </a:rPr>
              <a:t>13. Участие педагога в профессиональных конкурсах</a:t>
            </a:r>
            <a:endParaRPr lang="ru-RU" sz="3200" b="1" i="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759" y="4365104"/>
            <a:ext cx="2982579" cy="2111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"/>
          <a:stretch/>
        </p:blipFill>
        <p:spPr bwMode="auto">
          <a:xfrm>
            <a:off x="1331640" y="1289601"/>
            <a:ext cx="1984611" cy="2859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 descr="H:\аттестация\категория на вышку\Участие педагога в профессиональных конкурсах\учитель года-201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7" y="1260630"/>
            <a:ext cx="2100224" cy="288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71538" y="357166"/>
            <a:ext cx="72866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latin typeface="+mj-lt"/>
                <a:cs typeface="Arial" pitchFamily="34" charset="0"/>
              </a:rPr>
              <a:t>14. Награды и поощрения педагога</a:t>
            </a:r>
            <a:endParaRPr lang="ru-RU" sz="3200" b="1" i="1" dirty="0">
              <a:latin typeface="+mj-lt"/>
            </a:endParaRPr>
          </a:p>
        </p:txBody>
      </p:sp>
      <p:pic>
        <p:nvPicPr>
          <p:cNvPr id="10243" name="Picture 3" descr="C:\Users\Yurok\Desktop\аттестация\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932040" y="1484783"/>
            <a:ext cx="3024336" cy="427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Yurok\Desktop\7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84783"/>
            <a:ext cx="3024336" cy="4274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2169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31640" y="692696"/>
            <a:ext cx="70567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n w="50800"/>
                <a:latin typeface="Calibri"/>
                <a:ea typeface="+mj-ea"/>
                <a:cs typeface="+mj-cs"/>
              </a:rPr>
              <a:t>Представление педагогического опыта</a:t>
            </a:r>
            <a:endParaRPr lang="ru-RU" sz="1600" b="1" i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679898" y="3805589"/>
            <a:ext cx="68407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https://dsolnins.schoolrm.ru/sveden/employees/30790/287671/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547664" y="1897490"/>
            <a:ext cx="68407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dirty="0" smtClean="0">
              <a:latin typeface="+mj-lt"/>
            </a:endParaRPr>
          </a:p>
          <a:p>
            <a:pPr algn="ctr"/>
            <a:r>
              <a:rPr lang="ru-RU" sz="2400" b="1" dirty="0" smtClean="0">
                <a:latin typeface="+mj-lt"/>
              </a:rPr>
              <a:t>«Экспериментальная </a:t>
            </a:r>
            <a:r>
              <a:rPr lang="ru-RU" sz="2400" b="1" dirty="0">
                <a:latin typeface="+mj-lt"/>
              </a:rPr>
              <a:t>деятельность как средство развития познавательной активности детей дошкольного </a:t>
            </a:r>
            <a:r>
              <a:rPr lang="ru-RU" sz="2400" b="1" dirty="0" smtClean="0">
                <a:latin typeface="+mj-lt"/>
              </a:rPr>
              <a:t>возраста»</a:t>
            </a:r>
            <a:endParaRPr lang="ru-RU" sz="2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51321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371600" y="457200"/>
            <a:ext cx="7772400" cy="739552"/>
          </a:xfrm>
        </p:spPr>
        <p:txBody>
          <a:bodyPr/>
          <a:lstStyle/>
          <a:p>
            <a:pPr algn="ctr"/>
            <a:r>
              <a:rPr lang="ru-RU" sz="3200" b="1" i="1" dirty="0" smtClean="0">
                <a:ln w="50800"/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1. Участие в инновационной (экспериментальной) деятельности</a:t>
            </a:r>
            <a:endParaRPr lang="ru-RU" altLang="ru-RU" sz="3200" b="1" i="1" dirty="0" smtClean="0">
              <a:solidFill>
                <a:srgbClr val="C00000"/>
              </a:solidFill>
            </a:endParaRPr>
          </a:p>
        </p:txBody>
      </p:sp>
      <p:pic>
        <p:nvPicPr>
          <p:cNvPr id="2050" name="Picture 2" descr="C:\Users\Yurok\Desktop\аттестация\сканер\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340768"/>
            <a:ext cx="3566497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админ\Documents\Panasonic\MFS\Scan\20201229_1329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600" y="1340768"/>
            <a:ext cx="3563942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4664"/>
            <a:ext cx="3885307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C:\Users\Yurok\Desktop\СИНИЧКИНА\АТТЕСТАЦИЯ\свидетельство 201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04664"/>
            <a:ext cx="4228478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1703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39752" y="620688"/>
            <a:ext cx="48965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 smtClean="0">
                <a:ln w="50800"/>
                <a:effectLst/>
                <a:uLnTx/>
                <a:uFillTx/>
                <a:latin typeface="+mj-lt"/>
                <a:ea typeface="+mj-ea"/>
                <a:cs typeface="+mj-cs"/>
              </a:rPr>
              <a:t>2</a:t>
            </a:r>
            <a:r>
              <a:rPr kumimoji="0" lang="ru-RU" sz="2800" b="1" i="1" u="none" strike="noStrike" kern="0" cap="none" spc="0" normalizeH="0" baseline="0" noProof="0" dirty="0" smtClean="0">
                <a:ln w="50800"/>
                <a:effectLst/>
                <a:uLnTx/>
                <a:uFillTx/>
                <a:latin typeface="+mj-lt"/>
                <a:ea typeface="+mj-ea"/>
                <a:cs typeface="+mj-cs"/>
              </a:rPr>
              <a:t>.</a:t>
            </a:r>
            <a:r>
              <a:rPr kumimoji="0" lang="en-US" sz="2800" b="1" i="1" u="none" strike="noStrike" kern="0" cap="none" spc="0" normalizeH="0" baseline="0" noProof="0" dirty="0" smtClean="0">
                <a:ln w="50800"/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2800" b="1" i="1" u="none" strike="noStrike" kern="0" cap="none" spc="0" normalizeH="0" baseline="0" noProof="0" dirty="0" smtClean="0">
                <a:ln w="50800"/>
                <a:effectLst/>
                <a:uLnTx/>
                <a:uFillTx/>
                <a:latin typeface="+mj-lt"/>
                <a:ea typeface="+mj-ea"/>
                <a:cs typeface="+mj-cs"/>
              </a:rPr>
              <a:t>Наставничество</a:t>
            </a:r>
            <a:endParaRPr kumimoji="0" lang="ru-RU" sz="1800" b="0" i="1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+mj-lt"/>
            </a:endParaRPr>
          </a:p>
        </p:txBody>
      </p:sp>
      <p:pic>
        <p:nvPicPr>
          <p:cNvPr id="4098" name="Picture 2" descr="C:\Users\админ\Documents\Panasonic\MFS\Scan\20201229_13003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6" b="17936"/>
          <a:stretch/>
        </p:blipFill>
        <p:spPr bwMode="auto">
          <a:xfrm>
            <a:off x="1019048" y="1340768"/>
            <a:ext cx="3753775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админ\Documents\Panasonic\MFS\Scan\20201229_13074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50"/>
          <a:stretch/>
        </p:blipFill>
        <p:spPr bwMode="auto">
          <a:xfrm>
            <a:off x="4860032" y="1340768"/>
            <a:ext cx="3960440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8427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0600" y="457200"/>
            <a:ext cx="7772400" cy="739552"/>
          </a:xfrm>
        </p:spPr>
        <p:txBody>
          <a:bodyPr/>
          <a:lstStyle/>
          <a:p>
            <a:pPr lvl="0" algn="ctr"/>
            <a:r>
              <a:rPr kumimoji="0" lang="ru-RU" sz="3200" b="1" i="1" kern="1200" dirty="0" smtClean="0">
                <a:ln w="50800"/>
                <a:solidFill>
                  <a:srgbClr val="000000">
                    <a:lumMod val="95000"/>
                    <a:lumOff val="5000"/>
                  </a:srgbClr>
                </a:solidFill>
                <a:ea typeface="+mn-ea"/>
                <a:cs typeface="Arial" pitchFamily="34" charset="0"/>
              </a:rPr>
              <a:t/>
            </a:r>
            <a:br>
              <a:rPr kumimoji="0" lang="ru-RU" sz="3200" b="1" i="1" kern="1200" dirty="0" smtClean="0">
                <a:ln w="50800"/>
                <a:solidFill>
                  <a:srgbClr val="000000">
                    <a:lumMod val="95000"/>
                    <a:lumOff val="5000"/>
                  </a:srgbClr>
                </a:solidFill>
                <a:ea typeface="+mn-ea"/>
                <a:cs typeface="Arial" pitchFamily="34" charset="0"/>
              </a:rPr>
            </a:br>
            <a:r>
              <a:rPr kumimoji="0" lang="ru-RU" sz="3200" b="1" i="1" kern="1200" dirty="0" smtClean="0">
                <a:ln w="50800"/>
                <a:solidFill>
                  <a:srgbClr val="000000">
                    <a:lumMod val="95000"/>
                    <a:lumOff val="5000"/>
                  </a:srgbClr>
                </a:solidFill>
                <a:ea typeface="+mn-ea"/>
                <a:cs typeface="Arial" pitchFamily="34" charset="0"/>
              </a:rPr>
              <a:t>3</a:t>
            </a:r>
            <a:r>
              <a:rPr kumimoji="0" lang="ru-RU" sz="3200" b="1" i="1" kern="1200" dirty="0">
                <a:ln w="50800"/>
                <a:solidFill>
                  <a:srgbClr val="000000">
                    <a:lumMod val="95000"/>
                    <a:lumOff val="5000"/>
                  </a:srgbClr>
                </a:solidFill>
                <a:ea typeface="+mn-ea"/>
                <a:cs typeface="Arial" pitchFamily="34" charset="0"/>
              </a:rPr>
              <a:t>. Наличие публикаций</a:t>
            </a:r>
            <a:r>
              <a:rPr kumimoji="0" lang="ru-RU" sz="3200" b="1" i="1" kern="1200" dirty="0">
                <a:solidFill>
                  <a:srgbClr val="000000"/>
                </a:solidFill>
                <a:ea typeface="+mn-ea"/>
                <a:cs typeface="+mn-cs"/>
              </a:rPr>
              <a:t/>
            </a:r>
            <a:br>
              <a:rPr kumimoji="0" lang="ru-RU" sz="3200" b="1" i="1" kern="1200" dirty="0">
                <a:solidFill>
                  <a:srgbClr val="000000"/>
                </a:solidFill>
                <a:ea typeface="+mn-ea"/>
                <a:cs typeface="+mn-cs"/>
              </a:rPr>
            </a:br>
            <a:endParaRPr lang="ru-RU" dirty="0"/>
          </a:p>
        </p:txBody>
      </p:sp>
      <p:pic>
        <p:nvPicPr>
          <p:cNvPr id="3074" name="Picture 2" descr="C:\Users\админ\Documents\Panasonic\MFS\Scan\20201229_11140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3"/>
          <a:stretch/>
        </p:blipFill>
        <p:spPr bwMode="auto">
          <a:xfrm>
            <a:off x="4860032" y="1412776"/>
            <a:ext cx="3672408" cy="5087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C:\Users\админ\Documents\Panasonic\MFS\Scan\20201229_113002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07" t="32390" r="6375"/>
          <a:stretch/>
        </p:blipFill>
        <p:spPr bwMode="auto">
          <a:xfrm>
            <a:off x="1331640" y="1472142"/>
            <a:ext cx="3240360" cy="49685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4283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аттестация\2016 год\сертификат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628" y="448677"/>
            <a:ext cx="2018220" cy="285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G:\аттестация\2016 год\svd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573016"/>
            <a:ext cx="2016224" cy="2851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G:\аттестация\2016 год\sv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738" y="3573016"/>
            <a:ext cx="2017222" cy="2853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G:\аттестация\2018\свидетельство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81570"/>
            <a:ext cx="2088232" cy="2821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2437" y="432217"/>
            <a:ext cx="2027942" cy="2870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3177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традь">
  <a:themeElements>
    <a:clrScheme name="">
      <a:dk1>
        <a:srgbClr val="000000"/>
      </a:dk1>
      <a:lt1>
        <a:srgbClr val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FFFFFF"/>
      </a:accent3>
      <a:accent4>
        <a:srgbClr val="000000"/>
      </a:accent4>
      <a:accent5>
        <a:srgbClr val="E6B1AB"/>
      </a:accent5>
      <a:accent6>
        <a:srgbClr val="8C281B"/>
      </a:accent6>
      <a:hlink>
        <a:srgbClr val="CC9900"/>
      </a:hlink>
      <a:folHlink>
        <a:srgbClr val="96A9A9"/>
      </a:folHlink>
    </a:clrScheme>
    <a:fontScheme name="1_Тетрадь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Тетрадь 1">
        <a:dk1>
          <a:srgbClr val="402000"/>
        </a:dk1>
        <a:lt1>
          <a:srgbClr val="FBFAE2"/>
        </a:lt1>
        <a:dk2>
          <a:srgbClr val="996633"/>
        </a:dk2>
        <a:lt2>
          <a:srgbClr val="A08366"/>
        </a:lt2>
        <a:accent1>
          <a:srgbClr val="CE9964"/>
        </a:accent1>
        <a:accent2>
          <a:srgbClr val="CD3333"/>
        </a:accent2>
        <a:accent3>
          <a:srgbClr val="FDFCEE"/>
        </a:accent3>
        <a:accent4>
          <a:srgbClr val="351A00"/>
        </a:accent4>
        <a:accent5>
          <a:srgbClr val="E3CAB8"/>
        </a:accent5>
        <a:accent6>
          <a:srgbClr val="BA2D2D"/>
        </a:accent6>
        <a:hlink>
          <a:srgbClr val="9A7F32"/>
        </a:hlink>
        <a:folHlink>
          <a:srgbClr val="ECA07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Тетрадь 2">
        <a:dk1>
          <a:srgbClr val="402000"/>
        </a:dk1>
        <a:lt1>
          <a:srgbClr val="FFFFFF"/>
        </a:lt1>
        <a:dk2>
          <a:srgbClr val="996633"/>
        </a:dk2>
        <a:lt2>
          <a:srgbClr val="A08366"/>
        </a:lt2>
        <a:accent1>
          <a:srgbClr val="CE9964"/>
        </a:accent1>
        <a:accent2>
          <a:srgbClr val="CD3333"/>
        </a:accent2>
        <a:accent3>
          <a:srgbClr val="FFFFFF"/>
        </a:accent3>
        <a:accent4>
          <a:srgbClr val="351A00"/>
        </a:accent4>
        <a:accent5>
          <a:srgbClr val="E3CAB8"/>
        </a:accent5>
        <a:accent6>
          <a:srgbClr val="BA2D2D"/>
        </a:accent6>
        <a:hlink>
          <a:srgbClr val="9A7F32"/>
        </a:hlink>
        <a:folHlink>
          <a:srgbClr val="ECA07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Тетрадь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Тетрадь 4">
        <a:dk1>
          <a:srgbClr val="1C1C1C"/>
        </a:dk1>
        <a:lt1>
          <a:srgbClr val="FFFFFF"/>
        </a:lt1>
        <a:dk2>
          <a:srgbClr val="000066"/>
        </a:dk2>
        <a:lt2>
          <a:srgbClr val="666699"/>
        </a:lt2>
        <a:accent1>
          <a:srgbClr val="FF5050"/>
        </a:accent1>
        <a:accent2>
          <a:srgbClr val="009999"/>
        </a:accent2>
        <a:accent3>
          <a:srgbClr val="FFFFFF"/>
        </a:accent3>
        <a:accent4>
          <a:srgbClr val="161616"/>
        </a:accent4>
        <a:accent5>
          <a:srgbClr val="FFB3B3"/>
        </a:accent5>
        <a:accent6>
          <a:srgbClr val="008A8A"/>
        </a:accent6>
        <a:hlink>
          <a:srgbClr val="3366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10787</TotalTime>
  <Words>249</Words>
  <Application>Microsoft Office PowerPoint</Application>
  <PresentationFormat>Экран (4:3)</PresentationFormat>
  <Paragraphs>59</Paragraphs>
  <Slides>33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1_Тетрадь</vt:lpstr>
      <vt:lpstr>Синичкиной Елены Сергеевны воспитателя МБДОУ «Инсарский детский сад «Солнышко»</vt:lpstr>
      <vt:lpstr>Презентация PowerPoint</vt:lpstr>
      <vt:lpstr>Характеристика-представление</vt:lpstr>
      <vt:lpstr>Презентация PowerPoint</vt:lpstr>
      <vt:lpstr>1. Участие в инновационной (экспериментальной) деятельности</vt:lpstr>
      <vt:lpstr>Презентация PowerPoint</vt:lpstr>
      <vt:lpstr>Презентация PowerPoint</vt:lpstr>
      <vt:lpstr> 3. Наличие публикаций </vt:lpstr>
      <vt:lpstr>Презентация PowerPoint</vt:lpstr>
      <vt:lpstr>4. Результаты участия воспитанников  в (конкурсах, выставках, турнирах, акциях, фестивалях)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11. Качество взаимодействия  с родителями</vt:lpstr>
      <vt:lpstr>Презентация PowerPoint</vt:lpstr>
      <vt:lpstr>12. Работа с детьми из социально-неблагополучных семей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ПРОБЛЕМНО-ДИАЛОГИЧЕСКОЕ ОБУЧЕНИЕ:  понятие и технология</dc:title>
  <dc:creator>Мельникова</dc:creator>
  <cp:lastModifiedBy>админ</cp:lastModifiedBy>
  <cp:revision>414</cp:revision>
  <dcterms:created xsi:type="dcterms:W3CDTF">2006-04-15T12:30:35Z</dcterms:created>
  <dcterms:modified xsi:type="dcterms:W3CDTF">2020-12-29T14:40:34Z</dcterms:modified>
</cp:coreProperties>
</file>