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1" r:id="rId1"/>
  </p:sldMasterIdLst>
  <p:notesMasterIdLst>
    <p:notesMasterId r:id="rId38"/>
  </p:notesMasterIdLst>
  <p:sldIdLst>
    <p:sldId id="256" r:id="rId2"/>
    <p:sldId id="257" r:id="rId3"/>
    <p:sldId id="258" r:id="rId4"/>
    <p:sldId id="301" r:id="rId5"/>
    <p:sldId id="261" r:id="rId6"/>
    <p:sldId id="260" r:id="rId7"/>
    <p:sldId id="262" r:id="rId8"/>
    <p:sldId id="264" r:id="rId9"/>
    <p:sldId id="259" r:id="rId10"/>
    <p:sldId id="266" r:id="rId11"/>
    <p:sldId id="267" r:id="rId12"/>
    <p:sldId id="269" r:id="rId13"/>
    <p:sldId id="270" r:id="rId14"/>
    <p:sldId id="271" r:id="rId15"/>
    <p:sldId id="273" r:id="rId16"/>
    <p:sldId id="298" r:id="rId17"/>
    <p:sldId id="268" r:id="rId18"/>
    <p:sldId id="296" r:id="rId19"/>
    <p:sldId id="274" r:id="rId20"/>
    <p:sldId id="272" r:id="rId21"/>
    <p:sldId id="300" r:id="rId22"/>
    <p:sldId id="275" r:id="rId23"/>
    <p:sldId id="276" r:id="rId24"/>
    <p:sldId id="263" r:id="rId25"/>
    <p:sldId id="279" r:id="rId26"/>
    <p:sldId id="281" r:id="rId27"/>
    <p:sldId id="282" r:id="rId28"/>
    <p:sldId id="285" r:id="rId29"/>
    <p:sldId id="277" r:id="rId30"/>
    <p:sldId id="288" r:id="rId31"/>
    <p:sldId id="291" r:id="rId32"/>
    <p:sldId id="292" r:id="rId33"/>
    <p:sldId id="293" r:id="rId34"/>
    <p:sldId id="295" r:id="rId35"/>
    <p:sldId id="294" r:id="rId36"/>
    <p:sldId id="289" r:id="rId3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-754" y="-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DB496F-554D-4001-BABE-9938B9D5C897}" type="datetimeFigureOut">
              <a:rPr lang="ru-RU" smtClean="0"/>
              <a:t>15.02.2023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1B3186-4C7C-4833-8C51-96C89D9D5D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93262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24D34-3673-4AB8-B48A-3E12282F3550}" type="datetimeFigureOut">
              <a:rPr lang="ru-RU" smtClean="0"/>
              <a:pPr/>
              <a:t>15.02.2023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E9871-4966-4903-A728-434761EE54D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6643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24D34-3673-4AB8-B48A-3E12282F3550}" type="datetimeFigureOut">
              <a:rPr lang="ru-RU" smtClean="0"/>
              <a:pPr/>
              <a:t>15.02.2023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E9871-4966-4903-A728-434761EE54D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42496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24D34-3673-4AB8-B48A-3E12282F3550}" type="datetimeFigureOut">
              <a:rPr lang="ru-RU" smtClean="0"/>
              <a:pPr/>
              <a:t>15.02.2023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E9871-4966-4903-A728-434761EE54D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135918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24D34-3673-4AB8-B48A-3E12282F3550}" type="datetimeFigureOut">
              <a:rPr lang="ru-RU" smtClean="0"/>
              <a:pPr/>
              <a:t>15.02.2023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E9871-4966-4903-A728-434761EE54D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85153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24D34-3673-4AB8-B48A-3E12282F3550}" type="datetimeFigureOut">
              <a:rPr lang="ru-RU" smtClean="0"/>
              <a:pPr/>
              <a:t>15.02.2023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E9871-4966-4903-A728-434761EE54D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230592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24D34-3673-4AB8-B48A-3E12282F3550}" type="datetimeFigureOut">
              <a:rPr lang="ru-RU" smtClean="0"/>
              <a:pPr/>
              <a:t>15.02.2023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E9871-4966-4903-A728-434761EE54D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44555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24D34-3673-4AB8-B48A-3E12282F3550}" type="datetimeFigureOut">
              <a:rPr lang="ru-RU" smtClean="0"/>
              <a:pPr/>
              <a:t>15.02.2023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E9871-4966-4903-A728-434761EE54D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17902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24D34-3673-4AB8-B48A-3E12282F3550}" type="datetimeFigureOut">
              <a:rPr lang="ru-RU" smtClean="0"/>
              <a:pPr/>
              <a:t>15.02.2023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E9871-4966-4903-A728-434761EE54D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27639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24D34-3673-4AB8-B48A-3E12282F3550}" type="datetimeFigureOut">
              <a:rPr lang="ru-RU" smtClean="0"/>
              <a:pPr/>
              <a:t>15.02.2023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E9871-4966-4903-A728-434761EE54D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54067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24D34-3673-4AB8-B48A-3E12282F3550}" type="datetimeFigureOut">
              <a:rPr lang="ru-RU" smtClean="0"/>
              <a:pPr/>
              <a:t>15.02.2023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E9871-4966-4903-A728-434761EE54D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81477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24D34-3673-4AB8-B48A-3E12282F3550}" type="datetimeFigureOut">
              <a:rPr lang="ru-RU" smtClean="0"/>
              <a:pPr/>
              <a:t>15.02.2023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E9871-4966-4903-A728-434761EE54D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75378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24D34-3673-4AB8-B48A-3E12282F3550}" type="datetimeFigureOut">
              <a:rPr lang="ru-RU" smtClean="0"/>
              <a:pPr/>
              <a:t>15.02.2023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E9871-4966-4903-A728-434761EE54D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88096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24D34-3673-4AB8-B48A-3E12282F3550}" type="datetimeFigureOut">
              <a:rPr lang="ru-RU" smtClean="0"/>
              <a:pPr/>
              <a:t>15.02.2023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E9871-4966-4903-A728-434761EE54D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80361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24D34-3673-4AB8-B48A-3E12282F3550}" type="datetimeFigureOut">
              <a:rPr lang="ru-RU" smtClean="0"/>
              <a:pPr/>
              <a:t>15.02.2023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E9871-4966-4903-A728-434761EE54D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29539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24D34-3673-4AB8-B48A-3E12282F3550}" type="datetimeFigureOut">
              <a:rPr lang="ru-RU" smtClean="0"/>
              <a:pPr/>
              <a:t>15.02.2023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E9871-4966-4903-A728-434761EE54D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83211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24D34-3673-4AB8-B48A-3E12282F3550}" type="datetimeFigureOut">
              <a:rPr lang="ru-RU" smtClean="0"/>
              <a:pPr/>
              <a:t>15.02.2023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E9871-4966-4903-A728-434761EE54D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68773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F24D34-3673-4AB8-B48A-3E12282F3550}" type="datetimeFigureOut">
              <a:rPr lang="ru-RU" smtClean="0"/>
              <a:pPr/>
              <a:t>15.02.2023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D9FE9871-4966-4903-A728-434761EE54D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1956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  <p:sldLayoutId id="2147483726" r:id="rId15"/>
    <p:sldLayoutId id="2147483727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776F148-04BE-F66B-6173-421CBB0B1BA5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kumimoji="0" lang="ru-RU" sz="25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Book Antiqua" panose="02040602050305030304" pitchFamily="18" charset="0"/>
                <a:ea typeface="+mj-ea"/>
                <a:cs typeface="+mj-cs"/>
              </a:rPr>
              <a:t>Министерство образования Республики Мордовия</a:t>
            </a:r>
            <a:br>
              <a:rPr kumimoji="0" lang="ru-RU" sz="25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Book Antiqua" panose="02040602050305030304" pitchFamily="18" charset="0"/>
                <a:ea typeface="+mj-ea"/>
                <a:cs typeface="+mj-cs"/>
              </a:rPr>
            </a:br>
            <a:r>
              <a:rPr kumimoji="0" lang="ru-RU" sz="25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Портфолио</a:t>
            </a:r>
            <a:r>
              <a:rPr kumimoji="0" lang="ru-RU" sz="25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Book Antiqua" panose="02040602050305030304" pitchFamily="18" charset="0"/>
                <a:ea typeface="+mj-ea"/>
                <a:cs typeface="+mj-cs"/>
              </a:rPr>
              <a:t/>
            </a:r>
            <a:br>
              <a:rPr kumimoji="0" lang="ru-RU" sz="25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Book Antiqua" panose="02040602050305030304" pitchFamily="18" charset="0"/>
                <a:ea typeface="+mj-ea"/>
                <a:cs typeface="+mj-cs"/>
              </a:rPr>
            </a:br>
            <a:r>
              <a:rPr kumimoji="0" lang="ru-RU" sz="25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Book Antiqua" panose="02040602050305030304" pitchFamily="18" charset="0"/>
                <a:ea typeface="+mj-ea"/>
                <a:cs typeface="+mj-cs"/>
              </a:rPr>
              <a:t>Маштановой</a:t>
            </a:r>
            <a:r>
              <a:rPr kumimoji="0" lang="ru-RU" sz="25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Book Antiqua" panose="02040602050305030304" pitchFamily="18" charset="0"/>
                <a:ea typeface="+mj-ea"/>
                <a:cs typeface="+mj-cs"/>
              </a:rPr>
              <a:t> Татьяны Алексеевны,</a:t>
            </a:r>
            <a:r>
              <a:rPr kumimoji="0" lang="ru-RU" sz="25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Book Antiqua" panose="02040602050305030304" pitchFamily="18" charset="0"/>
                <a:ea typeface="+mj-ea"/>
                <a:cs typeface="+mj-cs"/>
              </a:rPr>
              <a:t/>
            </a:r>
            <a:br>
              <a:rPr kumimoji="0" lang="ru-RU" sz="25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Book Antiqua" panose="02040602050305030304" pitchFamily="18" charset="0"/>
                <a:ea typeface="+mj-ea"/>
                <a:cs typeface="+mj-cs"/>
              </a:rPr>
            </a:br>
            <a:r>
              <a:rPr kumimoji="0" lang="ru-RU" sz="25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Book Antiqua" panose="02040602050305030304" pitchFamily="18" charset="0"/>
                <a:ea typeface="+mj-ea"/>
                <a:cs typeface="+mj-cs"/>
              </a:rPr>
              <a:t>воспитателя МДОУ « Детский сад № 117»</a:t>
            </a:r>
            <a:br>
              <a:rPr kumimoji="0" lang="ru-RU" sz="25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Book Antiqua" panose="02040602050305030304" pitchFamily="18" charset="0"/>
                <a:ea typeface="+mj-ea"/>
                <a:cs typeface="+mj-cs"/>
              </a:rPr>
            </a:br>
            <a:endParaRPr lang="ru-RU" sz="25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>
            <a:extLst>
              <a:ext uri="{FF2B5EF4-FFF2-40B4-BE49-F238E27FC236}">
                <a16:creationId xmlns="" xmlns:a16="http://schemas.microsoft.com/office/drawing/2014/main" id="{0B983A64-15D7-D3F7-6644-A08DEC9C55D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820" y="2316037"/>
            <a:ext cx="2830214" cy="3881437"/>
          </a:xfrm>
        </p:spPr>
      </p:pic>
      <p:sp>
        <p:nvSpPr>
          <p:cNvPr id="10" name="Объект 9">
            <a:extLst>
              <a:ext uri="{FF2B5EF4-FFF2-40B4-BE49-F238E27FC236}">
                <a16:creationId xmlns="" xmlns:a16="http://schemas.microsoft.com/office/drawing/2014/main" id="{DEB83DD3-E3A3-9FCF-520A-89F12127E1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657600" y="2258568"/>
            <a:ext cx="7972148" cy="4197096"/>
          </a:xfrm>
        </p:spPr>
        <p:txBody>
          <a:bodyPr>
            <a:noAutofit/>
          </a:bodyPr>
          <a:lstStyle/>
          <a:p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Дата рождения: 03. 06.1985г.</a:t>
            </a:r>
          </a:p>
          <a:p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Профессиональное образование : МГПИ им. </a:t>
            </a:r>
            <a:r>
              <a:rPr lang="ru-RU" sz="16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М.Е.Евсевьева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г. Саранска,</a:t>
            </a:r>
          </a:p>
          <a:p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диплом ВСГ 156401; дата выдачи 30.01.2008 г.</a:t>
            </a:r>
          </a:p>
          <a:p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Специальность: «Русский язык и литература»</a:t>
            </a:r>
          </a:p>
          <a:p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Квалификация: Учитель русского языка и литературы </a:t>
            </a:r>
            <a:endParaRPr lang="ru-RU" sz="1600" dirty="0" smtClean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диплом о профессиональной переподготовке: 132407568057, 28 ноября 2018 года</a:t>
            </a:r>
            <a:endParaRPr lang="ru-RU" sz="16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Стаж  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педагогической работы:  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года</a:t>
            </a:r>
            <a:endParaRPr lang="ru-RU" sz="16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Общий стаж работы:   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 лет</a:t>
            </a:r>
            <a:endParaRPr lang="ru-RU" sz="16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квалификационной категории: соответствие занимаемой 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должности</a:t>
            </a:r>
            <a:endParaRPr lang="ru-RU" sz="16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3929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322D7E99-435C-5D71-6B0C-CC117F2FBD4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795" y="1026203"/>
            <a:ext cx="3387519" cy="503504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1DCBF0A0-2BAB-E5EB-68ED-B23B6F1A3A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2127" y="962195"/>
            <a:ext cx="2960563" cy="4934260"/>
          </a:xfrm>
          <a:prstGeom prst="rect">
            <a:avLst/>
          </a:prstGeom>
        </p:spPr>
      </p:pic>
      <p:pic>
        <p:nvPicPr>
          <p:cNvPr id="8" name="Picture 2" descr="C:\Users\Admin\Desktop\img114.jpg">
            <a:extLst>
              <a:ext uri="{FF2B5EF4-FFF2-40B4-BE49-F238E27FC236}">
                <a16:creationId xmlns="" xmlns:a16="http://schemas.microsoft.com/office/drawing/2014/main" id="{FA6409F3-A932-380A-A234-8106971BC0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47" b="1319"/>
          <a:stretch/>
        </p:blipFill>
        <p:spPr bwMode="auto">
          <a:xfrm>
            <a:off x="4151376" y="1668080"/>
            <a:ext cx="3210910" cy="5024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310896"/>
            <a:ext cx="8596668" cy="1619504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7030A0"/>
                </a:solidFill>
              </a:rPr>
              <a:t>Уровень образовательной организации</a:t>
            </a:r>
            <a:endParaRPr lang="ru-RU" sz="28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93023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Pictures\img123.jpg">
            <a:extLst>
              <a:ext uri="{FF2B5EF4-FFF2-40B4-BE49-F238E27FC236}">
                <a16:creationId xmlns="" xmlns:a16="http://schemas.microsoft.com/office/drawing/2014/main" id="{8297FBA7-B9D7-3DC1-3D5A-F457E1CFCA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69" b="1407"/>
          <a:stretch/>
        </p:blipFill>
        <p:spPr bwMode="auto">
          <a:xfrm>
            <a:off x="868234" y="241782"/>
            <a:ext cx="4628784" cy="6374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C:\Users\Admin\Pictures\img124.jpg">
            <a:extLst>
              <a:ext uri="{FF2B5EF4-FFF2-40B4-BE49-F238E27FC236}">
                <a16:creationId xmlns="" xmlns:a16="http://schemas.microsoft.com/office/drawing/2014/main" id="{5FB1D76D-6CAB-30ED-36F2-647395C9FB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49" b="1124"/>
          <a:stretch/>
        </p:blipFill>
        <p:spPr bwMode="auto">
          <a:xfrm>
            <a:off x="5953125" y="241782"/>
            <a:ext cx="4641761" cy="6329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8576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Сертификаты ,дипломы Евстигнеева М.В\img105.jpg">
            <a:extLst>
              <a:ext uri="{FF2B5EF4-FFF2-40B4-BE49-F238E27FC236}">
                <a16:creationId xmlns="" xmlns:a16="http://schemas.microsoft.com/office/drawing/2014/main" id="{7DCE71F8-39A6-64C4-B0F5-7081D755BF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791"/>
          <a:stretch/>
        </p:blipFill>
        <p:spPr bwMode="auto">
          <a:xfrm>
            <a:off x="4048539" y="1151130"/>
            <a:ext cx="3942001" cy="5467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F:\Сертификаты ,дипломы Евстигнеева М.В\img106.jpg">
            <a:extLst>
              <a:ext uri="{FF2B5EF4-FFF2-40B4-BE49-F238E27FC236}">
                <a16:creationId xmlns="" xmlns:a16="http://schemas.microsoft.com/office/drawing/2014/main" id="{03EC3791-B826-5D87-3862-A482C1A84D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84"/>
          <a:stretch/>
        </p:blipFill>
        <p:spPr bwMode="auto">
          <a:xfrm>
            <a:off x="228022" y="261272"/>
            <a:ext cx="3942001" cy="5585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F:\Сертификаты ,дипломы Евстигнеева М.В\21.jpg">
            <a:extLst>
              <a:ext uri="{FF2B5EF4-FFF2-40B4-BE49-F238E27FC236}">
                <a16:creationId xmlns="" xmlns:a16="http://schemas.microsoft.com/office/drawing/2014/main" id="{25304FC2-73A0-F816-489D-E2A737E56C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1978" y="387095"/>
            <a:ext cx="4052017" cy="5546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91715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img113.jpg">
            <a:extLst>
              <a:ext uri="{FF2B5EF4-FFF2-40B4-BE49-F238E27FC236}">
                <a16:creationId xmlns="" xmlns:a16="http://schemas.microsoft.com/office/drawing/2014/main" id="{16CD7791-8FAC-C7F8-089A-474780CD8D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14"/>
          <a:stretch/>
        </p:blipFill>
        <p:spPr bwMode="auto">
          <a:xfrm>
            <a:off x="89567" y="162502"/>
            <a:ext cx="3884389" cy="5539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0C7DFC76-15B2-DE20-71EB-C2641D1870A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65"/>
          <a:stretch/>
        </p:blipFill>
        <p:spPr>
          <a:xfrm>
            <a:off x="4030101" y="1155797"/>
            <a:ext cx="3996679" cy="536437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68C07D39-9033-C6A6-51B2-3180F7EE3BF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7" t="3067"/>
          <a:stretch/>
        </p:blipFill>
        <p:spPr>
          <a:xfrm>
            <a:off x="8026780" y="337830"/>
            <a:ext cx="3996680" cy="5539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2782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65CC5920-5C3B-F013-A468-CCE6333DDE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160" y="273269"/>
            <a:ext cx="4553475" cy="6311462"/>
          </a:xfrm>
          <a:prstGeom prst="rect">
            <a:avLst/>
          </a:prstGeom>
        </p:spPr>
      </p:pic>
      <p:pic>
        <p:nvPicPr>
          <p:cNvPr id="3" name="Picture 2" descr="C:\Users\Admin\Desktop\img112.jpg">
            <a:extLst>
              <a:ext uri="{FF2B5EF4-FFF2-40B4-BE49-F238E27FC236}">
                <a16:creationId xmlns="" xmlns:a16="http://schemas.microsoft.com/office/drawing/2014/main" id="{C3390DBF-F59B-587B-BBB8-0DAC190175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02" b="3711"/>
          <a:stretch/>
        </p:blipFill>
        <p:spPr bwMode="auto">
          <a:xfrm>
            <a:off x="6487064" y="390460"/>
            <a:ext cx="4553475" cy="6194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56605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4DE5405D-E6F7-45B1-770A-20624CFB042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6304"/>
            <a:ext cx="2798064" cy="364344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26ECB267-9B7B-8205-E00C-56599D793FE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0" t="1136"/>
          <a:stretch/>
        </p:blipFill>
        <p:spPr>
          <a:xfrm>
            <a:off x="2880360" y="939672"/>
            <a:ext cx="2905100" cy="390222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8B048182-81E4-1E8B-DD6D-A68502598ED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5189" y="1668551"/>
            <a:ext cx="2983636" cy="396857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8B048182-81E4-1E8B-DD6D-A68502598ED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7459" y="2679191"/>
            <a:ext cx="3050970" cy="4058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4148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B70C10AD-5CD7-597B-DE69-6BC6B4F55D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496" y="1025220"/>
            <a:ext cx="4059936" cy="572306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4603301C-3E70-08D3-EBD9-DD99DE3F0F2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1602" y="988270"/>
            <a:ext cx="4212525" cy="576001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75688" y="274320"/>
            <a:ext cx="7244034" cy="987552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7030A0"/>
                </a:solidFill>
              </a:rPr>
              <a:t>Муниципальный уровень</a:t>
            </a:r>
            <a:endParaRPr lang="ru-RU" sz="28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32528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089E1CAF-E8EC-B9DE-9F9A-8208045E80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88" y="973801"/>
            <a:ext cx="3800301" cy="5421762"/>
          </a:xfrm>
          <a:prstGeom prst="rect">
            <a:avLst/>
          </a:prstGeom>
        </p:spPr>
      </p:pic>
      <p:pic>
        <p:nvPicPr>
          <p:cNvPr id="3" name="Picture 2" descr="F:\Сертификаты ,дипломы Евстигнеева М.В\RQTEwB_FkAI.jpg">
            <a:extLst>
              <a:ext uri="{FF2B5EF4-FFF2-40B4-BE49-F238E27FC236}">
                <a16:creationId xmlns="" xmlns:a16="http://schemas.microsoft.com/office/drawing/2014/main" id="{979DB5DA-E145-8629-EE58-9A1FE7B6C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7677" y="1490472"/>
            <a:ext cx="3689235" cy="5212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F30FCD7B-AE4E-2AC3-9F0E-84DA24DDBA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8160" y="973801"/>
            <a:ext cx="3629910" cy="5421168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955288" y="169672"/>
            <a:ext cx="5236417" cy="132080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7030A0"/>
                </a:solidFill>
              </a:rPr>
              <a:t>Республиканский уровень</a:t>
            </a:r>
            <a:endParaRPr lang="ru-RU" sz="28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40699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CC5D71A4-43EE-CC77-5005-D7B7926105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08" y="162518"/>
            <a:ext cx="5137932" cy="333096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51547ABC-67B2-4944-979D-54336CFF02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5432" y="656294"/>
            <a:ext cx="5212080" cy="364097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31D206B9-9772-C2DC-6B2A-8E0D95CA33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970" y="3618826"/>
            <a:ext cx="5043414" cy="3239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4629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F:\Т.А дипломы\image - 2022-11-06T213123.986.jf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336" y="366462"/>
            <a:ext cx="4367782" cy="6122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458968" y="371856"/>
            <a:ext cx="6238194" cy="132080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7030A0"/>
                </a:solidFill>
              </a:rPr>
              <a:t>Российский уровень</a:t>
            </a:r>
            <a:endParaRPr lang="ru-RU" sz="28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5216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457450" y="2967335"/>
            <a:ext cx="668655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инновационной (экспериментальной) </a:t>
            </a: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/>
            </a:r>
            <a:b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</a:b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064026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img117.jpg">
            <a:extLst>
              <a:ext uri="{FF2B5EF4-FFF2-40B4-BE49-F238E27FC236}">
                <a16:creationId xmlns="" xmlns:a16="http://schemas.microsoft.com/office/drawing/2014/main" id="{E2F9DB98-9BD4-3A50-7AC6-A1F497AF8B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1" r="5176"/>
          <a:stretch/>
        </p:blipFill>
        <p:spPr bwMode="auto">
          <a:xfrm rot="5400000">
            <a:off x="7516645" y="1230513"/>
            <a:ext cx="3674732" cy="5675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Admin\Desktop\дипломы грамоты\Moskovskoe_vremya_L1-100_page-0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16" y="1086440"/>
            <a:ext cx="6187832" cy="4372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666744" y="393192"/>
            <a:ext cx="5607258" cy="81212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7030A0"/>
                </a:solidFill>
              </a:rPr>
              <a:t>Международный уровень</a:t>
            </a:r>
            <a:endParaRPr lang="ru-RU" sz="28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64077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1D21DD4D-C9D3-E87F-AD1F-8F3746CE5C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568" y="1143724"/>
            <a:ext cx="3762831" cy="511853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DCA0F994-D45E-A9E0-610E-665E6AD7FC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" t="2051"/>
          <a:stretch/>
        </p:blipFill>
        <p:spPr>
          <a:xfrm>
            <a:off x="8385048" y="1253382"/>
            <a:ext cx="3682218" cy="5008872"/>
          </a:xfrm>
          <a:prstGeom prst="rect">
            <a:avLst/>
          </a:prstGeom>
        </p:spPr>
      </p:pic>
      <p:pic>
        <p:nvPicPr>
          <p:cNvPr id="4" name="Picture 2" descr="C:\Users\Admin\Desktop\дипломы грамоты\img198 (2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1984" y="1492369"/>
            <a:ext cx="3672752" cy="5237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83900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FDC379C-E192-96D0-8010-42AA42521D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5.Наличие </a:t>
            </a:r>
            <a:r>
              <a:rPr lang="ru-RU" sz="31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авторских программ, </a:t>
            </a:r>
            <a:r>
              <a:rPr lang="ru-RU" sz="31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методических пособий.</a:t>
            </a:r>
            <a:endParaRPr lang="ru-RU" sz="31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3561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6578AD0-3B81-418E-425C-5A8BFA6194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246888"/>
            <a:ext cx="10853251" cy="2386584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6.Выступления </a:t>
            </a:r>
            <a:r>
              <a:rPr lang="ru-RU" sz="31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заседаниях методических советов, научно-практических конференциях, педагогических чтениях, семинарах, секциях, форумах.</a:t>
            </a:r>
            <a:endParaRPr lang="ru-RU" sz="31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8882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Admin\Pictures\img28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6670" y="301752"/>
            <a:ext cx="4551994" cy="6263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Pictures\img29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553" y="301752"/>
            <a:ext cx="4551994" cy="6263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6911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7259B0D-F7C7-A5C7-AD44-D3BE030EB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228600"/>
            <a:ext cx="8596668" cy="1701800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 Проведение открытых занятий, мастер-классов, мероприятий</a:t>
            </a:r>
          </a:p>
        </p:txBody>
      </p:sp>
      <p:pic>
        <p:nvPicPr>
          <p:cNvPr id="3" name="Picture 4" descr="C:\Users\Admin\Pictures\img28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9575" y="1261872"/>
            <a:ext cx="3963198" cy="5453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Admin\Pictures\img27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121381"/>
            <a:ext cx="3977639" cy="5473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2259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8D37690-2926-41F1-0D71-F9927E4EA0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8</a:t>
            </a:r>
            <a:r>
              <a:rPr lang="ru-RU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Экспертная деятельность</a:t>
            </a:r>
            <a:endParaRPr lang="ru-RU" sz="3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2768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2F25CC9-A2A5-F828-544A-B9DAA64F9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045" y="292608"/>
            <a:ext cx="11008699" cy="1601216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9.Общественно – педагогическая активность педагога: участие в комиссиях, педагогических сообществах, в жюри конкурсов.</a:t>
            </a:r>
            <a:endParaRPr lang="ru-RU" sz="2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C:\Users\Admin\Pictures\img27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560" y="1407288"/>
            <a:ext cx="3841598" cy="5286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5075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E89EEAD-A755-69DA-F8BB-668B00640E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7062" y="384048"/>
            <a:ext cx="10231458" cy="1546352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10. Позитивные результаты с воспитанниками:</a:t>
            </a:r>
            <a:endParaRPr lang="ru-RU" sz="2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C:\Users\Admin\Pictures\img28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328" y="1015473"/>
            <a:ext cx="2646806" cy="3642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Admin\Pictures\img28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3524" y="1015473"/>
            <a:ext cx="2630805" cy="3620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7353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dmin\Pictures\img28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464" y="173735"/>
            <a:ext cx="4508232" cy="6203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Admin\Pictures\img28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9360" y="173735"/>
            <a:ext cx="4581143" cy="6303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6939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6C695CD-A624-F808-5D77-2C1E51890F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9464" y="465221"/>
            <a:ext cx="8596668" cy="1320800"/>
          </a:xfrm>
        </p:spPr>
        <p:txBody>
          <a:bodyPr>
            <a:normAutofit/>
          </a:bodyPr>
          <a:lstStyle/>
          <a:p>
            <a:endParaRPr lang="ru-RU" sz="32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Admin\Desktop\img27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627" y="1131791"/>
            <a:ext cx="3047723" cy="444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Admin\Pictures\img27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8476" y="1125474"/>
            <a:ext cx="3076574" cy="4448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Admin\Desktop\Рисунок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343" y="1125474"/>
            <a:ext cx="2924932" cy="444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7102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7A27D0D-74E2-AFCC-FFE5-367E52B931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365760"/>
            <a:ext cx="8596668" cy="786384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11. Качество взаимодействия с родителями</a:t>
            </a:r>
            <a:endParaRPr lang="ru-RU" sz="2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C:\Users\Admin\Pictures\img28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504" y="1057183"/>
            <a:ext cx="3982703" cy="5480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Admin\Pictures\img29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1265" y="1057183"/>
            <a:ext cx="3913692" cy="5385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252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470DB41-B2F3-F9AF-2063-666F35F67C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894" y="591312"/>
            <a:ext cx="10972122" cy="1320800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12</a:t>
            </a:r>
            <a:r>
              <a:rPr lang="ru-RU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Работа с детьми из социально-неблагополучных семей</a:t>
            </a:r>
            <a:endParaRPr lang="ru-RU" sz="2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5008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DFDD5AA-991F-5FFA-F91D-6E24448C55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182880"/>
            <a:ext cx="11109282" cy="1747520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13.Участие педагога в профессиональных конкурсах</a:t>
            </a:r>
            <a:endParaRPr lang="ru-RU" sz="2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3" descr="C:\Users\ПК\Desktop\IMG_6470.JPG"/>
          <p:cNvPicPr>
            <a:picLocks noChangeAspect="1" noChangeArrowheads="1"/>
          </p:cNvPicPr>
          <p:nvPr/>
        </p:nvPicPr>
        <p:blipFill>
          <a:blip r:embed="rId2" cstate="print"/>
          <a:srcRect l="2260" t="1695" r="11864" b="1695"/>
          <a:stretch>
            <a:fillRect/>
          </a:stretch>
        </p:blipFill>
        <p:spPr bwMode="auto">
          <a:xfrm>
            <a:off x="7902205" y="1293808"/>
            <a:ext cx="3070596" cy="4605894"/>
          </a:xfrm>
          <a:prstGeom prst="rect">
            <a:avLst/>
          </a:prstGeom>
          <a:noFill/>
          <a:ln w="28575">
            <a:solidFill>
              <a:srgbClr val="2A5A06"/>
            </a:solidFill>
          </a:ln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3" t="1219"/>
          <a:stretch/>
        </p:blipFill>
        <p:spPr bwMode="auto">
          <a:xfrm>
            <a:off x="4333238" y="1293808"/>
            <a:ext cx="3320289" cy="466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 descr="C:\Users\Admin\Pictures\img29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23" y="1293808"/>
            <a:ext cx="3387811" cy="466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3849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sun9-36.userapi.com/impg/WWk35QplIMuKTFxHjisbaSOgqKKQAU4qDpceQQ/Am8jhHjBqsI.jpg?size=765x1080&amp;quality=95&amp;sign=3bb8d93cbc5ab73412340081cd30ac62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679858"/>
            <a:ext cx="3529666" cy="4983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sun9-6.userapi.com/impg/d5XtEuRDhA7kLmruXLDu9uXCkv-h5Tsr9pgYaQ/JTazTHEBizI.jpg?size=764x1080&amp;quality=95&amp;sign=06f17a30d03dbd19d9d2a19256999212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3425" y="679858"/>
            <a:ext cx="3486150" cy="4928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s://sun9-14.userapi.com/impg/x3iwJWg0UcNim4JeMNTMLzE4-oewHUJlw5eX4w/GZK7nWVYClk.jpg?size=764x1080&amp;quality=96&amp;sign=2d3e0f22f1c599592a2dde5888dec4f6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654" y="1181460"/>
            <a:ext cx="3716891" cy="5254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6138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Admin\Pictures\img27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04"/>
          <a:stretch/>
        </p:blipFill>
        <p:spPr bwMode="auto">
          <a:xfrm>
            <a:off x="9166987" y="435205"/>
            <a:ext cx="2887853" cy="4161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Admin\Pictures\img27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23"/>
          <a:stretch/>
        </p:blipFill>
        <p:spPr bwMode="auto">
          <a:xfrm>
            <a:off x="3368378" y="1890230"/>
            <a:ext cx="2806974" cy="4105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Admin\Pictures\img27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1641" y="1185044"/>
            <a:ext cx="2800095" cy="3852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F:\Т.А дипломы\т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690" y="2352675"/>
            <a:ext cx="3089863" cy="4273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76166" y="219456"/>
            <a:ext cx="8596668" cy="1188172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14. Награды и поощрения</a:t>
            </a:r>
            <a:endParaRPr lang="ru-RU" sz="28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9859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8" t="1262" r="1817" b="1574"/>
          <a:stretch>
            <a:fillRect/>
          </a:stretch>
        </p:blipFill>
        <p:spPr>
          <a:xfrm>
            <a:off x="9242134" y="97140"/>
            <a:ext cx="2855378" cy="4071558"/>
          </a:xfrm>
          <a:prstGeom prst="rect">
            <a:avLst/>
          </a:prstGeom>
        </p:spPr>
      </p:pic>
      <p:pic>
        <p:nvPicPr>
          <p:cNvPr id="3" name="Объект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6512" y="962486"/>
            <a:ext cx="3280798" cy="4461993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  <p:pic>
        <p:nvPicPr>
          <p:cNvPr id="5" name="Picture 2" descr="C:\Users\ПК\Desktop\IMG_646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9373" y="97140"/>
            <a:ext cx="3115013" cy="4286280"/>
          </a:xfrm>
          <a:prstGeom prst="rect">
            <a:avLst/>
          </a:prstGeom>
          <a:noFill/>
          <a:ln w="28575">
            <a:solidFill>
              <a:srgbClr val="2A5A06"/>
            </a:solidFill>
          </a:ln>
        </p:spPr>
      </p:pic>
      <p:pic>
        <p:nvPicPr>
          <p:cNvPr id="11266" name="Picture 2" descr="F:\Т.А дипломы\image - 2022-10-12T210749.164.jf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8723" y="2132919"/>
            <a:ext cx="3195388" cy="4630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3381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Pictures\img29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19" b="1433"/>
          <a:stretch/>
        </p:blipFill>
        <p:spPr bwMode="auto">
          <a:xfrm>
            <a:off x="3374136" y="334596"/>
            <a:ext cx="4398264" cy="6221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88132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Admin\Desktop\Рисунок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438" y="615950"/>
            <a:ext cx="9075737" cy="5815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7329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24197B6-DE40-7869-E9B0-B59A882CB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447675"/>
          </a:xfrm>
        </p:spPr>
        <p:txBody>
          <a:bodyPr>
            <a:normAutofit fontScale="90000"/>
          </a:bodyPr>
          <a:lstStyle/>
          <a:p>
            <a:r>
              <a:rPr lang="ru-RU" sz="2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Наличие публикаций,  включая интернет-публикации</a:t>
            </a:r>
            <a:endParaRPr lang="ru-RU" sz="2800" b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Admin\Pictures\img27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7774" y="1401447"/>
            <a:ext cx="2854422" cy="4218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Pictures\img27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6370" y="1401449"/>
            <a:ext cx="3168627" cy="4218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6412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E06D126-ED3F-4FFF-5B6F-3BF34167D3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677334" y="285751"/>
            <a:ext cx="8596668" cy="1047749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Наличие публикаций,  включая интернет-публикации</a:t>
            </a:r>
            <a:endParaRPr lang="ru-RU" sz="2800" b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153111" y="3244334"/>
            <a:ext cx="58857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Наличие публикаций,  включая интернет-публикации</a:t>
            </a:r>
            <a:endParaRPr lang="ru-RU" b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4859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2023-270-1-86 (1)_page-0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348764"/>
            <a:ext cx="3294554" cy="4656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2023-270-1-86 (1)_page-00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0" y="1348764"/>
            <a:ext cx="3310508" cy="4679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Admin\Downloads\Д-15521-34069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1094" y="1733354"/>
            <a:ext cx="3331464" cy="4711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58184" y="246888"/>
            <a:ext cx="5515818" cy="923544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Российский уровень</a:t>
            </a:r>
            <a:endParaRPr lang="ru-RU" sz="28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3921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7D1A595-57DF-640B-C97F-DEF3FCBDD0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9174" y="1200150"/>
            <a:ext cx="8254827" cy="3105150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4.Результаты участия воспитанников в: </a:t>
            </a:r>
            <a:br>
              <a:rPr lang="ru-RU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-конкурсах;</a:t>
            </a:r>
            <a:br>
              <a:rPr lang="ru-RU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-выставках;</a:t>
            </a:r>
            <a:br>
              <a:rPr lang="ru-RU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-турнирах; </a:t>
            </a:r>
            <a:br>
              <a:rPr lang="ru-RU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-соревнованиях;</a:t>
            </a:r>
            <a:br>
              <a:rPr lang="ru-RU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-акциях;</a:t>
            </a:r>
            <a:br>
              <a:rPr lang="ru-RU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-фестивалях</a:t>
            </a:r>
            <a:endParaRPr lang="ru-RU" sz="2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3446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Pictures\img28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246" y="210311"/>
            <a:ext cx="4523098" cy="6223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Pictures\img28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6876" y="187062"/>
            <a:ext cx="4539994" cy="6247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8700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F496CB"/>
      </a:accent1>
      <a:accent2>
        <a:srgbClr val="BC356F"/>
      </a:accent2>
      <a:accent3>
        <a:srgbClr val="E65331"/>
      </a:accent3>
      <a:accent4>
        <a:srgbClr val="F27E19"/>
      </a:accent4>
      <a:accent5>
        <a:srgbClr val="F2AC19"/>
      </a:accent5>
      <a:accent6>
        <a:srgbClr val="BC80E0"/>
      </a:accent6>
      <a:hlink>
        <a:srgbClr val="EF5285"/>
      </a:hlink>
      <a:folHlink>
        <a:srgbClr val="F77F90"/>
      </a:folHlink>
    </a:clrScheme>
    <a:fontScheme name="Аспект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Facet" id="{C0C680CD-088A-49FC-A102-D699147F32B2}" vid="{23659B44-6E34-4CE8-8F0D-387DA7996826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TM02900688[[fn=Аспект]]</Template>
  <TotalTime>672</TotalTime>
  <Words>168</Words>
  <Application>Microsoft Office PowerPoint</Application>
  <PresentationFormat>Произвольный</PresentationFormat>
  <Paragraphs>32</Paragraphs>
  <Slides>36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37" baseType="lpstr">
      <vt:lpstr>Аспект</vt:lpstr>
      <vt:lpstr>Министерство образования Республики Мордовия Портфолио Маштановой Татьяны Алексеевны, воспитателя МДОУ « Детский сад № 117» </vt:lpstr>
      <vt:lpstr>Презентация PowerPoint</vt:lpstr>
      <vt:lpstr>Презентация PowerPoint</vt:lpstr>
      <vt:lpstr>Презентация PowerPoint</vt:lpstr>
      <vt:lpstr>Наличие публикаций,  включая интернет-публикации</vt:lpstr>
      <vt:lpstr> </vt:lpstr>
      <vt:lpstr>Российский уровень</vt:lpstr>
      <vt:lpstr>4.Результаты участия воспитанников в:  -конкурсах; -выставках; -турнирах;  -соревнованиях; -акциях; -фестивалях</vt:lpstr>
      <vt:lpstr>Презентация PowerPoint</vt:lpstr>
      <vt:lpstr>Уровень образовательной организации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Муниципальный уровень</vt:lpstr>
      <vt:lpstr>Республиканский уровень</vt:lpstr>
      <vt:lpstr>Презентация PowerPoint</vt:lpstr>
      <vt:lpstr>Российский уровень</vt:lpstr>
      <vt:lpstr>Международный уровень</vt:lpstr>
      <vt:lpstr>Презентация PowerPoint</vt:lpstr>
      <vt:lpstr>    5.Наличие авторских программ, методических пособий.</vt:lpstr>
      <vt:lpstr>      6.Выступления на заседаниях методических советов, научно-практических конференциях, педагогических чтениях, семинарах, секциях, форумах.</vt:lpstr>
      <vt:lpstr>Презентация PowerPoint</vt:lpstr>
      <vt:lpstr>7. Проведение открытых занятий, мастер-классов, мероприятий</vt:lpstr>
      <vt:lpstr>                        8. Экспертная деятельность</vt:lpstr>
      <vt:lpstr>9.Общественно – педагогическая активность педагога: участие в комиссиях, педагогических сообществах, в жюри конкурсов.</vt:lpstr>
      <vt:lpstr>10. Позитивные результаты с воспитанниками:</vt:lpstr>
      <vt:lpstr>Презентация PowerPoint</vt:lpstr>
      <vt:lpstr>11. Качество взаимодействия с родителями</vt:lpstr>
      <vt:lpstr>              12. Работа с детьми из социально-неблагополучных семей</vt:lpstr>
      <vt:lpstr>13.Участие педагога в профессиональных конкурсах</vt:lpstr>
      <vt:lpstr>Презентация PowerPoint</vt:lpstr>
      <vt:lpstr>14. Награды и поощрения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Министерство образования Республики Мордовия Портфолио Маштанова Татьяна Алексеевна, воспитателя МДОУ « Детский сад № 117»</dc:title>
  <dc:creator>andrey01180@mail.ru</dc:creator>
  <cp:lastModifiedBy>Admin</cp:lastModifiedBy>
  <cp:revision>43</cp:revision>
  <dcterms:created xsi:type="dcterms:W3CDTF">2023-01-12T17:03:07Z</dcterms:created>
  <dcterms:modified xsi:type="dcterms:W3CDTF">2023-02-15T13:45:53Z</dcterms:modified>
</cp:coreProperties>
</file>