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5" r:id="rId5"/>
    <p:sldId id="266" r:id="rId6"/>
    <p:sldId id="277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6" r:id="rId16"/>
    <p:sldId id="317" r:id="rId17"/>
    <p:sldId id="275" r:id="rId18"/>
    <p:sldId id="278" r:id="rId19"/>
    <p:sldId id="279" r:id="rId20"/>
    <p:sldId id="280" r:id="rId21"/>
    <p:sldId id="281" r:id="rId22"/>
    <p:sldId id="282" r:id="rId23"/>
    <p:sldId id="290" r:id="rId24"/>
    <p:sldId id="289" r:id="rId25"/>
    <p:sldId id="288" r:id="rId26"/>
    <p:sldId id="287" r:id="rId27"/>
    <p:sldId id="286" r:id="rId28"/>
    <p:sldId id="285" r:id="rId29"/>
    <p:sldId id="284" r:id="rId30"/>
    <p:sldId id="283" r:id="rId31"/>
    <p:sldId id="318" r:id="rId32"/>
    <p:sldId id="296" r:id="rId33"/>
    <p:sldId id="295" r:id="rId34"/>
    <p:sldId id="294" r:id="rId35"/>
    <p:sldId id="313" r:id="rId36"/>
    <p:sldId id="293" r:id="rId37"/>
    <p:sldId id="292" r:id="rId38"/>
    <p:sldId id="291" r:id="rId39"/>
    <p:sldId id="297" r:id="rId40"/>
    <p:sldId id="304" r:id="rId41"/>
    <p:sldId id="303" r:id="rId42"/>
    <p:sldId id="302" r:id="rId43"/>
    <p:sldId id="314" r:id="rId44"/>
    <p:sldId id="301" r:id="rId45"/>
    <p:sldId id="300" r:id="rId46"/>
    <p:sldId id="309" r:id="rId47"/>
    <p:sldId id="310" r:id="rId48"/>
    <p:sldId id="308" r:id="rId49"/>
    <p:sldId id="307" r:id="rId50"/>
    <p:sldId id="315" r:id="rId51"/>
    <p:sldId id="306" r:id="rId52"/>
    <p:sldId id="305" r:id="rId53"/>
    <p:sldId id="299" r:id="rId54"/>
    <p:sldId id="298" r:id="rId55"/>
    <p:sldId id="312" r:id="rId56"/>
    <p:sldId id="311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3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908719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МИНИСТЕРСТВО ОБРАЗОВАНИЯ РМ</a:t>
            </a: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2800" dirty="0" smtClean="0">
                <a:solidFill>
                  <a:schemeClr val="accent4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endParaRPr lang="ru-RU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1052736"/>
            <a:ext cx="7920880" cy="3672408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ПОРТФОЛИО </a:t>
            </a:r>
            <a:br>
              <a:rPr lang="ru-RU" b="1" i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b="1" i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Матвеевой Светланы </a:t>
            </a:r>
            <a:r>
              <a:rPr lang="ru-RU" b="1" i="1" dirty="0" err="1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Закировны</a:t>
            </a:r>
            <a:r>
              <a:rPr lang="ru-RU" b="1" i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ru-RU" b="1" i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b="1" i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музыкального руководителя МАДОУ«Центр развития ребенка – детский сад №58»</a:t>
            </a:r>
            <a:r>
              <a:rPr lang="ru-RU" b="1" dirty="0" smtClean="0">
                <a:solidFill>
                  <a:srgbClr val="7030A0"/>
                </a:solidFill>
                <a:latin typeface="Bookman Old Style" pitchFamily="18" charset="0"/>
              </a:rPr>
              <a:t/>
            </a:r>
            <a:br>
              <a:rPr lang="ru-RU" b="1" dirty="0" smtClean="0">
                <a:solidFill>
                  <a:srgbClr val="7030A0"/>
                </a:solidFill>
                <a:latin typeface="Bookman Old Style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268759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ВСЕРОССИЙСКИЙ УРОВЕНЬ:</a:t>
            </a:r>
            <a:endParaRPr lang="ru-RU" sz="3200" dirty="0">
              <a:solidFill>
                <a:schemeClr val="accent4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908720"/>
            <a:ext cx="7304856" cy="4104456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«Развитие качества дошкольного образования с использованием Инструментария мониторинга качества дошкольного образования на образовательной платформе «Вдохновение»»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C:\Users\Gruppa 4\Desktop\инновация\СвидетельствоВдохновени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88640"/>
            <a:ext cx="2808312" cy="3573016"/>
          </a:xfrm>
          <a:prstGeom prst="rect">
            <a:avLst/>
          </a:prstGeom>
          <a:noFill/>
        </p:spPr>
      </p:pic>
      <p:pic>
        <p:nvPicPr>
          <p:cNvPr id="6" name="Picture 2" descr="C:\Users\Gruppa 4\Downloads\Вдохновение выписка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844824"/>
            <a:ext cx="2736304" cy="4032448"/>
          </a:xfrm>
          <a:prstGeom prst="rect">
            <a:avLst/>
          </a:prstGeom>
          <a:noFill/>
        </p:spPr>
      </p:pic>
      <p:pic>
        <p:nvPicPr>
          <p:cNvPr id="7" name="Picture 3" descr="C:\Users\Gruppa 4\Downloads\1327152701_svidetelstvo_page-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188641"/>
            <a:ext cx="2808312" cy="36724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E:\аттестации\аттестация Русяйкиной\Выписка  инновция вдохновение и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48680"/>
            <a:ext cx="3888432" cy="5301208"/>
          </a:xfrm>
          <a:prstGeom prst="rect">
            <a:avLst/>
          </a:prstGeom>
          <a:noFill/>
        </p:spPr>
      </p:pic>
      <p:pic>
        <p:nvPicPr>
          <p:cNvPr id="10242" name="Picture 2" descr="E:\аттестации\аттестация матвеевой\Новая папка\справка росс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548680"/>
            <a:ext cx="3845580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7" name="Picture 3" descr="E:\аттестации\аттестация матвеевой\Новая папка\тит росс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332656"/>
            <a:ext cx="4461959" cy="6309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РЕСПУБЛИКАНСКИЙ УРОВЕНЬ:       </a:t>
            </a:r>
            <a:r>
              <a:rPr lang="ru-RU" sz="4000" b="1" i="1" dirty="0" smtClean="0">
                <a:solidFill>
                  <a:schemeClr val="accent4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</a:t>
            </a:r>
            <a:r>
              <a:rPr lang="ru-RU" sz="36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«Внедрение в работу ДОО инновационных технологий и методов экологического воспитания дошкольников в условиях реализации ФГОС ДО»</a:t>
            </a:r>
            <a:br>
              <a:rPr lang="ru-RU" sz="36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sz="3600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3" descr="E:\аттестации\аттестация Русяйкиной\13 ру выпис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2656"/>
            <a:ext cx="3819311" cy="5400600"/>
          </a:xfrm>
          <a:prstGeom prst="rect">
            <a:avLst/>
          </a:prstGeom>
          <a:noFill/>
        </p:spPr>
      </p:pic>
      <p:pic>
        <p:nvPicPr>
          <p:cNvPr id="6" name="Picture 3" descr="E:\аттестации\аттестация Русяйкиной\приказ педагог 13 ру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32656"/>
            <a:ext cx="3960440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E:\аттестации\аттестация матвеевой\Новая папка\справка реги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4032448" cy="5976664"/>
          </a:xfrm>
          <a:prstGeom prst="rect">
            <a:avLst/>
          </a:prstGeom>
          <a:noFill/>
        </p:spPr>
      </p:pic>
      <p:pic>
        <p:nvPicPr>
          <p:cNvPr id="9219" name="Picture 3" descr="E:\аттестации\аттестация матвеевой\Новая папка\тиит реги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04664"/>
            <a:ext cx="4158267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МУНИЦИПАЛЬНЫЙ УРОВЕНЬ:                  </a:t>
            </a:r>
            <a:r>
              <a:rPr lang="ru-RU" sz="40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«Внедрение в работу ДОО инновационных технологий по укреплению здоровья дошкольников средствами физической культуры и хореографии»</a:t>
            </a:r>
            <a:br>
              <a:rPr lang="ru-RU" sz="40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sz="4000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3" descr="C:\Users\Gruppa 4\Downloads\выписка0003 (2)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4"/>
            <a:ext cx="4063812" cy="5760640"/>
          </a:xfrm>
          <a:prstGeom prst="rect">
            <a:avLst/>
          </a:prstGeom>
          <a:noFill/>
        </p:spPr>
      </p:pic>
      <p:pic>
        <p:nvPicPr>
          <p:cNvPr id="5122" name="Picture 2" descr="E:\аттестации\аттестация матвеевой\Новая папка\справка доу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04664"/>
            <a:ext cx="4032448" cy="5733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E:\аттестации\аттестация матвеевой\ти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404664"/>
            <a:ext cx="4379477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620688"/>
            <a:ext cx="6156176" cy="5400600"/>
          </a:xfrm>
        </p:spPr>
        <p:txBody>
          <a:bodyPr>
            <a:normAutofit fontScale="55000" lnSpcReduction="20000"/>
          </a:bodyPr>
          <a:lstStyle/>
          <a:p>
            <a:pPr algn="just">
              <a:lnSpc>
                <a:spcPct val="120000"/>
              </a:lnSpc>
            </a:pP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Дата рождения: 02.03.1964 г.</a:t>
            </a:r>
            <a:endParaRPr lang="ru-RU" i="1" dirty="0" smtClean="0">
              <a:solidFill>
                <a:schemeClr val="accent4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Профессиональное образование: Казанский государственный институт культуры</a:t>
            </a:r>
            <a:endParaRPr lang="ru-RU" i="1" dirty="0" smtClean="0">
              <a:solidFill>
                <a:schemeClr val="accent4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Специальность: «Культурно-просветительная работа»</a:t>
            </a:r>
            <a:endParaRPr lang="ru-RU" i="1" dirty="0" smtClean="0">
              <a:solidFill>
                <a:schemeClr val="accent4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Квалификация: «</a:t>
            </a:r>
            <a:r>
              <a:rPr lang="ru-RU" b="1" i="1" dirty="0" err="1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Культпросветработник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, руководитель самодеятельного хорового коллектива»</a:t>
            </a:r>
            <a:endParaRPr lang="ru-RU" i="1" dirty="0" smtClean="0">
              <a:solidFill>
                <a:schemeClr val="accent4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Диплом:  РИ №452406</a:t>
            </a:r>
            <a:r>
              <a:rPr lang="ru-RU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		</a:t>
            </a:r>
          </a:p>
          <a:p>
            <a:pPr algn="just">
              <a:lnSpc>
                <a:spcPct val="120000"/>
              </a:lnSpc>
            </a:pP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Дата выдачи: 30.06.1986 г.</a:t>
            </a:r>
          </a:p>
          <a:p>
            <a:pPr algn="just">
              <a:lnSpc>
                <a:spcPct val="120000"/>
              </a:lnSpc>
            </a:pP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Общий трудовой стаж:  36 лет</a:t>
            </a:r>
            <a:endParaRPr lang="ru-RU" i="1" dirty="0" smtClean="0">
              <a:solidFill>
                <a:schemeClr val="accent4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Стаж педагогической </a:t>
            </a:r>
            <a:r>
              <a:rPr lang="ru-RU" b="1" i="1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работы                                         (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по специальности): 28 лет</a:t>
            </a:r>
          </a:p>
          <a:p>
            <a:pPr algn="just">
              <a:lnSpc>
                <a:spcPct val="120000"/>
              </a:lnSpc>
            </a:pP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Наличие квалификационной категории: высшая</a:t>
            </a:r>
          </a:p>
          <a:p>
            <a:pPr algn="just">
              <a:lnSpc>
                <a:spcPct val="120000"/>
              </a:lnSpc>
            </a:pP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Дата  последней аттестации: 22.05.2017 г.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Gruppa 4\Desktop\matveev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8640"/>
            <a:ext cx="2448272" cy="3744416"/>
          </a:xfrm>
          <a:prstGeom prst="snip2Diag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Результаты участия обучающихся в:                           выставках, турнирах, соревнованиях, акциях, фестивалях, конкурсах</a:t>
            </a:r>
            <a:r>
              <a:rPr lang="ru-RU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dirty="0">
              <a:solidFill>
                <a:schemeClr val="accent4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E:\аттестации\аттестация матвеевой\Новая папка\справка о воспитпнниках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260648"/>
            <a:ext cx="4392488" cy="64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864095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Республиканский уровень</a:t>
            </a:r>
            <a:endParaRPr lang="ru-RU" sz="3600" b="1" i="1" dirty="0">
              <a:solidFill>
                <a:schemeClr val="accent4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3" descr="E:\Сертификаты разные\матвеева\dcdb8bfd1179cd282208c82f9404ba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124744"/>
            <a:ext cx="3456384" cy="4896544"/>
          </a:xfrm>
          <a:prstGeom prst="rect">
            <a:avLst/>
          </a:prstGeom>
          <a:noFill/>
        </p:spPr>
      </p:pic>
      <p:pic>
        <p:nvPicPr>
          <p:cNvPr id="6" name="Picture 7" descr="E:\Сертификаты разные\матвеева\борисовна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196752"/>
            <a:ext cx="3456384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96751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Муниципальный уровень</a:t>
            </a:r>
            <a:endParaRPr lang="ru-RU" sz="3600" b="1" i="1" dirty="0">
              <a:solidFill>
                <a:schemeClr val="accent4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6" descr="E:\Сертификаты разные\матвеева\борисовна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980728"/>
            <a:ext cx="3312368" cy="4608512"/>
          </a:xfrm>
          <a:prstGeom prst="rect">
            <a:avLst/>
          </a:prstGeom>
          <a:noFill/>
        </p:spPr>
      </p:pic>
      <p:pic>
        <p:nvPicPr>
          <p:cNvPr id="6" name="Picture 2" descr="E:\Сертификаты разные\матвеева\ма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052736"/>
            <a:ext cx="3240360" cy="45252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E:\аттестации\аттестация Русяйкиной\Русяйкина\IMG-20210409-WA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92696"/>
            <a:ext cx="7757492" cy="54686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E:\аттестации\аттестация матвеевой\Судакова баринова Матве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764704"/>
            <a:ext cx="7704856" cy="51079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E:\аттестации\аттестация матвеевой\IMG_58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663" y="433388"/>
            <a:ext cx="8448675" cy="5991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E:\аттестации\аттестация матвеевой\IMG_58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425" y="438150"/>
            <a:ext cx="8439150" cy="5981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988841"/>
            <a:ext cx="7772400" cy="1368151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Наличие публикаций</a:t>
            </a:r>
            <a:endParaRPr lang="ru-RU" sz="4000" b="1" i="1" dirty="0">
              <a:solidFill>
                <a:schemeClr val="accent4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E:\аттестации\аттестация матвеевой\печатное издани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76672"/>
            <a:ext cx="4176464" cy="6120680"/>
          </a:xfrm>
          <a:prstGeom prst="rect">
            <a:avLst/>
          </a:prstGeom>
          <a:noFill/>
        </p:spPr>
      </p:pic>
      <p:pic>
        <p:nvPicPr>
          <p:cNvPr id="1027" name="Picture 3" descr="C:\Users\Gruppa 4\Downloads\diplom_110772 (1)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76672"/>
            <a:ext cx="4104456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1224136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Представление инновационного педагогического опыта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844824"/>
            <a:ext cx="77048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https://upload2.schoolrm.ru/iblock/d44/d443f5d590750a5d5654aef184295d12/Predstavlenie-pedagogicheskogo-opyta-muzykalnogo-rukovoditelya-Matveevoy-Svetlany-Zakirovny.pdf</a:t>
            </a:r>
            <a:endParaRPr lang="ru-RU" sz="3200" b="1" i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Gruppa 4\Downloads\diplom_27343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476672"/>
            <a:ext cx="4073222" cy="5760640"/>
          </a:xfrm>
          <a:prstGeom prst="rect">
            <a:avLst/>
          </a:prstGeom>
          <a:noFill/>
        </p:spPr>
      </p:pic>
      <p:pic>
        <p:nvPicPr>
          <p:cNvPr id="2051" name="Picture 3" descr="C:\Users\Gruppa 4\Downloads\матвеева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76672"/>
            <a:ext cx="4104456" cy="5788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2" descr="E:\аттестации\аттестация кирюшкиной\часть 1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88640"/>
            <a:ext cx="2592288" cy="3528392"/>
          </a:xfrm>
          <a:prstGeom prst="rect">
            <a:avLst/>
          </a:prstGeom>
          <a:noFill/>
        </p:spPr>
      </p:pic>
      <p:pic>
        <p:nvPicPr>
          <p:cNvPr id="8" name="Picture 3" descr="E:\аттестации\аттестация кирюшкиной\часть 1_page-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2263286" y="2281330"/>
            <a:ext cx="3969356" cy="2808312"/>
          </a:xfrm>
          <a:prstGeom prst="rect">
            <a:avLst/>
          </a:prstGeom>
          <a:noFill/>
        </p:spPr>
      </p:pic>
      <p:pic>
        <p:nvPicPr>
          <p:cNvPr id="4" name="Picture 2" descr="E:\аттестации\аттестация матвеевой\часть 1_page-03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332656"/>
            <a:ext cx="3209567" cy="4536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132700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Выступления 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E:\аттестации\аттестация матвеевой\Новая папка\справка о  семинарах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929508" y="2551212"/>
            <a:ext cx="3284984" cy="5328592"/>
          </a:xfrm>
          <a:prstGeom prst="rect">
            <a:avLst/>
          </a:prstGeom>
          <a:noFill/>
        </p:spPr>
      </p:pic>
      <p:pic>
        <p:nvPicPr>
          <p:cNvPr id="7171" name="Picture 3" descr="E:\аттестации\аттестация матвеевой\Новая папка\справка о  семинарах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682845" y="-775140"/>
            <a:ext cx="3744416" cy="52946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548679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Международный уровень</a:t>
            </a:r>
            <a:endParaRPr lang="ru-RU" sz="3600" b="1" i="1" dirty="0">
              <a:solidFill>
                <a:schemeClr val="accent4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E:\аттестации\аттестация матвеевой\матвеева конференция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764704"/>
            <a:ext cx="4104456" cy="5808469"/>
          </a:xfrm>
          <a:prstGeom prst="rect">
            <a:avLst/>
          </a:prstGeom>
          <a:noFill/>
        </p:spPr>
      </p:pic>
      <p:pic>
        <p:nvPicPr>
          <p:cNvPr id="4" name="Picture 2" descr="E:\аттестации\аттестация матвеевой\СправкаМатвеев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692696"/>
            <a:ext cx="4032448" cy="5904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548679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Региональный уровень</a:t>
            </a:r>
            <a:endParaRPr lang="ru-RU" sz="3600" b="1" i="1" dirty="0">
              <a:solidFill>
                <a:schemeClr val="accent4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3" descr="C:\Users\Gruppa 4\Downloads\Сертификат участника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980728"/>
            <a:ext cx="3763126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548679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Муниципальный уровень</a:t>
            </a:r>
            <a:endParaRPr lang="ru-RU" sz="3200" b="1" i="1" dirty="0">
              <a:solidFill>
                <a:schemeClr val="accent4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3" descr="E:\Сертификаты разные\матвеева\матвеева2.JPG"/>
          <p:cNvPicPr>
            <a:picLocks noChangeAspect="1" noChangeArrowheads="1"/>
          </p:cNvPicPr>
          <p:nvPr/>
        </p:nvPicPr>
        <p:blipFill>
          <a:blip r:embed="rId3" cstate="print"/>
          <a:srcRect t="8046" b="5747"/>
          <a:stretch>
            <a:fillRect/>
          </a:stretch>
        </p:blipFill>
        <p:spPr bwMode="auto">
          <a:xfrm rot="5400000">
            <a:off x="4283968" y="2321496"/>
            <a:ext cx="3672408" cy="5400600"/>
          </a:xfrm>
          <a:prstGeom prst="rect">
            <a:avLst/>
          </a:prstGeom>
          <a:noFill/>
        </p:spPr>
      </p:pic>
      <p:pic>
        <p:nvPicPr>
          <p:cNvPr id="4098" name="Picture 2" descr="E:\аттестации\аттестация матвеевой\Справка  Матвеев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92696"/>
            <a:ext cx="3199465" cy="4824536"/>
          </a:xfrm>
          <a:prstGeom prst="rect">
            <a:avLst/>
          </a:prstGeom>
          <a:noFill/>
        </p:spPr>
      </p:pic>
      <p:pic>
        <p:nvPicPr>
          <p:cNvPr id="12290" name="Picture 2" descr="E:\аттестации\аттестация матвеевой\Новая папка\тит брошуры.JPG"/>
          <p:cNvPicPr>
            <a:picLocks noChangeAspect="1" noChangeArrowheads="1"/>
          </p:cNvPicPr>
          <p:nvPr/>
        </p:nvPicPr>
        <p:blipFill>
          <a:blip r:embed="rId5" cstate="print"/>
          <a:srcRect l="15150" t="16667" r="19199" b="16667"/>
          <a:stretch>
            <a:fillRect/>
          </a:stretch>
        </p:blipFill>
        <p:spPr bwMode="auto">
          <a:xfrm>
            <a:off x="5004048" y="620688"/>
            <a:ext cx="2304256" cy="2664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Gruppa 4\Downloads\сертификат пространство детства (1)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692696"/>
            <a:ext cx="3869561" cy="5472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130425"/>
            <a:ext cx="8280920" cy="1470025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Проведение открытых занятий, мастер-классов, мероприятий</a:t>
            </a:r>
            <a:endParaRPr lang="ru-RU" sz="4000" b="1" i="1" dirty="0">
              <a:solidFill>
                <a:schemeClr val="accent4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E:\аттестации\аттестация матвеевой\Новая папка\справка о   открытых мероп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4176464" cy="6192688"/>
          </a:xfrm>
          <a:prstGeom prst="rect">
            <a:avLst/>
          </a:prstGeom>
          <a:noFill/>
        </p:spPr>
      </p:pic>
      <p:pic>
        <p:nvPicPr>
          <p:cNvPr id="7" name="Picture 3" descr="E:\аттестации\аттестация матвеевой\Новая папка\справка от агеево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60648"/>
            <a:ext cx="4209191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E:\аттестации\аттестация матвеевой\отчет плагиат_page-0001.jpg"/>
          <p:cNvPicPr>
            <a:picLocks noChangeAspect="1" noChangeArrowheads="1"/>
          </p:cNvPicPr>
          <p:nvPr/>
        </p:nvPicPr>
        <p:blipFill>
          <a:blip r:embed="rId3" cstate="print"/>
          <a:srcRect l="19979" t="5882" r="23415" b="58824"/>
          <a:stretch>
            <a:fillRect/>
          </a:stretch>
        </p:blipFill>
        <p:spPr bwMode="auto">
          <a:xfrm>
            <a:off x="5004048" y="836712"/>
            <a:ext cx="3960440" cy="3240360"/>
          </a:xfrm>
          <a:prstGeom prst="rect">
            <a:avLst/>
          </a:prstGeom>
          <a:noFill/>
        </p:spPr>
      </p:pic>
      <p:pic>
        <p:nvPicPr>
          <p:cNvPr id="1027" name="Picture 3" descr="E:\аттестации\аттестация матвеевой\отчет плагиат_page-0002.jpg"/>
          <p:cNvPicPr>
            <a:picLocks noChangeAspect="1" noChangeArrowheads="1"/>
          </p:cNvPicPr>
          <p:nvPr/>
        </p:nvPicPr>
        <p:blipFill>
          <a:blip r:embed="rId4" cstate="print"/>
          <a:srcRect l="26534" t="3750" r="13321" b="38750"/>
          <a:stretch>
            <a:fillRect/>
          </a:stretch>
        </p:blipFill>
        <p:spPr bwMode="auto">
          <a:xfrm>
            <a:off x="179512" y="188640"/>
            <a:ext cx="4464496" cy="6453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908719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Экспертная деятельность</a:t>
            </a:r>
            <a:endParaRPr lang="ru-RU" sz="4000" b="1" i="1" dirty="0">
              <a:solidFill>
                <a:schemeClr val="accent4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C:\Users\Gruppa 4\Desktop\спиридонова\Новая папка (2)\эксперт 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124744"/>
            <a:ext cx="3770230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052735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Общественно-педагогическая  активность педагога: участие в комиссиях, педагогических сообществах, жюри</a:t>
            </a:r>
            <a:endParaRPr lang="ru-RU" sz="4000" b="1" i="1" dirty="0">
              <a:solidFill>
                <a:schemeClr val="accent4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E:\аттестации\аттестация матвеевой\matveeva-zel-mir.jpg"/>
          <p:cNvPicPr>
            <a:picLocks noChangeAspect="1" noChangeArrowheads="1"/>
          </p:cNvPicPr>
          <p:nvPr/>
        </p:nvPicPr>
        <p:blipFill>
          <a:blip r:embed="rId3" cstate="print"/>
          <a:srcRect l="4160" t="1471" b="1471"/>
          <a:stretch>
            <a:fillRect/>
          </a:stretch>
        </p:blipFill>
        <p:spPr bwMode="auto">
          <a:xfrm>
            <a:off x="611560" y="692696"/>
            <a:ext cx="3528392" cy="4896544"/>
          </a:xfrm>
          <a:prstGeom prst="rect">
            <a:avLst/>
          </a:prstGeom>
          <a:noFill/>
        </p:spPr>
      </p:pic>
      <p:pic>
        <p:nvPicPr>
          <p:cNvPr id="7171" name="Picture 3" descr="E:\аттестации\аттестация матвеевой\Справка Матвеева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692696"/>
            <a:ext cx="3672408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E:\аттестации\аттестация матвеевой\профсоюз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404664"/>
            <a:ext cx="4379476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"/>
            <a:ext cx="8964488" cy="1196751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Реализация регионального компонента в образовательном процессе </a:t>
            </a:r>
            <a:endParaRPr lang="ru-RU" sz="3200" b="1" i="1" dirty="0">
              <a:solidFill>
                <a:schemeClr val="accent4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E:\аттестации\аттестация матвеевой\Новая папка\регион комп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124744"/>
            <a:ext cx="3960440" cy="55827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2736303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Участие педагога в профессиональных конкурсах</a:t>
            </a:r>
            <a:endParaRPr lang="ru-RU" sz="3600" b="1" i="1" dirty="0">
              <a:solidFill>
                <a:schemeClr val="accent4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980727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Международный уровень</a:t>
            </a:r>
            <a:endParaRPr lang="ru-RU" sz="3600" b="1" i="1" dirty="0">
              <a:solidFill>
                <a:schemeClr val="accent4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3" descr="E:\аттестации\аттестация матвеевой\конкурс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124744"/>
            <a:ext cx="3922083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1080119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Муниципальный уровень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Gruppa 4\Desktop\грант са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124744"/>
            <a:ext cx="4320480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Gruppa 4\Desktop\спиридонова\для гранта\матвеева\IMG_58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176464" cy="6191250"/>
          </a:xfrm>
          <a:prstGeom prst="rect">
            <a:avLst/>
          </a:prstGeom>
          <a:noFill/>
        </p:spPr>
      </p:pic>
      <p:pic>
        <p:nvPicPr>
          <p:cNvPr id="8196" name="Picture 4" descr="E:\аттестации\аттестация матвеевой\XGrWFLYOFjs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88640"/>
            <a:ext cx="4159619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4" descr="E:\Сертификаты разные\матвеева\IMG_51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76672"/>
            <a:ext cx="7488832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844823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Наличие авторских программ, методических пособий</a:t>
            </a:r>
            <a:endParaRPr lang="ru-RU" sz="4000" b="1" i="1" dirty="0">
              <a:solidFill>
                <a:schemeClr val="accent4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 descr="E:\Сертификаты разные\Луч\IMG_5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76672"/>
            <a:ext cx="7704856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908719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Наставничество</a:t>
            </a:r>
            <a:endParaRPr lang="ru-RU" sz="4000" b="1" i="1" dirty="0">
              <a:solidFill>
                <a:schemeClr val="accent4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08720"/>
            <a:ext cx="3888432" cy="5328592"/>
          </a:xfrm>
          <a:prstGeom prst="rect">
            <a:avLst/>
          </a:prstGeom>
        </p:spPr>
      </p:pic>
      <p:pic>
        <p:nvPicPr>
          <p:cNvPr id="2050" name="Picture 2" descr="E:\аттестации\аттестация матвеевой\Новая папка\наставничеств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908720"/>
            <a:ext cx="4000206" cy="5355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52737"/>
            <a:ext cx="7772400" cy="2016224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Награды и поощрения</a:t>
            </a:r>
            <a:endParaRPr lang="ru-RU" sz="4000" b="1" i="1" dirty="0">
              <a:solidFill>
                <a:schemeClr val="accent4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 descr="E:\Сертификаты разные\матвеева\otlichnrpai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332656"/>
            <a:ext cx="6192688" cy="4392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3" descr="E:\аттестации\аттестация матвеевой\Матвеева благодарност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4"/>
            <a:ext cx="3972084" cy="5616624"/>
          </a:xfrm>
          <a:prstGeom prst="rect">
            <a:avLst/>
          </a:prstGeom>
          <a:noFill/>
        </p:spPr>
      </p:pic>
      <p:pic>
        <p:nvPicPr>
          <p:cNvPr id="10242" name="Picture 2" descr="E:\аттестации\аттестация матвеевой\22a028379c2c59ac1acdb6fd46bf2f58.jpg"/>
          <p:cNvPicPr>
            <a:picLocks noChangeAspect="1" noChangeArrowheads="1"/>
          </p:cNvPicPr>
          <p:nvPr/>
        </p:nvPicPr>
        <p:blipFill>
          <a:blip r:embed="rId4" cstate="print"/>
          <a:srcRect l="5263" t="1239" b="2143"/>
          <a:stretch>
            <a:fillRect/>
          </a:stretch>
        </p:blipFill>
        <p:spPr bwMode="auto">
          <a:xfrm>
            <a:off x="4716016" y="476672"/>
            <a:ext cx="3888432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4" descr="E:\Сертификаты разные\матвеева\107e2a9182ec95fc04ed242e1fbe56f7.jpg"/>
          <p:cNvPicPr>
            <a:picLocks noChangeAspect="1" noChangeArrowheads="1"/>
          </p:cNvPicPr>
          <p:nvPr/>
        </p:nvPicPr>
        <p:blipFill>
          <a:blip r:embed="rId3" cstate="print"/>
          <a:srcRect l="2941" b="3922"/>
          <a:stretch>
            <a:fillRect/>
          </a:stretch>
        </p:blipFill>
        <p:spPr bwMode="auto">
          <a:xfrm>
            <a:off x="2627784" y="332656"/>
            <a:ext cx="3744416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3" descr="E:\Сертификаты разные\матвеева\87e0af644bd6a2c9bc03fa130791e4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404664"/>
            <a:ext cx="7056784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844823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sz="4000" b="1" i="1" dirty="0">
              <a:solidFill>
                <a:schemeClr val="accent4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692696"/>
            <a:ext cx="7126560" cy="3600399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Организация партнерского взаимодействия с родителями для решения воспитательных и образовательных задач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E:\аттестации\аттестация матвеевой\Новая папка\справка  с родирелями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32656"/>
            <a:ext cx="4248472" cy="6007444"/>
          </a:xfrm>
          <a:prstGeom prst="rect">
            <a:avLst/>
          </a:prstGeom>
          <a:noFill/>
        </p:spPr>
      </p:pic>
      <p:pic>
        <p:nvPicPr>
          <p:cNvPr id="4099" name="Picture 3" descr="E:\аттестации\аттестация матвеевой\Новая папка\справка  с родирелям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32656"/>
            <a:ext cx="4248472" cy="596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13655675_23-p-fon-dlya-prezentatsii-s-notami-27.jpg"/>
          <p:cNvPicPr>
            <a:picLocks noChangeAspect="1" noChangeArrowheads="1"/>
          </p:cNvPicPr>
          <p:nvPr/>
        </p:nvPicPr>
        <p:blipFill>
          <a:blip r:embed="rId2" cstate="print"/>
          <a:srcRect l="11765" t="1961" r="13725"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340769"/>
            <a:ext cx="7772400" cy="225968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Участие в инновационной (экспериментальной) деятельности</a:t>
            </a:r>
            <a:endParaRPr lang="ru-RU" b="1" i="1" dirty="0">
              <a:solidFill>
                <a:schemeClr val="accent4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973</TotalTime>
  <Words>201</Words>
  <Application>Microsoft Office PowerPoint</Application>
  <PresentationFormat>Экран (4:3)</PresentationFormat>
  <Paragraphs>39</Paragraphs>
  <Slides>56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Тема Office</vt:lpstr>
      <vt:lpstr>МИНИСТЕРСТВО ОБРАЗОВАНИЯ РМ </vt:lpstr>
      <vt:lpstr>Слайд 2</vt:lpstr>
      <vt:lpstr>Представление инновационного педагогического опыта</vt:lpstr>
      <vt:lpstr>Слайд 4</vt:lpstr>
      <vt:lpstr>     Наличие авторских программ, методических пособий</vt:lpstr>
      <vt:lpstr>     </vt:lpstr>
      <vt:lpstr>Организация партнерского взаимодействия с родителями для решения воспитательных и образовательных задач</vt:lpstr>
      <vt:lpstr>Слайд 8</vt:lpstr>
      <vt:lpstr>Участие в инновационной (экспериментальной) деятельности</vt:lpstr>
      <vt:lpstr>       ВСЕРОССИЙСКИЙ УРОВЕНЬ:</vt:lpstr>
      <vt:lpstr>Слайд 11</vt:lpstr>
      <vt:lpstr>Слайд 12</vt:lpstr>
      <vt:lpstr>Слайд 13</vt:lpstr>
      <vt:lpstr>РЕСПУБЛИКАНСКИЙ УРОВЕНЬ:                  «Внедрение в работу ДОО инновационных технологий и методов экологического воспитания дошкольников в условиях реализации ФГОС ДО» </vt:lpstr>
      <vt:lpstr>Слайд 15</vt:lpstr>
      <vt:lpstr>Слайд 16</vt:lpstr>
      <vt:lpstr>МУНИЦИПАЛЬНЫЙ УРОВЕНЬ:                  «Внедрение в работу ДОО инновационных технологий по укреплению здоровья дошкольников средствами физической культуры и хореографии» </vt:lpstr>
      <vt:lpstr>Слайд 18</vt:lpstr>
      <vt:lpstr>Слайд 19</vt:lpstr>
      <vt:lpstr>Результаты участия обучающихся в:                           выставках, турнирах, соревнованиях, акциях, фестивалях, конкурсах </vt:lpstr>
      <vt:lpstr>Слайд 21</vt:lpstr>
      <vt:lpstr>Республиканский уровень</vt:lpstr>
      <vt:lpstr>Муниципальный уровень</vt:lpstr>
      <vt:lpstr>Слайд 24</vt:lpstr>
      <vt:lpstr>Слайд 25</vt:lpstr>
      <vt:lpstr>Слайд 26</vt:lpstr>
      <vt:lpstr>Слайд 27</vt:lpstr>
      <vt:lpstr>Наличие публикаций</vt:lpstr>
      <vt:lpstr>Слайд 29</vt:lpstr>
      <vt:lpstr>Слайд 30</vt:lpstr>
      <vt:lpstr>Слайд 31</vt:lpstr>
      <vt:lpstr>Выступления  на заседаниях методических советов, научно-практических конференциях, педагогических чтениях, семинарах, секциях, форумах, радиопередачах </vt:lpstr>
      <vt:lpstr>Слайд 33</vt:lpstr>
      <vt:lpstr>Международный уровень</vt:lpstr>
      <vt:lpstr>Региональный уровень</vt:lpstr>
      <vt:lpstr>Муниципальный уровень</vt:lpstr>
      <vt:lpstr>Слайд 37</vt:lpstr>
      <vt:lpstr>Проведение открытых занятий, мастер-классов, мероприятий</vt:lpstr>
      <vt:lpstr>Слайд 39</vt:lpstr>
      <vt:lpstr>Экспертная деятельность</vt:lpstr>
      <vt:lpstr>       Общественно-педагогическая  активность педагога: участие в комиссиях, педагогических сообществах, жюри</vt:lpstr>
      <vt:lpstr>Слайд 42</vt:lpstr>
      <vt:lpstr>Слайд 43</vt:lpstr>
      <vt:lpstr>Реализация регионального компонента в образовательном процессе </vt:lpstr>
      <vt:lpstr>Участие педагога в профессиональных конкурсах</vt:lpstr>
      <vt:lpstr>Международный уровень</vt:lpstr>
      <vt:lpstr>Муниципальный уровень</vt:lpstr>
      <vt:lpstr>Слайд 48</vt:lpstr>
      <vt:lpstr>Слайд 49</vt:lpstr>
      <vt:lpstr>Слайд 50</vt:lpstr>
      <vt:lpstr>Наставничество</vt:lpstr>
      <vt:lpstr>Награды и поощрения</vt:lpstr>
      <vt:lpstr>Слайд 53</vt:lpstr>
      <vt:lpstr>Слайд 54</vt:lpstr>
      <vt:lpstr>Слайд 55</vt:lpstr>
      <vt:lpstr>Слайд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Gruppa 5</dc:creator>
  <cp:lastModifiedBy>Gruppa 4</cp:lastModifiedBy>
  <cp:revision>106</cp:revision>
  <dcterms:created xsi:type="dcterms:W3CDTF">2021-12-22T11:45:30Z</dcterms:created>
  <dcterms:modified xsi:type="dcterms:W3CDTF">2022-02-15T13:25:28Z</dcterms:modified>
</cp:coreProperties>
</file>