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6161-B36D-478C-AA77-EF7A9BBE5037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2DE5-D9C3-4511-8ECF-8FA2E4090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6606-6549-48C5-A65D-129419B76258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EC3D-AB2F-44F0-A49A-B88BA650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B10E-E6AB-443F-8098-D11E3CEC1953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0759-3665-476A-9F5E-45E3BA6C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7B42-9D4D-4036-873C-5A3E942C198F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D82D-F6F9-490A-8D66-156D2A70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FB6D-C139-4B4C-A6CB-A81A506D99DC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3028-2116-488F-8C8C-861C2799F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65AE-9DA8-4A1B-909A-86DFB414332D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B5DE-6AB7-4A3A-B29C-74FA816C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535C-9CEA-4BC4-A528-18535E8F5A2A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C805-2241-4BD7-86C4-9B3E6970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E2F1-D79D-453B-A0D3-2E3CB00DE880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1465-5FCE-4C1D-8405-0EEA23BBF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1A4B-0A03-4853-B80D-05A3861CBFE2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84EF-943C-4596-915E-13DBA8C5D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3599-8A3E-4AE8-A208-E89EF1C1524E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C076-1246-45E6-9F2C-7671EB7C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B46D-6165-4E63-AEBE-3673FA62075C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E2889-75FC-4F10-8F6E-2207895A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A93F3-42F2-4E8F-8F76-B18686C34F25}" type="datetime1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0B42E9-0C6B-4FC0-A282-1BF9CD5C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8" r:id="rId7"/>
    <p:sldLayoutId id="2147483759" r:id="rId8"/>
    <p:sldLayoutId id="2147483760" r:id="rId9"/>
    <p:sldLayoutId id="2147483751" r:id="rId10"/>
    <p:sldLayoutId id="214748376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b="1" smtClean="0">
                <a:latin typeface="Arial" charset="0"/>
              </a:rPr>
              <a:t/>
            </a:r>
            <a:br>
              <a:rPr lang="ru-RU" sz="4800" b="1" smtClean="0">
                <a:latin typeface="Arial" charset="0"/>
              </a:rPr>
            </a:br>
            <a:r>
              <a:rPr lang="ru-RU" sz="4800" b="1" smtClean="0">
                <a:latin typeface="Arial" charset="0"/>
              </a:rPr>
              <a:t/>
            </a:r>
            <a:br>
              <a:rPr lang="ru-RU" sz="4800" b="1" smtClean="0">
                <a:latin typeface="Arial" charset="0"/>
              </a:rPr>
            </a:br>
            <a:r>
              <a:rPr lang="ru-RU" sz="4800" b="1" smtClean="0">
                <a:latin typeface="Arial" charset="0"/>
              </a:rPr>
              <a:t/>
            </a:r>
            <a:br>
              <a:rPr lang="ru-RU" sz="4800" b="1" smtClean="0">
                <a:latin typeface="Arial" charset="0"/>
              </a:rPr>
            </a:br>
            <a:r>
              <a:rPr lang="ru-RU" sz="5400" b="1" smtClean="0">
                <a:latin typeface="Arial" charset="0"/>
              </a:rPr>
              <a:t>Мастер-класс </a:t>
            </a:r>
            <a:br>
              <a:rPr lang="ru-RU" sz="5400" b="1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>по аппликации </a:t>
            </a:r>
            <a:br>
              <a:rPr lang="ru-RU" sz="4800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>в подготовительной к школе группе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0" y="4437063"/>
            <a:ext cx="4176713" cy="16891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000" smtClean="0">
                <a:latin typeface="Arial" charset="0"/>
              </a:rPr>
              <a:t>    </a:t>
            </a:r>
            <a:r>
              <a:rPr lang="ru-RU" smtClean="0">
                <a:latin typeface="Cambria" pitchFamily="18" charset="0"/>
              </a:rPr>
              <a:t>Подготовила:</a:t>
            </a:r>
            <a:r>
              <a:rPr lang="ru-RU" sz="2000" smtClean="0">
                <a:latin typeface="Cambria" pitchFamily="18" charset="0"/>
              </a:rPr>
              <a:t> </a:t>
            </a:r>
            <a:r>
              <a:rPr lang="ru-RU" smtClean="0">
                <a:latin typeface="Cambria" pitchFamily="18" charset="0"/>
              </a:rPr>
              <a:t>воспитатель</a:t>
            </a:r>
          </a:p>
          <a:p>
            <a:pPr>
              <a:buFont typeface="Symbol" pitchFamily="18" charset="2"/>
              <a:buNone/>
            </a:pPr>
            <a:r>
              <a:rPr lang="ru-RU" smtClean="0">
                <a:latin typeface="Cambria" pitchFamily="18" charset="0"/>
              </a:rPr>
              <a:t>    подготовительной к школе группы </a:t>
            </a:r>
            <a:br>
              <a:rPr lang="ru-RU" smtClean="0">
                <a:latin typeface="Cambria" pitchFamily="18" charset="0"/>
              </a:rPr>
            </a:br>
            <a:r>
              <a:rPr lang="ru-RU" smtClean="0">
                <a:latin typeface="Cambria" pitchFamily="18" charset="0"/>
              </a:rPr>
              <a:t>Лисенкова  Н. В.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1989138"/>
            <a:ext cx="4808537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724525" y="2852738"/>
            <a:ext cx="2735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Нарисуйте зелёным фломастером линии </a:t>
            </a:r>
          </a:p>
          <a:p>
            <a:r>
              <a:rPr lang="ru-RU">
                <a:latin typeface="Candara" pitchFamily="34" charset="0"/>
              </a:rPr>
              <a:t>на листьях ландыша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651500" y="3068638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Склейте листья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708400" y="2122488"/>
            <a:ext cx="48958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Педагог:</a:t>
            </a:r>
          </a:p>
          <a:p>
            <a:r>
              <a:rPr lang="ru-RU">
                <a:latin typeface="Candara" pitchFamily="34" charset="0"/>
              </a:rPr>
              <a:t>А теперь время гимнастики для рук:</a:t>
            </a:r>
          </a:p>
          <a:p>
            <a:r>
              <a:rPr lang="ru-RU">
                <a:latin typeface="Candara" pitchFamily="34" charset="0"/>
              </a:rPr>
              <a:t>На лесной полянке в мае ( дети шевелят пальчиками, разводят руки по сторонам)</a:t>
            </a:r>
          </a:p>
          <a:p>
            <a:r>
              <a:rPr lang="ru-RU">
                <a:latin typeface="Candara" pitchFamily="34" charset="0"/>
              </a:rPr>
              <a:t>Колокольчиком играя ( дети потряхивают кистями рук)</a:t>
            </a:r>
          </a:p>
          <a:p>
            <a:r>
              <a:rPr lang="ru-RU">
                <a:latin typeface="Candara" pitchFamily="34" charset="0"/>
              </a:rPr>
              <a:t>Ландыш – беленький цветочек ( кисти рук соединены на запястьях, пальцы отведены в стороны)</a:t>
            </a:r>
          </a:p>
          <a:p>
            <a:r>
              <a:rPr lang="ru-RU">
                <a:latin typeface="Candara" pitchFamily="34" charset="0"/>
              </a:rPr>
              <a:t>Как красив ты мой дружочек ( дети обнимают себя за плечи поглаживая  предплечья)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979613"/>
            <a:ext cx="337661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364163" y="2924175"/>
            <a:ext cx="36004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Из одного угла прямоугольника </a:t>
            </a:r>
          </a:p>
          <a:p>
            <a:r>
              <a:rPr lang="ru-RU">
                <a:latin typeface="Candara" pitchFamily="34" charset="0"/>
              </a:rPr>
              <a:t>к противоположному  углу проведите дугу. Рядом с первой, проведите ещё одну дугу сходящуюся с первой в одной точке.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04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545138" y="3176588"/>
            <a:ext cx="3313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Вырежете стебель ландыша ножницами по контуру.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453548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5435600" y="3141663"/>
            <a:ext cx="3457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Приклейте стебелёк ландыша </a:t>
            </a:r>
          </a:p>
          <a:p>
            <a:r>
              <a:rPr lang="ru-RU">
                <a:latin typeface="Candara" pitchFamily="34" charset="0"/>
              </a:rPr>
              <a:t>на листья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453548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64163" y="3141663"/>
            <a:ext cx="3529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Из ваты скатайте несколько маленьких шариков.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5364163" y="3160713"/>
            <a:ext cx="4895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Приклейте шарики из ваты </a:t>
            </a:r>
          </a:p>
          <a:p>
            <a:r>
              <a:rPr lang="ru-RU">
                <a:latin typeface="Candara" pitchFamily="34" charset="0"/>
              </a:rPr>
              <a:t>на стебелёк ландыша.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44700"/>
            <a:ext cx="4905375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356225" y="1773238"/>
            <a:ext cx="3816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Педагог:</a:t>
            </a:r>
          </a:p>
          <a:p>
            <a:r>
              <a:rPr lang="ru-RU">
                <a:latin typeface="Candara" pitchFamily="34" charset="0"/>
              </a:rPr>
              <a:t>-Ребята  приклейте свои ландыши </a:t>
            </a:r>
          </a:p>
          <a:p>
            <a:r>
              <a:rPr lang="ru-RU">
                <a:latin typeface="Candara" pitchFamily="34" charset="0"/>
              </a:rPr>
              <a:t>к картине Карандаша.</a:t>
            </a:r>
          </a:p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Педагог:</a:t>
            </a:r>
          </a:p>
          <a:p>
            <a:r>
              <a:rPr lang="ru-RU">
                <a:latin typeface="Candara" pitchFamily="34" charset="0"/>
              </a:rPr>
              <a:t>Вот , теперь весеннее настроение на картине. Чтобы наш мир был прекрасным, нужно беречь его. Не рвите цветы. Они погибнут. Пусть цветы цветут и украшают нашу землю.</a:t>
            </a:r>
          </a:p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Карандаш:</a:t>
            </a:r>
          </a:p>
          <a:p>
            <a:r>
              <a:rPr lang="ru-RU">
                <a:latin typeface="Candara" pitchFamily="34" charset="0"/>
              </a:rPr>
              <a:t>Я хочу подарить эту картину вам друзья. Пусть она  украшает вашу группу и наполняет сердца весенним настроением.</a:t>
            </a:r>
          </a:p>
          <a:p>
            <a:endParaRPr lang="ru-RU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-387350"/>
            <a:ext cx="7777163" cy="1152525"/>
          </a:xfrm>
        </p:spPr>
        <p:txBody>
          <a:bodyPr/>
          <a:lstStyle/>
          <a:p>
            <a:endParaRPr lang="ru-RU" sz="22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908050"/>
            <a:ext cx="7121525" cy="4897438"/>
          </a:xfrm>
        </p:spPr>
        <p:txBody>
          <a:bodyPr/>
          <a:lstStyle/>
          <a:p>
            <a:endParaRPr lang="ru-RU" sz="1800" smtClean="0"/>
          </a:p>
          <a:p>
            <a:pPr algn="l"/>
            <a:r>
              <a:rPr lang="ru-RU" sz="2400" smtClean="0">
                <a:solidFill>
                  <a:srgbClr val="052E65"/>
                </a:solidFill>
              </a:rPr>
              <a:t>Тема</a:t>
            </a:r>
            <a:r>
              <a:rPr lang="ru-RU" sz="2400" smtClean="0"/>
              <a:t>: «Ландыши»</a:t>
            </a:r>
          </a:p>
          <a:p>
            <a:pPr algn="l"/>
            <a:r>
              <a:rPr lang="ru-RU" sz="2400" smtClean="0">
                <a:solidFill>
                  <a:srgbClr val="052E65"/>
                </a:solidFill>
              </a:rPr>
              <a:t>Техника</a:t>
            </a:r>
            <a:r>
              <a:rPr lang="ru-RU" sz="2400" smtClean="0"/>
              <a:t>: аппликация</a:t>
            </a:r>
          </a:p>
          <a:p>
            <a:pPr algn="l"/>
            <a:r>
              <a:rPr lang="ru-RU" sz="2400" smtClean="0">
                <a:solidFill>
                  <a:srgbClr val="052E65"/>
                </a:solidFill>
              </a:rPr>
              <a:t>Цель</a:t>
            </a:r>
            <a:r>
              <a:rPr lang="ru-RU" sz="2400" smtClean="0"/>
              <a:t>: Отражение в аппликации характерных внешних особенностей.</a:t>
            </a:r>
          </a:p>
          <a:p>
            <a:pPr algn="l"/>
            <a:r>
              <a:rPr lang="ru-RU" sz="2400" smtClean="0">
                <a:solidFill>
                  <a:srgbClr val="052E65"/>
                </a:solidFill>
              </a:rPr>
              <a:t>Задачи</a:t>
            </a:r>
            <a:r>
              <a:rPr lang="ru-RU" sz="2400" smtClean="0"/>
              <a:t>: Знакомить со способами создания образов: пользование шаблоном, силуэтное вырезание по нарисованному контуру. Развивать мелкую моторику рук. Воспитывать бережное отношение к первоцветам.</a:t>
            </a:r>
          </a:p>
          <a:p>
            <a:pPr algn="l"/>
            <a:r>
              <a:rPr lang="ru-RU" sz="2400" smtClean="0">
                <a:solidFill>
                  <a:srgbClr val="052E65"/>
                </a:solidFill>
              </a:rPr>
              <a:t>Материалы</a:t>
            </a:r>
            <a:r>
              <a:rPr lang="ru-RU" sz="2400" smtClean="0"/>
              <a:t>: цв. бумага, ножницы, клей-карандаш, шаблон.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074738" y="280988"/>
            <a:ext cx="79930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ndara" pitchFamily="34" charset="0"/>
              </a:rPr>
              <a:t>Помоги весне расцвести</a:t>
            </a:r>
          </a:p>
          <a:p>
            <a:pPr algn="ctr"/>
            <a:r>
              <a:rPr lang="ru-RU" sz="2000">
                <a:latin typeface="Candara" pitchFamily="34" charset="0"/>
              </a:rPr>
              <a:t>Входят дети, рассаживаются за столы</a:t>
            </a:r>
          </a:p>
          <a:p>
            <a:pPr algn="ctr"/>
            <a:endParaRPr lang="ru-RU" sz="2000">
              <a:latin typeface="Candara" pitchFamily="34" charset="0"/>
            </a:endParaRPr>
          </a:p>
          <a:p>
            <a:endParaRPr lang="ru-RU" sz="2000">
              <a:latin typeface="Candara" pitchFamily="34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39750" y="1484313"/>
            <a:ext cx="3311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Педагог:</a:t>
            </a:r>
          </a:p>
          <a:p>
            <a:r>
              <a:rPr lang="ru-RU">
                <a:latin typeface="Candara" pitchFamily="34" charset="0"/>
              </a:rPr>
              <a:t>Деньки стоят погожие, </a:t>
            </a:r>
          </a:p>
          <a:p>
            <a:r>
              <a:rPr lang="ru-RU">
                <a:latin typeface="Candara" pitchFamily="34" charset="0"/>
              </a:rPr>
              <a:t>на праздники похожие.</a:t>
            </a:r>
          </a:p>
          <a:p>
            <a:r>
              <a:rPr lang="ru-RU">
                <a:latin typeface="Candara" pitchFamily="34" charset="0"/>
              </a:rPr>
              <a:t>А в небе –солнце тёплое,</a:t>
            </a:r>
          </a:p>
          <a:p>
            <a:r>
              <a:rPr lang="ru-RU">
                <a:latin typeface="Candara" pitchFamily="34" charset="0"/>
              </a:rPr>
              <a:t>Весёлое и доброе.</a:t>
            </a:r>
          </a:p>
          <a:p>
            <a:r>
              <a:rPr lang="ru-RU">
                <a:latin typeface="Candara" pitchFamily="34" charset="0"/>
              </a:rPr>
              <a:t>Все реки разливаются,</a:t>
            </a:r>
          </a:p>
          <a:p>
            <a:r>
              <a:rPr lang="ru-RU">
                <a:latin typeface="Candara" pitchFamily="34" charset="0"/>
              </a:rPr>
              <a:t>Все почки раскрываются,</a:t>
            </a:r>
          </a:p>
          <a:p>
            <a:r>
              <a:rPr lang="ru-RU">
                <a:latin typeface="Candara" pitchFamily="34" charset="0"/>
              </a:rPr>
              <a:t>Ушла зима со стужами,</a:t>
            </a:r>
          </a:p>
          <a:p>
            <a:r>
              <a:rPr lang="ru-RU">
                <a:latin typeface="Candara" pitchFamily="34" charset="0"/>
              </a:rPr>
              <a:t>Сугробы стали лужами.</a:t>
            </a:r>
          </a:p>
          <a:p>
            <a:r>
              <a:rPr lang="ru-RU">
                <a:latin typeface="Candara" pitchFamily="34" charset="0"/>
              </a:rPr>
              <a:t>Покинув страны южные,</a:t>
            </a:r>
          </a:p>
          <a:p>
            <a:r>
              <a:rPr lang="ru-RU">
                <a:latin typeface="Candara" pitchFamily="34" charset="0"/>
              </a:rPr>
              <a:t>Вернулись птицы дружные.</a:t>
            </a:r>
          </a:p>
          <a:p>
            <a:r>
              <a:rPr lang="ru-RU">
                <a:latin typeface="Candara" pitchFamily="34" charset="0"/>
              </a:rPr>
              <a:t>Пришла пора весенняя,</a:t>
            </a:r>
          </a:p>
          <a:p>
            <a:r>
              <a:rPr lang="ru-RU">
                <a:latin typeface="Candara" pitchFamily="34" charset="0"/>
              </a:rPr>
              <a:t>Пришла пора цветения.</a:t>
            </a:r>
          </a:p>
          <a:p>
            <a:r>
              <a:rPr lang="ru-RU">
                <a:latin typeface="Candara" pitchFamily="34" charset="0"/>
              </a:rPr>
              <a:t>И,</a:t>
            </a:r>
            <a:r>
              <a:rPr lang="en-US">
                <a:latin typeface="Candara" pitchFamily="34" charset="0"/>
              </a:rPr>
              <a:t> </a:t>
            </a:r>
            <a:r>
              <a:rPr lang="ru-RU">
                <a:latin typeface="Candara" pitchFamily="34" charset="0"/>
              </a:rPr>
              <a:t>значит, настроение</a:t>
            </a:r>
          </a:p>
          <a:p>
            <a:r>
              <a:rPr lang="ru-RU">
                <a:latin typeface="Candara" pitchFamily="34" charset="0"/>
              </a:rPr>
              <a:t>У всех людей – весеннее.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95288" y="5949950"/>
            <a:ext cx="8285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ndara" pitchFamily="34" charset="0"/>
              </a:rPr>
              <a:t>Во время чтения стихотворения демонстрировать иллюстрации весенних пейзажей.</a:t>
            </a: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313" y="1731963"/>
            <a:ext cx="10271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1744663"/>
            <a:ext cx="15494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2338" y="3189288"/>
            <a:ext cx="16906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3363" y="3162300"/>
            <a:ext cx="1728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4150" y="4621213"/>
            <a:ext cx="17700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648200"/>
            <a:ext cx="17335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902075"/>
            <a:ext cx="15335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0500" y="1708150"/>
            <a:ext cx="17716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484313"/>
            <a:ext cx="5113338" cy="480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Педагог: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-О каком времени года это стихотворение?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Дети: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-О весне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Педагог: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-Весна- замечательное время года! Природа оживает после зимней спячки. Появляются первые весенние цветы. Солнышко радостно светит, согревая всё вокруг. На деревьях распускаются почки и появляются зелёные листочки. Возвращаются перелётные птицы.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Карандаш: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-Здравствуйте ребята! Вы кажется о весне говорите?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Дети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-Да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665537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12738" y="1557338"/>
            <a:ext cx="43926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Карандаш</a:t>
            </a:r>
            <a:r>
              <a:rPr lang="ru-RU">
                <a:latin typeface="Candara" pitchFamily="34" charset="0"/>
              </a:rPr>
              <a:t>:</a:t>
            </a:r>
          </a:p>
          <a:p>
            <a:r>
              <a:rPr lang="ru-RU">
                <a:latin typeface="Candara" pitchFamily="34" charset="0"/>
              </a:rPr>
              <a:t>Тогда , мне нужна ваша помощь. Я начал рисовать весенний пейзаж. Вот он. Но чего-то не хватает. Какой -то он не радостный получился.</a:t>
            </a:r>
          </a:p>
          <a:p>
            <a:endParaRPr lang="ru-RU">
              <a:latin typeface="Candara" pitchFamily="34" charset="0"/>
            </a:endParaRPr>
          </a:p>
          <a:p>
            <a:r>
              <a:rPr lang="ru-RU">
                <a:latin typeface="Candara" pitchFamily="34" charset="0"/>
              </a:rPr>
              <a:t>(</a:t>
            </a:r>
            <a:r>
              <a:rPr lang="ru-RU" sz="1600">
                <a:latin typeface="Candara" pitchFamily="34" charset="0"/>
              </a:rPr>
              <a:t>Дети подходят к картине, рассматривают.)</a:t>
            </a:r>
          </a:p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Педагог:</a:t>
            </a:r>
          </a:p>
          <a:p>
            <a:r>
              <a:rPr lang="ru-RU">
                <a:latin typeface="Candara" pitchFamily="34" charset="0"/>
              </a:rPr>
              <a:t>Карандаш, на твоей картине не хватает тепла и весеннего настроения. Ребята, поможем весне расцвести?</a:t>
            </a:r>
          </a:p>
          <a:p>
            <a:r>
              <a:rPr lang="ru-RU">
                <a:latin typeface="Candara" pitchFamily="34" charset="0"/>
              </a:rPr>
              <a:t>Я загадаю вам загадки, а вы отгадывайте.</a:t>
            </a:r>
          </a:p>
          <a:p>
            <a:endParaRPr lang="ru-RU">
              <a:latin typeface="Candara" pitchFamily="34" charset="0"/>
            </a:endParaRPr>
          </a:p>
          <a:p>
            <a:r>
              <a:rPr lang="ru-RU" sz="1600">
                <a:latin typeface="Candara" pitchFamily="34" charset="0"/>
              </a:rPr>
              <a:t>(По мере отгадывания загадок, педагог дополняет картину Карандаша недостающими изображениями.)</a:t>
            </a:r>
          </a:p>
          <a:p>
            <a:endParaRPr lang="ru-RU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26876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11150" y="981075"/>
            <a:ext cx="41052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Встаёт рано, ложится поздно,</a:t>
            </a:r>
          </a:p>
          <a:p>
            <a:r>
              <a:rPr lang="ru-RU">
                <a:latin typeface="Candara" pitchFamily="34" charset="0"/>
              </a:rPr>
              <a:t>Светит ярко, греет жарко.</a:t>
            </a:r>
          </a:p>
          <a:p>
            <a:r>
              <a:rPr lang="ru-RU">
                <a:latin typeface="Candara" pitchFamily="34" charset="0"/>
              </a:rPr>
              <a:t>                                        ( Солнце)</a:t>
            </a:r>
          </a:p>
          <a:p>
            <a:r>
              <a:rPr lang="ru-RU">
                <a:latin typeface="Candara" pitchFamily="34" charset="0"/>
              </a:rPr>
              <a:t>Весной вырастают,</a:t>
            </a:r>
          </a:p>
          <a:p>
            <a:r>
              <a:rPr lang="ru-RU">
                <a:latin typeface="Candara" pitchFamily="34" charset="0"/>
              </a:rPr>
              <a:t>Осенью опадают.</a:t>
            </a:r>
          </a:p>
          <a:p>
            <a:r>
              <a:rPr lang="ru-RU">
                <a:latin typeface="Candara" pitchFamily="34" charset="0"/>
              </a:rPr>
              <a:t>                                       ( Листья)</a:t>
            </a:r>
          </a:p>
          <a:p>
            <a:r>
              <a:rPr lang="ru-RU">
                <a:latin typeface="Candara" pitchFamily="34" charset="0"/>
              </a:rPr>
              <a:t>Пушистая вата</a:t>
            </a:r>
          </a:p>
          <a:p>
            <a:r>
              <a:rPr lang="ru-RU">
                <a:latin typeface="Candara" pitchFamily="34" charset="0"/>
              </a:rPr>
              <a:t>Плывёт куда-то.</a:t>
            </a:r>
          </a:p>
          <a:p>
            <a:r>
              <a:rPr lang="ru-RU">
                <a:latin typeface="Candara" pitchFamily="34" charset="0"/>
              </a:rPr>
              <a:t>Чем вата ниже,</a:t>
            </a:r>
          </a:p>
          <a:p>
            <a:r>
              <a:rPr lang="ru-RU">
                <a:latin typeface="Candara" pitchFamily="34" charset="0"/>
              </a:rPr>
              <a:t>Тем дождик ближе.</a:t>
            </a:r>
          </a:p>
          <a:p>
            <a:r>
              <a:rPr lang="ru-RU">
                <a:latin typeface="Candara" pitchFamily="34" charset="0"/>
              </a:rPr>
              <a:t>                                       ( Облака)</a:t>
            </a:r>
          </a:p>
          <a:p>
            <a:r>
              <a:rPr lang="ru-RU">
                <a:latin typeface="Candara" pitchFamily="34" charset="0"/>
              </a:rPr>
              <a:t>Этот цветок распускается в мае,</a:t>
            </a:r>
          </a:p>
          <a:p>
            <a:r>
              <a:rPr lang="ru-RU">
                <a:latin typeface="Candara" pitchFamily="34" charset="0"/>
              </a:rPr>
              <a:t>Белые бусинки он одевает.</a:t>
            </a:r>
          </a:p>
          <a:p>
            <a:r>
              <a:rPr lang="ru-RU">
                <a:latin typeface="Candara" pitchFamily="34" charset="0"/>
              </a:rPr>
              <a:t>                                        ( Ландыш)</a:t>
            </a:r>
            <a:endParaRPr lang="en-US">
              <a:latin typeface="Candara" pitchFamily="34" charset="0"/>
            </a:endParaRPr>
          </a:p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Карандаш:</a:t>
            </a:r>
          </a:p>
          <a:p>
            <a:r>
              <a:rPr lang="ru-RU">
                <a:latin typeface="Candara" pitchFamily="34" charset="0"/>
              </a:rPr>
              <a:t>Где же мне взять столько ландышей?</a:t>
            </a:r>
          </a:p>
          <a:p>
            <a:r>
              <a:rPr lang="ru-RU">
                <a:solidFill>
                  <a:srgbClr val="0070C0"/>
                </a:solidFill>
                <a:latin typeface="Candara" pitchFamily="34" charset="0"/>
              </a:rPr>
              <a:t>Педагог:</a:t>
            </a:r>
          </a:p>
          <a:p>
            <a:r>
              <a:rPr lang="ru-RU">
                <a:latin typeface="Candara" pitchFamily="34" charset="0"/>
              </a:rPr>
              <a:t>Ребята, поможем Карандашу? Давайте сделаем ландыши из цветной бумаги.</a:t>
            </a:r>
          </a:p>
          <a:p>
            <a:endParaRPr lang="ru-RU">
              <a:latin typeface="Candara" pitchFamily="34" charset="0"/>
            </a:endParaRPr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5624">
            <a:off x="4260850" y="1593850"/>
            <a:ext cx="21669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71856">
            <a:off x="6151563" y="2251075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0070">
            <a:off x="4351338" y="3954463"/>
            <a:ext cx="246856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49688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508625" y="2708275"/>
            <a:ext cx="33845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Нам понадобится  :светло-зелёный лист бумаги, тёмно -зелёный небольшой  лист бумаги, шаблон, клей-карандаш, ножницы, кусочек ваты, простой карандаш, зелёный фломастер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700213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795963" y="3151188"/>
            <a:ext cx="30972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Обведите шаблон три раза на светло-зелёном листе бумаги.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38300"/>
            <a:ext cx="4978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011863" y="3033713"/>
            <a:ext cx="2771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Вырежете ножницами по контуру рисунок.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477</TotalTime>
  <Words>472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Candara</vt:lpstr>
      <vt:lpstr>Arial</vt:lpstr>
      <vt:lpstr>Symbol</vt:lpstr>
      <vt:lpstr>Calibri</vt:lpstr>
      <vt:lpstr>Cambria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   Мастер-класс  по аппликации  в подготовительной к школе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Admin</dc:creator>
  <cp:lastModifiedBy>Виталя</cp:lastModifiedBy>
  <cp:revision>24</cp:revision>
  <dcterms:created xsi:type="dcterms:W3CDTF">2015-11-04T06:37:40Z</dcterms:created>
  <dcterms:modified xsi:type="dcterms:W3CDTF">2020-04-28T10:57:39Z</dcterms:modified>
</cp:coreProperties>
</file>