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notesSlides/notesSlide6.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7"/>
  </p:notesMasterIdLst>
  <p:sldIdLst>
    <p:sldId id="290" r:id="rId2"/>
    <p:sldId id="257" r:id="rId3"/>
    <p:sldId id="294" r:id="rId4"/>
    <p:sldId id="292" r:id="rId5"/>
    <p:sldId id="293" r:id="rId6"/>
    <p:sldId id="283" r:id="rId7"/>
    <p:sldId id="295" r:id="rId8"/>
    <p:sldId id="282" r:id="rId9"/>
    <p:sldId id="265" r:id="rId10"/>
    <p:sldId id="269" r:id="rId11"/>
    <p:sldId id="266" r:id="rId12"/>
    <p:sldId id="296" r:id="rId13"/>
    <p:sldId id="298" r:id="rId14"/>
    <p:sldId id="299" r:id="rId15"/>
    <p:sldId id="300" r:id="rId16"/>
    <p:sldId id="301" r:id="rId17"/>
    <p:sldId id="302" r:id="rId18"/>
    <p:sldId id="309" r:id="rId19"/>
    <p:sldId id="303" r:id="rId20"/>
    <p:sldId id="308" r:id="rId21"/>
    <p:sldId id="304" r:id="rId22"/>
    <p:sldId id="305" r:id="rId23"/>
    <p:sldId id="306" r:id="rId24"/>
    <p:sldId id="310" r:id="rId25"/>
    <p:sldId id="280" r:id="rId26"/>
  </p:sldIdLst>
  <p:sldSz cx="9144000" cy="6858000" type="screen4x3"/>
  <p:notesSz cx="6797675" cy="9926638"/>
  <p:embeddedFontLst>
    <p:embeddedFont>
      <p:font typeface="Calibri" pitchFamily="34" charset="0"/>
      <p:regular r:id="rId28"/>
      <p:bold r:id="rId29"/>
      <p:italic r:id="rId30"/>
      <p:boldItalic r:id="rId31"/>
    </p:embeddedFont>
    <p:embeddedFont>
      <p:font typeface="Open Sans" charset="0"/>
      <p:regular r:id="rId32"/>
      <p:bold r:id="rId33"/>
      <p:italic r:id="rId34"/>
    </p:embeddedFont>
    <p:embeddedFont>
      <p:font typeface="Tahoma" pitchFamily="34" charset="0"/>
      <p:regular r:id="rId35"/>
      <p:bold r:id="rId36"/>
    </p:embeddedFont>
    <p:embeddedFont>
      <p:font typeface="Calibri Light" charset="0"/>
      <p:regular r:id="rId37"/>
      <p:italic r:id="rId38"/>
    </p:embeddedFont>
  </p:embeddedFontLst>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19AA"/>
    <a:srgbClr val="FFCCFF"/>
    <a:srgbClr val="B271B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7592" autoAdjust="0"/>
  </p:normalViewPr>
  <p:slideViewPr>
    <p:cSldViewPr snapToGrid="0">
      <p:cViewPr varScale="1">
        <p:scale>
          <a:sx n="98" d="100"/>
          <a:sy n="98" d="100"/>
        </p:scale>
        <p:origin x="-1368" y="-9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B4CC57-ABB6-406D-A6B8-C87C835D9A3D}" type="doc">
      <dgm:prSet loTypeId="urn:microsoft.com/office/officeart/2005/8/layout/radial6" loCatId="cycle" qsTypeId="urn:microsoft.com/office/officeart/2005/8/quickstyle/simple1#2" qsCatId="simple" csTypeId="urn:microsoft.com/office/officeart/2005/8/colors/accent1_2#2" csCatId="accent1" phldr="1"/>
      <dgm:spPr/>
      <dgm:t>
        <a:bodyPr/>
        <a:lstStyle/>
        <a:p>
          <a:endParaRPr lang="ru-RU"/>
        </a:p>
      </dgm:t>
    </dgm:pt>
    <dgm:pt modelId="{56C17D80-E8E5-4E2E-8500-1ED56346C021}">
      <dgm:prSet phldrT="[Текст]" custT="1"/>
      <dgm:spPr>
        <a:solidFill>
          <a:schemeClr val="bg2">
            <a:lumMod val="90000"/>
          </a:schemeClr>
        </a:solidFill>
        <a:ln>
          <a:solidFill>
            <a:schemeClr val="bg2">
              <a:lumMod val="50000"/>
            </a:schemeClr>
          </a:solidFill>
        </a:ln>
      </dgm:spPr>
      <dgm:t>
        <a:bodyPr/>
        <a:lstStyle/>
        <a:p>
          <a:r>
            <a:rPr lang="ru-RU" sz="1600" b="1" dirty="0" smtClean="0">
              <a:solidFill>
                <a:srgbClr val="FF0000"/>
              </a:solidFill>
              <a:latin typeface="Times New Roman" pitchFamily="18" charset="0"/>
              <a:ea typeface="Calibri" pitchFamily="34" charset="0"/>
              <a:cs typeface="Times New Roman" pitchFamily="18" charset="0"/>
            </a:rPr>
            <a:t>В ДОУ не допускаются к приему пищевые продукты с признаками недоброкачественности, а также продукты без сопроводительных документов, подтверждающих их качество и безопасность, не имеющие маркировки!</a:t>
          </a:r>
          <a:endParaRPr lang="ru-RU" sz="1600" dirty="0"/>
        </a:p>
      </dgm:t>
    </dgm:pt>
    <dgm:pt modelId="{20C7A97F-6525-4257-97DB-4123AE48A809}" type="parTrans" cxnId="{8F8B021E-C955-4E46-BC3C-970329330395}">
      <dgm:prSet/>
      <dgm:spPr/>
      <dgm:t>
        <a:bodyPr/>
        <a:lstStyle/>
        <a:p>
          <a:endParaRPr lang="ru-RU"/>
        </a:p>
      </dgm:t>
    </dgm:pt>
    <dgm:pt modelId="{EEC9C27F-232E-4FBE-9331-40F9351B6CB4}" type="sibTrans" cxnId="{8F8B021E-C955-4E46-BC3C-970329330395}">
      <dgm:prSet/>
      <dgm:spPr/>
      <dgm:t>
        <a:bodyPr/>
        <a:lstStyle/>
        <a:p>
          <a:endParaRPr lang="ru-RU"/>
        </a:p>
      </dgm:t>
    </dgm:pt>
    <dgm:pt modelId="{52209F5A-7B6A-4B3D-9646-C2BD1007D064}">
      <dgm:prSet phldrT="[Текст]" custT="1"/>
      <dgm:spPr>
        <a:solidFill>
          <a:schemeClr val="accent4">
            <a:lumMod val="40000"/>
            <a:lumOff val="60000"/>
          </a:schemeClr>
        </a:solidFill>
        <a:ln>
          <a:solidFill>
            <a:schemeClr val="accent4">
              <a:lumMod val="75000"/>
            </a:schemeClr>
          </a:solidFill>
        </a:ln>
      </dgm:spPr>
      <dgm:t>
        <a:bodyPr/>
        <a:lstStyle/>
        <a:p>
          <a:r>
            <a:rPr lang="ru-RU" sz="1600" b="1" dirty="0" smtClean="0">
              <a:solidFill>
                <a:schemeClr val="bg2">
                  <a:lumMod val="25000"/>
                </a:schemeClr>
              </a:solidFill>
              <a:latin typeface="Times New Roman" pitchFamily="18" charset="0"/>
              <a:cs typeface="Times New Roman" pitchFamily="18" charset="0"/>
            </a:rPr>
            <a:t>Маркировочный ярлык с указанием условий хранения и сроком годности (мяса)</a:t>
          </a:r>
          <a:endParaRPr lang="ru-RU" sz="1600" dirty="0"/>
        </a:p>
      </dgm:t>
    </dgm:pt>
    <dgm:pt modelId="{23B50291-CE84-459C-BE9C-D2B804482DCD}" type="parTrans" cxnId="{01B73567-A4FE-4C11-9EE3-B61FDF25E013}">
      <dgm:prSet/>
      <dgm:spPr/>
      <dgm:t>
        <a:bodyPr/>
        <a:lstStyle/>
        <a:p>
          <a:endParaRPr lang="ru-RU"/>
        </a:p>
      </dgm:t>
    </dgm:pt>
    <dgm:pt modelId="{51A430EF-26B9-4E19-9347-38C80CDA6EA8}" type="sibTrans" cxnId="{01B73567-A4FE-4C11-9EE3-B61FDF25E013}">
      <dgm:prSet/>
      <dgm:spPr/>
      <dgm:t>
        <a:bodyPr/>
        <a:lstStyle/>
        <a:p>
          <a:endParaRPr lang="ru-RU"/>
        </a:p>
      </dgm:t>
    </dgm:pt>
    <dgm:pt modelId="{184BECC5-B448-4683-913D-BD8692F07085}">
      <dgm:prSet phldrT="[Текст]" custT="1"/>
      <dgm:spPr>
        <a:solidFill>
          <a:srgbClr val="B271BF"/>
        </a:solidFill>
        <a:ln>
          <a:solidFill>
            <a:srgbClr val="7030A0"/>
          </a:solidFill>
        </a:ln>
      </dgm:spPr>
      <dgm:t>
        <a:bodyPr/>
        <a:lstStyle/>
        <a:p>
          <a:r>
            <a:rPr lang="ru-RU" sz="1600" b="1" dirty="0" smtClean="0">
              <a:solidFill>
                <a:schemeClr val="bg2">
                  <a:lumMod val="25000"/>
                </a:schemeClr>
              </a:solidFill>
              <a:latin typeface="Times New Roman" pitchFamily="18" charset="0"/>
              <a:cs typeface="Times New Roman" pitchFamily="18" charset="0"/>
            </a:rPr>
            <a:t>Удостоверение качества</a:t>
          </a:r>
          <a:endParaRPr lang="ru-RU" sz="1600" dirty="0"/>
        </a:p>
      </dgm:t>
    </dgm:pt>
    <dgm:pt modelId="{D0E90D23-8F1B-4619-A61D-43932174474E}" type="parTrans" cxnId="{CB5F0C3F-A390-4F81-B722-7D4F283B743A}">
      <dgm:prSet/>
      <dgm:spPr/>
      <dgm:t>
        <a:bodyPr/>
        <a:lstStyle/>
        <a:p>
          <a:endParaRPr lang="ru-RU"/>
        </a:p>
      </dgm:t>
    </dgm:pt>
    <dgm:pt modelId="{42D81EB4-0625-4578-859B-8E324F399A80}" type="sibTrans" cxnId="{CB5F0C3F-A390-4F81-B722-7D4F283B743A}">
      <dgm:prSet/>
      <dgm:spPr/>
      <dgm:t>
        <a:bodyPr/>
        <a:lstStyle/>
        <a:p>
          <a:endParaRPr lang="ru-RU"/>
        </a:p>
      </dgm:t>
    </dgm:pt>
    <dgm:pt modelId="{F88B691C-36DF-4FA8-9DCD-48FB1D74BC5E}">
      <dgm:prSet phldrT="[Текст]" custT="1"/>
      <dgm:spPr>
        <a:ln>
          <a:solidFill>
            <a:schemeClr val="accent1">
              <a:lumMod val="50000"/>
            </a:schemeClr>
          </a:solidFill>
        </a:ln>
      </dgm:spPr>
      <dgm:t>
        <a:bodyPr/>
        <a:lstStyle/>
        <a:p>
          <a:r>
            <a:rPr lang="ru-RU" sz="1600" b="1" dirty="0" smtClean="0">
              <a:solidFill>
                <a:schemeClr val="bg2">
                  <a:lumMod val="25000"/>
                </a:schemeClr>
              </a:solidFill>
              <a:latin typeface="Times New Roman" pitchFamily="18" charset="0"/>
              <a:cs typeface="Times New Roman" pitchFamily="18" charset="0"/>
            </a:rPr>
            <a:t>Штамп ветеринара на основе ветеринарной справки</a:t>
          </a:r>
          <a:endParaRPr lang="ru-RU" sz="1600" dirty="0"/>
        </a:p>
      </dgm:t>
    </dgm:pt>
    <dgm:pt modelId="{04DC53BB-430F-4344-95B4-F945E77AD28D}" type="parTrans" cxnId="{E35C6807-2052-4BAF-97F3-56F8260E01E5}">
      <dgm:prSet/>
      <dgm:spPr/>
      <dgm:t>
        <a:bodyPr/>
        <a:lstStyle/>
        <a:p>
          <a:endParaRPr lang="ru-RU"/>
        </a:p>
      </dgm:t>
    </dgm:pt>
    <dgm:pt modelId="{8EA4A70A-26E1-4599-87F7-4101FF2580AD}" type="sibTrans" cxnId="{E35C6807-2052-4BAF-97F3-56F8260E01E5}">
      <dgm:prSet/>
      <dgm:spPr/>
      <dgm:t>
        <a:bodyPr/>
        <a:lstStyle/>
        <a:p>
          <a:endParaRPr lang="ru-RU"/>
        </a:p>
      </dgm:t>
    </dgm:pt>
    <dgm:pt modelId="{1DF1D9F5-E188-4720-8CDF-FFFE25E4DC1A}">
      <dgm:prSet/>
      <dgm:spPr/>
      <dgm:t>
        <a:bodyPr/>
        <a:lstStyle/>
        <a:p>
          <a:endParaRPr lang="ru-RU"/>
        </a:p>
      </dgm:t>
    </dgm:pt>
    <dgm:pt modelId="{D2400A96-11A1-4780-A7D6-7BB9741008D8}" type="parTrans" cxnId="{56918855-09DA-4659-A208-AFB0A889313C}">
      <dgm:prSet/>
      <dgm:spPr/>
      <dgm:t>
        <a:bodyPr/>
        <a:lstStyle/>
        <a:p>
          <a:endParaRPr lang="ru-RU"/>
        </a:p>
      </dgm:t>
    </dgm:pt>
    <dgm:pt modelId="{06BA4327-AE91-46FA-B1B4-F4FD3CE7D6B0}" type="sibTrans" cxnId="{56918855-09DA-4659-A208-AFB0A889313C}">
      <dgm:prSet/>
      <dgm:spPr/>
      <dgm:t>
        <a:bodyPr/>
        <a:lstStyle/>
        <a:p>
          <a:endParaRPr lang="ru-RU"/>
        </a:p>
      </dgm:t>
    </dgm:pt>
    <dgm:pt modelId="{233A81B6-E231-403E-9672-E2B51F8FD55A}">
      <dgm:prSet custT="1"/>
      <dgm:spPr>
        <a:solidFill>
          <a:schemeClr val="accent2">
            <a:lumMod val="40000"/>
            <a:lumOff val="60000"/>
          </a:schemeClr>
        </a:solidFill>
        <a:ln>
          <a:solidFill>
            <a:schemeClr val="accent2">
              <a:lumMod val="50000"/>
            </a:schemeClr>
          </a:solidFill>
        </a:ln>
      </dgm:spPr>
      <dgm:t>
        <a:bodyPr/>
        <a:lstStyle/>
        <a:p>
          <a:r>
            <a:rPr lang="ru-RU" sz="1600" b="1" dirty="0" smtClean="0">
              <a:solidFill>
                <a:schemeClr val="bg2">
                  <a:lumMod val="25000"/>
                </a:schemeClr>
              </a:solidFill>
              <a:latin typeface="Times New Roman" pitchFamily="18" charset="0"/>
              <a:cs typeface="Times New Roman" pitchFamily="18" charset="0"/>
            </a:rPr>
            <a:t>Расходная накладная</a:t>
          </a:r>
          <a:endParaRPr lang="ru-RU" sz="1600" b="1" dirty="0">
            <a:solidFill>
              <a:schemeClr val="bg2">
                <a:lumMod val="25000"/>
              </a:schemeClr>
            </a:solidFill>
            <a:latin typeface="Times New Roman" pitchFamily="18" charset="0"/>
            <a:cs typeface="Times New Roman" pitchFamily="18" charset="0"/>
          </a:endParaRPr>
        </a:p>
      </dgm:t>
    </dgm:pt>
    <dgm:pt modelId="{5275BFD6-8489-453F-A189-9F83F7E09D13}" type="parTrans" cxnId="{BBC95A14-A679-4118-9193-1EA66F042D45}">
      <dgm:prSet/>
      <dgm:spPr/>
      <dgm:t>
        <a:bodyPr/>
        <a:lstStyle/>
        <a:p>
          <a:endParaRPr lang="ru-RU"/>
        </a:p>
      </dgm:t>
    </dgm:pt>
    <dgm:pt modelId="{CF20414D-691D-48F8-A96A-977724FC96F7}" type="sibTrans" cxnId="{BBC95A14-A679-4118-9193-1EA66F042D45}">
      <dgm:prSet/>
      <dgm:spPr/>
      <dgm:t>
        <a:bodyPr/>
        <a:lstStyle/>
        <a:p>
          <a:endParaRPr lang="ru-RU"/>
        </a:p>
      </dgm:t>
    </dgm:pt>
    <dgm:pt modelId="{816AA543-6A6E-4A25-BAC7-626AFEA52886}" type="pres">
      <dgm:prSet presAssocID="{BBB4CC57-ABB6-406D-A6B8-C87C835D9A3D}" presName="Name0" presStyleCnt="0">
        <dgm:presLayoutVars>
          <dgm:chMax val="1"/>
          <dgm:dir/>
          <dgm:animLvl val="ctr"/>
          <dgm:resizeHandles val="exact"/>
        </dgm:presLayoutVars>
      </dgm:prSet>
      <dgm:spPr/>
      <dgm:t>
        <a:bodyPr/>
        <a:lstStyle/>
        <a:p>
          <a:endParaRPr lang="ru-RU"/>
        </a:p>
      </dgm:t>
    </dgm:pt>
    <dgm:pt modelId="{CA2B2F4C-6528-40DF-9151-DA977200B85B}" type="pres">
      <dgm:prSet presAssocID="{56C17D80-E8E5-4E2E-8500-1ED56346C021}" presName="centerShape" presStyleLbl="node0" presStyleIdx="0" presStyleCnt="1" custScaleX="253826" custScaleY="156826" custLinFactNeighborY="1987"/>
      <dgm:spPr/>
      <dgm:t>
        <a:bodyPr/>
        <a:lstStyle/>
        <a:p>
          <a:endParaRPr lang="ru-RU"/>
        </a:p>
      </dgm:t>
    </dgm:pt>
    <dgm:pt modelId="{3608053B-1DAB-43C0-8ECE-A412D17ACEBF}" type="pres">
      <dgm:prSet presAssocID="{233A81B6-E231-403E-9672-E2B51F8FD55A}" presName="node" presStyleLbl="node1" presStyleIdx="0" presStyleCnt="4" custScaleX="147418" custScaleY="124339" custRadScaleRad="79939" custRadScaleInc="2283">
        <dgm:presLayoutVars>
          <dgm:bulletEnabled val="1"/>
        </dgm:presLayoutVars>
      </dgm:prSet>
      <dgm:spPr/>
      <dgm:t>
        <a:bodyPr/>
        <a:lstStyle/>
        <a:p>
          <a:endParaRPr lang="ru-RU"/>
        </a:p>
      </dgm:t>
    </dgm:pt>
    <dgm:pt modelId="{2C3B68EC-C0C7-4DC5-959A-167F3ABB922D}" type="pres">
      <dgm:prSet presAssocID="{233A81B6-E231-403E-9672-E2B51F8FD55A}" presName="dummy" presStyleCnt="0"/>
      <dgm:spPr/>
    </dgm:pt>
    <dgm:pt modelId="{1D20EA35-13F5-40B5-83A6-9A723A899BBA}" type="pres">
      <dgm:prSet presAssocID="{CF20414D-691D-48F8-A96A-977724FC96F7}" presName="sibTrans" presStyleLbl="sibTrans2D1" presStyleIdx="0" presStyleCnt="4"/>
      <dgm:spPr/>
      <dgm:t>
        <a:bodyPr/>
        <a:lstStyle/>
        <a:p>
          <a:endParaRPr lang="ru-RU"/>
        </a:p>
      </dgm:t>
    </dgm:pt>
    <dgm:pt modelId="{84FAAA42-5086-4F3E-ADC2-F4C580375BB2}" type="pres">
      <dgm:prSet presAssocID="{52209F5A-7B6A-4B3D-9646-C2BD1007D064}" presName="node" presStyleLbl="node1" presStyleIdx="1" presStyleCnt="4" custScaleX="164237" custScaleY="165329" custRadScaleRad="142509" custRadScaleInc="4485">
        <dgm:presLayoutVars>
          <dgm:bulletEnabled val="1"/>
        </dgm:presLayoutVars>
      </dgm:prSet>
      <dgm:spPr/>
      <dgm:t>
        <a:bodyPr/>
        <a:lstStyle/>
        <a:p>
          <a:endParaRPr lang="ru-RU"/>
        </a:p>
      </dgm:t>
    </dgm:pt>
    <dgm:pt modelId="{533B9051-2AC1-48DF-ABDB-D3A2234994DA}" type="pres">
      <dgm:prSet presAssocID="{52209F5A-7B6A-4B3D-9646-C2BD1007D064}" presName="dummy" presStyleCnt="0"/>
      <dgm:spPr/>
    </dgm:pt>
    <dgm:pt modelId="{F26D796C-83DE-443F-B439-02911EF347BC}" type="pres">
      <dgm:prSet presAssocID="{51A430EF-26B9-4E19-9347-38C80CDA6EA8}" presName="sibTrans" presStyleLbl="sibTrans2D1" presStyleIdx="1" presStyleCnt="4"/>
      <dgm:spPr/>
      <dgm:t>
        <a:bodyPr/>
        <a:lstStyle/>
        <a:p>
          <a:endParaRPr lang="ru-RU"/>
        </a:p>
      </dgm:t>
    </dgm:pt>
    <dgm:pt modelId="{CC3C3D02-FE0B-47B9-AE3D-B3AF54B86908}" type="pres">
      <dgm:prSet presAssocID="{184BECC5-B448-4683-913D-BD8692F07085}" presName="node" presStyleLbl="node1" presStyleIdx="2" presStyleCnt="4" custScaleX="159720" custScaleY="126649" custRadScaleRad="88081" custRadScaleInc="-6217">
        <dgm:presLayoutVars>
          <dgm:bulletEnabled val="1"/>
        </dgm:presLayoutVars>
      </dgm:prSet>
      <dgm:spPr/>
      <dgm:t>
        <a:bodyPr/>
        <a:lstStyle/>
        <a:p>
          <a:endParaRPr lang="ru-RU"/>
        </a:p>
      </dgm:t>
    </dgm:pt>
    <dgm:pt modelId="{2126B728-AFF6-4F25-A255-220468A48DA3}" type="pres">
      <dgm:prSet presAssocID="{184BECC5-B448-4683-913D-BD8692F07085}" presName="dummy" presStyleCnt="0"/>
      <dgm:spPr/>
    </dgm:pt>
    <dgm:pt modelId="{C6B7F6EC-21D4-4949-B2C9-9A60EE37328A}" type="pres">
      <dgm:prSet presAssocID="{42D81EB4-0625-4578-859B-8E324F399A80}" presName="sibTrans" presStyleLbl="sibTrans2D1" presStyleIdx="2" presStyleCnt="4"/>
      <dgm:spPr/>
      <dgm:t>
        <a:bodyPr/>
        <a:lstStyle/>
        <a:p>
          <a:endParaRPr lang="ru-RU"/>
        </a:p>
      </dgm:t>
    </dgm:pt>
    <dgm:pt modelId="{FA4DA9C1-50E2-49E1-853A-49A01963E731}" type="pres">
      <dgm:prSet presAssocID="{F88B691C-36DF-4FA8-9DCD-48FB1D74BC5E}" presName="node" presStyleLbl="node1" presStyleIdx="3" presStyleCnt="4" custScaleX="171018" custScaleY="160286" custRadScaleRad="152943" custRadScaleInc="6737">
        <dgm:presLayoutVars>
          <dgm:bulletEnabled val="1"/>
        </dgm:presLayoutVars>
      </dgm:prSet>
      <dgm:spPr/>
      <dgm:t>
        <a:bodyPr/>
        <a:lstStyle/>
        <a:p>
          <a:endParaRPr lang="ru-RU"/>
        </a:p>
      </dgm:t>
    </dgm:pt>
    <dgm:pt modelId="{FF27DDA9-D5CE-4F4C-A0E2-17E9C622B9B8}" type="pres">
      <dgm:prSet presAssocID="{F88B691C-36DF-4FA8-9DCD-48FB1D74BC5E}" presName="dummy" presStyleCnt="0"/>
      <dgm:spPr/>
    </dgm:pt>
    <dgm:pt modelId="{7BFB7CAD-EE7C-4DF3-A850-65DA8CB1E3FB}" type="pres">
      <dgm:prSet presAssocID="{8EA4A70A-26E1-4599-87F7-4101FF2580AD}" presName="sibTrans" presStyleLbl="sibTrans2D1" presStyleIdx="3" presStyleCnt="4"/>
      <dgm:spPr/>
      <dgm:t>
        <a:bodyPr/>
        <a:lstStyle/>
        <a:p>
          <a:endParaRPr lang="ru-RU"/>
        </a:p>
      </dgm:t>
    </dgm:pt>
  </dgm:ptLst>
  <dgm:cxnLst>
    <dgm:cxn modelId="{FE5487A9-D701-413E-99E4-2B5A411026B2}" type="presOf" srcId="{184BECC5-B448-4683-913D-BD8692F07085}" destId="{CC3C3D02-FE0B-47B9-AE3D-B3AF54B86908}" srcOrd="0" destOrd="0" presId="urn:microsoft.com/office/officeart/2005/8/layout/radial6"/>
    <dgm:cxn modelId="{8F8B021E-C955-4E46-BC3C-970329330395}" srcId="{BBB4CC57-ABB6-406D-A6B8-C87C835D9A3D}" destId="{56C17D80-E8E5-4E2E-8500-1ED56346C021}" srcOrd="0" destOrd="0" parTransId="{20C7A97F-6525-4257-97DB-4123AE48A809}" sibTransId="{EEC9C27F-232E-4FBE-9331-40F9351B6CB4}"/>
    <dgm:cxn modelId="{01B73567-A4FE-4C11-9EE3-B61FDF25E013}" srcId="{56C17D80-E8E5-4E2E-8500-1ED56346C021}" destId="{52209F5A-7B6A-4B3D-9646-C2BD1007D064}" srcOrd="1" destOrd="0" parTransId="{23B50291-CE84-459C-BE9C-D2B804482DCD}" sibTransId="{51A430EF-26B9-4E19-9347-38C80CDA6EA8}"/>
    <dgm:cxn modelId="{5259C3C2-21AB-4B1A-B7FE-7E41D4761EF9}" type="presOf" srcId="{BBB4CC57-ABB6-406D-A6B8-C87C835D9A3D}" destId="{816AA543-6A6E-4A25-BAC7-626AFEA52886}" srcOrd="0" destOrd="0" presId="urn:microsoft.com/office/officeart/2005/8/layout/radial6"/>
    <dgm:cxn modelId="{39065E18-1E81-41C3-B391-F9A5E420868E}" type="presOf" srcId="{CF20414D-691D-48F8-A96A-977724FC96F7}" destId="{1D20EA35-13F5-40B5-83A6-9A723A899BBA}" srcOrd="0" destOrd="0" presId="urn:microsoft.com/office/officeart/2005/8/layout/radial6"/>
    <dgm:cxn modelId="{CB5F0C3F-A390-4F81-B722-7D4F283B743A}" srcId="{56C17D80-E8E5-4E2E-8500-1ED56346C021}" destId="{184BECC5-B448-4683-913D-BD8692F07085}" srcOrd="2" destOrd="0" parTransId="{D0E90D23-8F1B-4619-A61D-43932174474E}" sibTransId="{42D81EB4-0625-4578-859B-8E324F399A80}"/>
    <dgm:cxn modelId="{56918855-09DA-4659-A208-AFB0A889313C}" srcId="{BBB4CC57-ABB6-406D-A6B8-C87C835D9A3D}" destId="{1DF1D9F5-E188-4720-8CDF-FFFE25E4DC1A}" srcOrd="1" destOrd="0" parTransId="{D2400A96-11A1-4780-A7D6-7BB9741008D8}" sibTransId="{06BA4327-AE91-46FA-B1B4-F4FD3CE7D6B0}"/>
    <dgm:cxn modelId="{E35C6807-2052-4BAF-97F3-56F8260E01E5}" srcId="{56C17D80-E8E5-4E2E-8500-1ED56346C021}" destId="{F88B691C-36DF-4FA8-9DCD-48FB1D74BC5E}" srcOrd="3" destOrd="0" parTransId="{04DC53BB-430F-4344-95B4-F945E77AD28D}" sibTransId="{8EA4A70A-26E1-4599-87F7-4101FF2580AD}"/>
    <dgm:cxn modelId="{145DD6EA-985C-4DBB-8B54-F7BD3F8B5D2B}" type="presOf" srcId="{233A81B6-E231-403E-9672-E2B51F8FD55A}" destId="{3608053B-1DAB-43C0-8ECE-A412D17ACEBF}" srcOrd="0" destOrd="0" presId="urn:microsoft.com/office/officeart/2005/8/layout/radial6"/>
    <dgm:cxn modelId="{DF9E14D9-F3F1-4518-8731-6A9E0F0F53F2}" type="presOf" srcId="{8EA4A70A-26E1-4599-87F7-4101FF2580AD}" destId="{7BFB7CAD-EE7C-4DF3-A850-65DA8CB1E3FB}" srcOrd="0" destOrd="0" presId="urn:microsoft.com/office/officeart/2005/8/layout/radial6"/>
    <dgm:cxn modelId="{EE906FB6-D709-4372-837B-E9BBEBDB15BB}" type="presOf" srcId="{42D81EB4-0625-4578-859B-8E324F399A80}" destId="{C6B7F6EC-21D4-4949-B2C9-9A60EE37328A}" srcOrd="0" destOrd="0" presId="urn:microsoft.com/office/officeart/2005/8/layout/radial6"/>
    <dgm:cxn modelId="{77E793CA-0089-4873-943A-1F707C65FF08}" type="presOf" srcId="{51A430EF-26B9-4E19-9347-38C80CDA6EA8}" destId="{F26D796C-83DE-443F-B439-02911EF347BC}" srcOrd="0" destOrd="0" presId="urn:microsoft.com/office/officeart/2005/8/layout/radial6"/>
    <dgm:cxn modelId="{599F7518-D267-49BF-9F67-D7CDF8DDF486}" type="presOf" srcId="{F88B691C-36DF-4FA8-9DCD-48FB1D74BC5E}" destId="{FA4DA9C1-50E2-49E1-853A-49A01963E731}" srcOrd="0" destOrd="0" presId="urn:microsoft.com/office/officeart/2005/8/layout/radial6"/>
    <dgm:cxn modelId="{BBC95A14-A679-4118-9193-1EA66F042D45}" srcId="{56C17D80-E8E5-4E2E-8500-1ED56346C021}" destId="{233A81B6-E231-403E-9672-E2B51F8FD55A}" srcOrd="0" destOrd="0" parTransId="{5275BFD6-8489-453F-A189-9F83F7E09D13}" sibTransId="{CF20414D-691D-48F8-A96A-977724FC96F7}"/>
    <dgm:cxn modelId="{7627D42A-BC2B-4441-AFFC-645CF1F9DD8A}" type="presOf" srcId="{52209F5A-7B6A-4B3D-9646-C2BD1007D064}" destId="{84FAAA42-5086-4F3E-ADC2-F4C580375BB2}" srcOrd="0" destOrd="0" presId="urn:microsoft.com/office/officeart/2005/8/layout/radial6"/>
    <dgm:cxn modelId="{77CE7703-F5D2-4811-AC46-36626EE54526}" type="presOf" srcId="{56C17D80-E8E5-4E2E-8500-1ED56346C021}" destId="{CA2B2F4C-6528-40DF-9151-DA977200B85B}" srcOrd="0" destOrd="0" presId="urn:microsoft.com/office/officeart/2005/8/layout/radial6"/>
    <dgm:cxn modelId="{04AF28D7-D876-4A65-816C-1A545BFBD60A}" type="presParOf" srcId="{816AA543-6A6E-4A25-BAC7-626AFEA52886}" destId="{CA2B2F4C-6528-40DF-9151-DA977200B85B}" srcOrd="0" destOrd="0" presId="urn:microsoft.com/office/officeart/2005/8/layout/radial6"/>
    <dgm:cxn modelId="{E851B55B-09A4-41BB-BE38-5005C4FBE06F}" type="presParOf" srcId="{816AA543-6A6E-4A25-BAC7-626AFEA52886}" destId="{3608053B-1DAB-43C0-8ECE-A412D17ACEBF}" srcOrd="1" destOrd="0" presId="urn:microsoft.com/office/officeart/2005/8/layout/radial6"/>
    <dgm:cxn modelId="{BD721C32-14A0-4B62-B15C-D928BD54AFCA}" type="presParOf" srcId="{816AA543-6A6E-4A25-BAC7-626AFEA52886}" destId="{2C3B68EC-C0C7-4DC5-959A-167F3ABB922D}" srcOrd="2" destOrd="0" presId="urn:microsoft.com/office/officeart/2005/8/layout/radial6"/>
    <dgm:cxn modelId="{2336B81E-E5D8-460B-AC11-237AE2C31217}" type="presParOf" srcId="{816AA543-6A6E-4A25-BAC7-626AFEA52886}" destId="{1D20EA35-13F5-40B5-83A6-9A723A899BBA}" srcOrd="3" destOrd="0" presId="urn:microsoft.com/office/officeart/2005/8/layout/radial6"/>
    <dgm:cxn modelId="{F9CE613C-4ACD-4E38-A23D-5968D2D4D935}" type="presParOf" srcId="{816AA543-6A6E-4A25-BAC7-626AFEA52886}" destId="{84FAAA42-5086-4F3E-ADC2-F4C580375BB2}" srcOrd="4" destOrd="0" presId="urn:microsoft.com/office/officeart/2005/8/layout/radial6"/>
    <dgm:cxn modelId="{62C08292-9F76-4945-AB4B-5FF2860D0B42}" type="presParOf" srcId="{816AA543-6A6E-4A25-BAC7-626AFEA52886}" destId="{533B9051-2AC1-48DF-ABDB-D3A2234994DA}" srcOrd="5" destOrd="0" presId="urn:microsoft.com/office/officeart/2005/8/layout/radial6"/>
    <dgm:cxn modelId="{27EA0908-0C3B-4C51-A51A-F3968BAEA4BD}" type="presParOf" srcId="{816AA543-6A6E-4A25-BAC7-626AFEA52886}" destId="{F26D796C-83DE-443F-B439-02911EF347BC}" srcOrd="6" destOrd="0" presId="urn:microsoft.com/office/officeart/2005/8/layout/radial6"/>
    <dgm:cxn modelId="{646D9638-C858-454C-8352-00D4764B5164}" type="presParOf" srcId="{816AA543-6A6E-4A25-BAC7-626AFEA52886}" destId="{CC3C3D02-FE0B-47B9-AE3D-B3AF54B86908}" srcOrd="7" destOrd="0" presId="urn:microsoft.com/office/officeart/2005/8/layout/radial6"/>
    <dgm:cxn modelId="{09AC0063-D878-4211-A3C4-667A1D085E76}" type="presParOf" srcId="{816AA543-6A6E-4A25-BAC7-626AFEA52886}" destId="{2126B728-AFF6-4F25-A255-220468A48DA3}" srcOrd="8" destOrd="0" presId="urn:microsoft.com/office/officeart/2005/8/layout/radial6"/>
    <dgm:cxn modelId="{7B5D7CBF-F935-40EC-A26E-995267D21C07}" type="presParOf" srcId="{816AA543-6A6E-4A25-BAC7-626AFEA52886}" destId="{C6B7F6EC-21D4-4949-B2C9-9A60EE37328A}" srcOrd="9" destOrd="0" presId="urn:microsoft.com/office/officeart/2005/8/layout/radial6"/>
    <dgm:cxn modelId="{16B3E8A0-7DDE-4F29-9C4F-5EF680129F65}" type="presParOf" srcId="{816AA543-6A6E-4A25-BAC7-626AFEA52886}" destId="{FA4DA9C1-50E2-49E1-853A-49A01963E731}" srcOrd="10" destOrd="0" presId="urn:microsoft.com/office/officeart/2005/8/layout/radial6"/>
    <dgm:cxn modelId="{A0843544-0F44-4A4B-B9FE-69FD55C6EFBA}" type="presParOf" srcId="{816AA543-6A6E-4A25-BAC7-626AFEA52886}" destId="{FF27DDA9-D5CE-4F4C-A0E2-17E9C622B9B8}" srcOrd="11" destOrd="0" presId="urn:microsoft.com/office/officeart/2005/8/layout/radial6"/>
    <dgm:cxn modelId="{182AB482-97E6-4CBC-9E6C-0DE84C88EC81}" type="presParOf" srcId="{816AA543-6A6E-4A25-BAC7-626AFEA52886}" destId="{7BFB7CAD-EE7C-4DF3-A850-65DA8CB1E3FB}" srcOrd="12" destOrd="0" presId="urn:microsoft.com/office/officeart/2005/8/layout/radial6"/>
  </dgm:cxnLst>
  <dgm:bg/>
  <dgm:whole/>
  <dgm:extLst>
    <a:ext uri="http://schemas.microsoft.com/office/drawing/2008/diagram"/>
  </dgm:extLst>
</dgm:dataModel>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1FE0F377-FB8D-48B7-B6DC-3D8096CD1BE9}" type="datetimeFigureOut">
              <a:rPr lang="ru-RU"/>
              <a:pPr>
                <a:defRPr/>
              </a:pPr>
              <a:t>20.05.2015</a:t>
            </a:fld>
            <a:endParaRPr lang="ru-RU"/>
          </a:p>
        </p:txBody>
      </p:sp>
      <p:sp>
        <p:nvSpPr>
          <p:cNvPr id="4" name="Образ слайда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51EB426-C02B-4BDF-B81B-0ED997D84434}"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Образ слайда 1"/>
          <p:cNvSpPr>
            <a:spLocks noGrp="1" noRot="1" noChangeAspect="1"/>
          </p:cNvSpPr>
          <p:nvPr>
            <p:ph type="sldImg"/>
          </p:nvPr>
        </p:nvSpPr>
        <p:spPr bwMode="auto">
          <a:noFill/>
          <a:ln>
            <a:solidFill>
              <a:srgbClr val="000000"/>
            </a:solidFill>
            <a:miter lim="800000"/>
            <a:headEnd/>
            <a:tailEnd/>
          </a:ln>
        </p:spPr>
      </p:sp>
      <p:sp>
        <p:nvSpPr>
          <p:cNvPr id="1638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1638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A4D320-F428-4668-BB6D-FADDB91B473D}" type="slidenum">
              <a:rPr lang="ru-RU">
                <a:cs typeface="Arial" charset="0"/>
              </a:rPr>
              <a:pPr fontAlgn="base">
                <a:spcBef>
                  <a:spcPct val="0"/>
                </a:spcBef>
                <a:spcAft>
                  <a:spcPct val="0"/>
                </a:spcAft>
              </a:pPr>
              <a:t>2</a:t>
            </a:fld>
            <a:endParaRPr lang="ru-RU">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Образ слайда 1"/>
          <p:cNvSpPr>
            <a:spLocks noGrp="1" noRot="1" noChangeAspect="1"/>
          </p:cNvSpPr>
          <p:nvPr>
            <p:ph type="sldImg"/>
          </p:nvPr>
        </p:nvSpPr>
        <p:spPr bwMode="auto">
          <a:noFill/>
          <a:ln>
            <a:solidFill>
              <a:srgbClr val="000000"/>
            </a:solidFill>
            <a:miter lim="800000"/>
            <a:headEnd/>
            <a:tailEnd/>
          </a:ln>
        </p:spPr>
      </p:sp>
      <p:sp>
        <p:nvSpPr>
          <p:cNvPr id="2150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150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ADE029-84AC-4C24-9D46-D53E19A8CF17}" type="slidenum">
              <a:rPr lang="ru-RU">
                <a:cs typeface="Arial" charset="0"/>
              </a:rPr>
              <a:pPr fontAlgn="base">
                <a:spcBef>
                  <a:spcPct val="0"/>
                </a:spcBef>
                <a:spcAft>
                  <a:spcPct val="0"/>
                </a:spcAft>
              </a:pPr>
              <a:t>6</a:t>
            </a:fld>
            <a:endParaRPr lang="ru-RU">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Образ слайда 1"/>
          <p:cNvSpPr>
            <a:spLocks noGrp="1" noRot="1" noChangeAspect="1"/>
          </p:cNvSpPr>
          <p:nvPr>
            <p:ph type="sldImg"/>
          </p:nvPr>
        </p:nvSpPr>
        <p:spPr bwMode="auto">
          <a:noFill/>
          <a:ln>
            <a:solidFill>
              <a:srgbClr val="000000"/>
            </a:solidFill>
            <a:miter lim="800000"/>
            <a:headEnd/>
            <a:tailEnd/>
          </a:ln>
        </p:spPr>
      </p:sp>
      <p:sp>
        <p:nvSpPr>
          <p:cNvPr id="2457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dirty="0" smtClean="0"/>
          </a:p>
        </p:txBody>
      </p:sp>
      <p:sp>
        <p:nvSpPr>
          <p:cNvPr id="2457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9164A0-3C9F-4F23-96B7-8C5C4385502A}" type="slidenum">
              <a:rPr lang="ru-RU">
                <a:cs typeface="Arial" charset="0"/>
              </a:rPr>
              <a:pPr fontAlgn="base">
                <a:spcBef>
                  <a:spcPct val="0"/>
                </a:spcBef>
                <a:spcAft>
                  <a:spcPct val="0"/>
                </a:spcAft>
              </a:pPr>
              <a:t>8</a:t>
            </a:fld>
            <a:endParaRPr lang="ru-RU">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Образ слайда 1"/>
          <p:cNvSpPr>
            <a:spLocks noGrp="1" noRot="1" noChangeAspect="1"/>
          </p:cNvSpPr>
          <p:nvPr>
            <p:ph type="sldImg"/>
          </p:nvPr>
        </p:nvSpPr>
        <p:spPr bwMode="auto">
          <a:noFill/>
          <a:ln>
            <a:solidFill>
              <a:srgbClr val="000000"/>
            </a:solidFill>
            <a:miter lim="800000"/>
            <a:headEnd/>
            <a:tailEnd/>
          </a:ln>
        </p:spPr>
      </p:sp>
      <p:sp>
        <p:nvSpPr>
          <p:cNvPr id="26626"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6627"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F1483E9-AE90-44E3-9731-4D314F306EC0}" type="slidenum">
              <a:rPr lang="ru-RU">
                <a:cs typeface="Arial" charset="0"/>
              </a:rPr>
              <a:pPr fontAlgn="base">
                <a:spcBef>
                  <a:spcPct val="0"/>
                </a:spcBef>
                <a:spcAft>
                  <a:spcPct val="0"/>
                </a:spcAft>
              </a:pPr>
              <a:t>9</a:t>
            </a:fld>
            <a:endParaRPr lang="ru-RU">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Образ слайда 1"/>
          <p:cNvSpPr>
            <a:spLocks noGrp="1" noRot="1" noChangeAspect="1"/>
          </p:cNvSpPr>
          <p:nvPr>
            <p:ph type="sldImg"/>
          </p:nvPr>
        </p:nvSpPr>
        <p:spPr bwMode="auto">
          <a:noFill/>
          <a:ln>
            <a:solidFill>
              <a:srgbClr val="000000"/>
            </a:solidFill>
            <a:miter lim="800000"/>
            <a:headEnd/>
            <a:tailEnd/>
          </a:ln>
        </p:spPr>
      </p:sp>
      <p:sp>
        <p:nvSpPr>
          <p:cNvPr id="29698"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29699"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4BEF6D3-9B8A-46C8-AADC-B6BC87F0725D}" type="slidenum">
              <a:rPr lang="ru-RU">
                <a:cs typeface="Arial" charset="0"/>
              </a:rPr>
              <a:pPr fontAlgn="base">
                <a:spcBef>
                  <a:spcPct val="0"/>
                </a:spcBef>
                <a:spcAft>
                  <a:spcPct val="0"/>
                </a:spcAft>
              </a:pPr>
              <a:t>11</a:t>
            </a:fld>
            <a:endParaRPr lang="ru-RU">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Образ слайда 1"/>
          <p:cNvSpPr>
            <a:spLocks noGrp="1" noRot="1" noChangeAspect="1"/>
          </p:cNvSpPr>
          <p:nvPr>
            <p:ph type="sldImg"/>
          </p:nvPr>
        </p:nvSpPr>
        <p:spPr bwMode="auto">
          <a:noFill/>
          <a:ln>
            <a:solidFill>
              <a:srgbClr val="000000"/>
            </a:solidFill>
            <a:miter lim="800000"/>
            <a:headEnd/>
            <a:tailEnd/>
          </a:ln>
        </p:spPr>
      </p:sp>
      <p:sp>
        <p:nvSpPr>
          <p:cNvPr id="44034" name="Заметки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ru-RU" smtClean="0"/>
          </a:p>
        </p:txBody>
      </p:sp>
      <p:sp>
        <p:nvSpPr>
          <p:cNvPr id="44035"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266564-E633-4A8C-ABEA-99019A4DD965}" type="slidenum">
              <a:rPr lang="ru-RU">
                <a:cs typeface="Arial" charset="0"/>
              </a:rPr>
              <a:pPr fontAlgn="base">
                <a:spcBef>
                  <a:spcPct val="0"/>
                </a:spcBef>
                <a:spcAft>
                  <a:spcPct val="0"/>
                </a:spcAft>
              </a:pPr>
              <a:t>25</a:t>
            </a:fld>
            <a:endParaRPr lang="ru-RU">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pPr>
              <a:defRPr/>
            </a:pPr>
            <a:fld id="{848976C3-A127-4BCD-8E64-56ED276C960E}" type="datetime1">
              <a:rPr lang="ru-RU"/>
              <a:pPr>
                <a:defRPr/>
              </a:pPr>
              <a:t>20.05.2015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7EA61D51-9332-45F6-8446-28759864727B}" type="slidenum">
              <a:rPr lang="ru-RU"/>
              <a:pPr>
                <a:defRPr/>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E5CD4819-2F11-4889-ABD3-958444687C07}" type="datetime1">
              <a:rPr lang="ru-RU"/>
              <a:pPr>
                <a:defRPr/>
              </a:pPr>
              <a:t>20.05.2015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A8FA1809-3FDD-4ECC-8AFC-E8FC7CDB5264}" type="slidenum">
              <a:rPr lang="ru-RU"/>
              <a:pPr>
                <a:defRPr/>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75BF90F5-0A78-42FA-8EE9-62F7DF897510}" type="datetime1">
              <a:rPr lang="ru-RU"/>
              <a:pPr>
                <a:defRPr/>
              </a:pPr>
              <a:t>20.05.2015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4522F9A0-752E-4622-AB5B-B85D885D0749}"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pPr>
              <a:defRPr/>
            </a:pPr>
            <a:fld id="{5FD9860B-8452-4954-97A4-2C936F660F40}" type="datetime1">
              <a:rPr lang="ru-RU"/>
              <a:pPr>
                <a:defRPr/>
              </a:pPr>
              <a:t>20.05.2015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89C279B2-0096-4533-8475-98707196A38E}"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A467FD42-D9F4-4FA7-8A8B-3A3E206EB97E}" type="datetime1">
              <a:rPr lang="ru-RU"/>
              <a:pPr>
                <a:defRPr/>
              </a:pPr>
              <a:t>20.05.2015</a:t>
            </a:fld>
            <a:endParaRPr lang="ru-RU"/>
          </a:p>
        </p:txBody>
      </p:sp>
      <p:sp>
        <p:nvSpPr>
          <p:cNvPr id="5" name="Footer Placeholder 4"/>
          <p:cNvSpPr>
            <a:spLocks noGrp="1"/>
          </p:cNvSpPr>
          <p:nvPr>
            <p:ph type="ftr" sz="quarter" idx="11"/>
          </p:nvPr>
        </p:nvSpPr>
        <p:spPr/>
        <p:txBody>
          <a:bodyPr/>
          <a:lstStyle>
            <a:lvl1pPr>
              <a:defRPr/>
            </a:lvl1pPr>
          </a:lstStyle>
          <a:p>
            <a:pPr>
              <a:defRPr/>
            </a:pPr>
            <a:endParaRPr lang="ru-RU"/>
          </a:p>
        </p:txBody>
      </p:sp>
      <p:sp>
        <p:nvSpPr>
          <p:cNvPr id="6" name="Slide Number Placeholder 5"/>
          <p:cNvSpPr>
            <a:spLocks noGrp="1"/>
          </p:cNvSpPr>
          <p:nvPr>
            <p:ph type="sldNum" sz="quarter" idx="12"/>
          </p:nvPr>
        </p:nvSpPr>
        <p:spPr/>
        <p:txBody>
          <a:bodyPr/>
          <a:lstStyle>
            <a:lvl1pPr>
              <a:defRPr/>
            </a:lvl1pPr>
          </a:lstStyle>
          <a:p>
            <a:pPr>
              <a:defRPr/>
            </a:pPr>
            <a:fld id="{9C0A7389-7B7F-4D1D-8B80-0501CF129F74}"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5D8D2D5B-A05B-4514-BAAF-7A5A342FE907}" type="datetime1">
              <a:rPr lang="ru-RU"/>
              <a:pPr>
                <a:defRPr/>
              </a:pPr>
              <a:t>20.05.2015</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E812C978-E7B9-4833-B9F7-8C38A8B7E79A}"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pPr>
              <a:defRPr/>
            </a:pPr>
            <a:fld id="{952B19ED-463A-4649-BC16-0F956C5DDD3A}" type="datetime1">
              <a:rPr lang="ru-RU"/>
              <a:pPr>
                <a:defRPr/>
              </a:pPr>
              <a:t>20.05.2015</a:t>
            </a:fld>
            <a:endParaRPr lang="ru-RU"/>
          </a:p>
        </p:txBody>
      </p:sp>
      <p:sp>
        <p:nvSpPr>
          <p:cNvPr id="8" name="Footer Placeholder 4"/>
          <p:cNvSpPr>
            <a:spLocks noGrp="1"/>
          </p:cNvSpPr>
          <p:nvPr>
            <p:ph type="ftr" sz="quarter" idx="11"/>
          </p:nvPr>
        </p:nvSpPr>
        <p:spPr/>
        <p:txBody>
          <a:bodyPr/>
          <a:lstStyle>
            <a:lvl1pPr>
              <a:defRPr/>
            </a:lvl1pPr>
          </a:lstStyle>
          <a:p>
            <a:pPr>
              <a:defRPr/>
            </a:pPr>
            <a:endParaRPr lang="ru-RU"/>
          </a:p>
        </p:txBody>
      </p:sp>
      <p:sp>
        <p:nvSpPr>
          <p:cNvPr id="9" name="Slide Number Placeholder 5"/>
          <p:cNvSpPr>
            <a:spLocks noGrp="1"/>
          </p:cNvSpPr>
          <p:nvPr>
            <p:ph type="sldNum" sz="quarter" idx="12"/>
          </p:nvPr>
        </p:nvSpPr>
        <p:spPr/>
        <p:txBody>
          <a:bodyPr/>
          <a:lstStyle>
            <a:lvl1pPr>
              <a:defRPr/>
            </a:lvl1pPr>
          </a:lstStyle>
          <a:p>
            <a:pPr>
              <a:defRPr/>
            </a:pPr>
            <a:fld id="{68748ACF-BEC6-41E8-BC9A-D94AB0178F68}"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pPr>
              <a:defRPr/>
            </a:pPr>
            <a:fld id="{D0F190B1-E31F-4616-8E97-1D56350E2541}" type="datetime1">
              <a:rPr lang="ru-RU"/>
              <a:pPr>
                <a:defRPr/>
              </a:pPr>
              <a:t>20.05.2015</a:t>
            </a:fld>
            <a:endParaRPr lang="ru-RU"/>
          </a:p>
        </p:txBody>
      </p:sp>
      <p:sp>
        <p:nvSpPr>
          <p:cNvPr id="4" name="Footer Placeholder 4"/>
          <p:cNvSpPr>
            <a:spLocks noGrp="1"/>
          </p:cNvSpPr>
          <p:nvPr>
            <p:ph type="ftr" sz="quarter" idx="11"/>
          </p:nvPr>
        </p:nvSpPr>
        <p:spPr/>
        <p:txBody>
          <a:bodyPr/>
          <a:lstStyle>
            <a:lvl1pPr>
              <a:defRPr/>
            </a:lvl1pPr>
          </a:lstStyle>
          <a:p>
            <a:pPr>
              <a:defRPr/>
            </a:pPr>
            <a:endParaRPr lang="ru-RU"/>
          </a:p>
        </p:txBody>
      </p:sp>
      <p:sp>
        <p:nvSpPr>
          <p:cNvPr id="5" name="Slide Number Placeholder 5"/>
          <p:cNvSpPr>
            <a:spLocks noGrp="1"/>
          </p:cNvSpPr>
          <p:nvPr>
            <p:ph type="sldNum" sz="quarter" idx="12"/>
          </p:nvPr>
        </p:nvSpPr>
        <p:spPr/>
        <p:txBody>
          <a:bodyPr/>
          <a:lstStyle>
            <a:lvl1pPr>
              <a:defRPr/>
            </a:lvl1pPr>
          </a:lstStyle>
          <a:p>
            <a:pPr>
              <a:defRPr/>
            </a:pPr>
            <a:fld id="{4E05E1C0-D8DD-4341-B213-97E076DB3661}"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705A6E3-6C80-4DA5-9647-A178557385B0}" type="datetime1">
              <a:rPr lang="ru-RU"/>
              <a:pPr>
                <a:defRPr/>
              </a:pPr>
              <a:t>20.05.2015</a:t>
            </a:fld>
            <a:endParaRPr lang="ru-RU"/>
          </a:p>
        </p:txBody>
      </p:sp>
      <p:sp>
        <p:nvSpPr>
          <p:cNvPr id="3" name="Footer Placeholder 4"/>
          <p:cNvSpPr>
            <a:spLocks noGrp="1"/>
          </p:cNvSpPr>
          <p:nvPr>
            <p:ph type="ftr" sz="quarter" idx="11"/>
          </p:nvPr>
        </p:nvSpPr>
        <p:spPr/>
        <p:txBody>
          <a:bodyPr/>
          <a:lstStyle>
            <a:lvl1pPr>
              <a:defRPr/>
            </a:lvl1pPr>
          </a:lstStyle>
          <a:p>
            <a:pPr>
              <a:defRPr/>
            </a:pPr>
            <a:endParaRPr lang="ru-RU"/>
          </a:p>
        </p:txBody>
      </p:sp>
      <p:sp>
        <p:nvSpPr>
          <p:cNvPr id="4" name="Slide Number Placeholder 5"/>
          <p:cNvSpPr>
            <a:spLocks noGrp="1"/>
          </p:cNvSpPr>
          <p:nvPr>
            <p:ph type="sldNum" sz="quarter" idx="12"/>
          </p:nvPr>
        </p:nvSpPr>
        <p:spPr/>
        <p:txBody>
          <a:bodyPr/>
          <a:lstStyle>
            <a:lvl1pPr>
              <a:defRPr/>
            </a:lvl1pPr>
          </a:lstStyle>
          <a:p>
            <a:pPr>
              <a:defRPr/>
            </a:pPr>
            <a:fld id="{472983AF-A83E-42A2-A958-4D6705A61E43}"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D7329E67-D9C9-44ED-A737-DC780E484284}" type="datetime1">
              <a:rPr lang="ru-RU"/>
              <a:pPr>
                <a:defRPr/>
              </a:pPr>
              <a:t>20.05.2015</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A9140699-F994-4467-959D-4145A509BCA7}" type="slidenum">
              <a:rPr lang="ru-RU"/>
              <a:pPr>
                <a:defRPr/>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B1E4776E-A16B-4ABA-BF8A-F4649136446A}" type="datetime1">
              <a:rPr lang="ru-RU"/>
              <a:pPr>
                <a:defRPr/>
              </a:pPr>
              <a:t>20.05.2015</a:t>
            </a:fld>
            <a:endParaRPr lang="ru-RU"/>
          </a:p>
        </p:txBody>
      </p:sp>
      <p:sp>
        <p:nvSpPr>
          <p:cNvPr id="6" name="Footer Placeholder 4"/>
          <p:cNvSpPr>
            <a:spLocks noGrp="1"/>
          </p:cNvSpPr>
          <p:nvPr>
            <p:ph type="ftr" sz="quarter" idx="11"/>
          </p:nvPr>
        </p:nvSpPr>
        <p:spPr/>
        <p:txBody>
          <a:bodyPr/>
          <a:lstStyle>
            <a:lvl1pPr>
              <a:defRPr/>
            </a:lvl1pPr>
          </a:lstStyle>
          <a:p>
            <a:pPr>
              <a:defRPr/>
            </a:pPr>
            <a:endParaRPr lang="ru-RU"/>
          </a:p>
        </p:txBody>
      </p:sp>
      <p:sp>
        <p:nvSpPr>
          <p:cNvPr id="7" name="Slide Number Placeholder 5"/>
          <p:cNvSpPr>
            <a:spLocks noGrp="1"/>
          </p:cNvSpPr>
          <p:nvPr>
            <p:ph type="sldNum" sz="quarter" idx="12"/>
          </p:nvPr>
        </p:nvSpPr>
        <p:spPr/>
        <p:txBody>
          <a:bodyPr/>
          <a:lstStyle>
            <a:lvl1pPr>
              <a:defRPr/>
            </a:lvl1pPr>
          </a:lstStyle>
          <a:p>
            <a:pPr>
              <a:defRPr/>
            </a:pPr>
            <a:fld id="{55DBF23C-ACED-485F-8526-92D6B6464254}"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47E9B25-3535-409E-BBD0-BB1CBB72BA7C}" type="datetime1">
              <a:rPr lang="ru-RU"/>
              <a:pPr>
                <a:defRPr/>
              </a:pPr>
              <a:t>20.05.2015</a:t>
            </a:fld>
            <a:endParaRPr lang="ru-R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9D9BAB0B-7DD9-4067-B46C-827654374FE9}"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a:defRPr>
      </a:lvl2pPr>
      <a:lvl3pPr algn="l" rtl="0" fontAlgn="base">
        <a:lnSpc>
          <a:spcPct val="90000"/>
        </a:lnSpc>
        <a:spcBef>
          <a:spcPct val="0"/>
        </a:spcBef>
        <a:spcAft>
          <a:spcPct val="0"/>
        </a:spcAft>
        <a:defRPr sz="4400">
          <a:solidFill>
            <a:schemeClr val="tx1"/>
          </a:solidFill>
          <a:latin typeface="Calibri Light"/>
        </a:defRPr>
      </a:lvl3pPr>
      <a:lvl4pPr algn="l" rtl="0" fontAlgn="base">
        <a:lnSpc>
          <a:spcPct val="90000"/>
        </a:lnSpc>
        <a:spcBef>
          <a:spcPct val="0"/>
        </a:spcBef>
        <a:spcAft>
          <a:spcPct val="0"/>
        </a:spcAft>
        <a:defRPr sz="4400">
          <a:solidFill>
            <a:schemeClr val="tx1"/>
          </a:solidFill>
          <a:latin typeface="Calibri Light"/>
        </a:defRPr>
      </a:lvl4pPr>
      <a:lvl5pPr algn="l" rtl="0" fontAlgn="base">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17.png"/><Relationship Id="rId2" Type="http://schemas.openxmlformats.org/officeDocument/2006/relationships/image" Target="../media/image33.jpe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8.png"/><Relationship Id="rId2" Type="http://schemas.openxmlformats.org/officeDocument/2006/relationships/image" Target="../media/image53.jpeg"/><Relationship Id="rId1" Type="http://schemas.openxmlformats.org/officeDocument/2006/relationships/slideLayout" Target="../slideLayouts/slideLayout5.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66.pn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62.png"/><Relationship Id="rId2" Type="http://schemas.openxmlformats.org/officeDocument/2006/relationships/image" Target="../media/image73.jpeg"/><Relationship Id="rId1" Type="http://schemas.openxmlformats.org/officeDocument/2006/relationships/slideLayout" Target="../slideLayouts/slideLayout5.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5.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1.xml"/><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1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02DE3903-567B-42C1-BB34-633614C2A806}" type="slidenum">
              <a:rPr lang="ru-RU"/>
              <a:pPr>
                <a:defRPr/>
              </a:pPr>
              <a:t>1</a:t>
            </a:fld>
            <a:endParaRPr lang="ru-RU"/>
          </a:p>
        </p:txBody>
      </p:sp>
      <p:pic>
        <p:nvPicPr>
          <p:cNvPr id="14338" name="Picture 2" descr="https://encrypted-tbn1.gstatic.com/images?q=tbn:ANd9GcRfdcM7ZmgpUPfyj_eAckfUH7WI4HDDohYVGOj-tK7ug-bJjFljmQ"/>
          <p:cNvPicPr>
            <a:picLocks noGrp="1" noChangeAspect="1" noChangeArrowheads="1"/>
          </p:cNvPicPr>
          <p:nvPr>
            <p:ph idx="1"/>
          </p:nvPr>
        </p:nvPicPr>
        <p:blipFill>
          <a:blip r:embed="rId2"/>
          <a:srcRect/>
          <a:stretch>
            <a:fillRect/>
          </a:stretch>
        </p:blipFill>
        <p:spPr>
          <a:xfrm>
            <a:off x="174625" y="127000"/>
            <a:ext cx="1314450" cy="1528763"/>
          </a:xfrm>
        </p:spPr>
      </p:pic>
      <p:pic>
        <p:nvPicPr>
          <p:cNvPr id="14339" name="Рисунок 5"/>
          <p:cNvPicPr>
            <a:picLocks noChangeAspect="1"/>
          </p:cNvPicPr>
          <p:nvPr/>
        </p:nvPicPr>
        <p:blipFill>
          <a:blip r:embed="rId3"/>
          <a:srcRect/>
          <a:stretch>
            <a:fillRect/>
          </a:stretch>
        </p:blipFill>
        <p:spPr bwMode="auto">
          <a:xfrm>
            <a:off x="193675" y="117475"/>
            <a:ext cx="8950325" cy="6099175"/>
          </a:xfrm>
          <a:prstGeom prst="rect">
            <a:avLst/>
          </a:prstGeom>
          <a:noFill/>
          <a:ln w="9525">
            <a:noFill/>
            <a:miter lim="800000"/>
            <a:headEnd/>
            <a:tailEnd/>
          </a:ln>
        </p:spPr>
      </p:pic>
      <p:sp>
        <p:nvSpPr>
          <p:cNvPr id="7" name="Прямоугольник 6"/>
          <p:cNvSpPr/>
          <p:nvPr/>
        </p:nvSpPr>
        <p:spPr>
          <a:xfrm>
            <a:off x="2286000" y="1654175"/>
            <a:ext cx="4552950" cy="3138488"/>
          </a:xfrm>
          <a:prstGeom prst="rect">
            <a:avLst/>
          </a:prstGeom>
        </p:spPr>
        <p:txBody>
          <a:bodyPr>
            <a:spAutoFit/>
          </a:bodyPr>
          <a:lstStyle/>
          <a:p>
            <a:pPr algn="ctr" fontAlgn="auto">
              <a:spcBef>
                <a:spcPts val="0"/>
              </a:spcBef>
              <a:spcAft>
                <a:spcPts val="0"/>
              </a:spcAft>
              <a:defRPr/>
            </a:pPr>
            <a:r>
              <a:rPr lang="ru-RU" sz="3600" b="1" spc="50" dirty="0">
                <a:ln w="11430"/>
                <a:solidFill>
                  <a:srgbClr val="D119AA"/>
                </a:solidFill>
                <a:latin typeface="Times New Roman" pitchFamily="18" charset="0"/>
                <a:cs typeface="Times New Roman" pitchFamily="18" charset="0"/>
              </a:rPr>
              <a:t>Организация питания </a:t>
            </a:r>
          </a:p>
          <a:p>
            <a:pPr algn="ctr" fontAlgn="auto">
              <a:spcBef>
                <a:spcPts val="0"/>
              </a:spcBef>
              <a:spcAft>
                <a:spcPts val="0"/>
              </a:spcAft>
              <a:defRPr/>
            </a:pPr>
            <a:r>
              <a:rPr lang="ru-RU" sz="3600" b="1" spc="50" dirty="0">
                <a:ln w="11430"/>
                <a:solidFill>
                  <a:srgbClr val="D119AA"/>
                </a:solidFill>
                <a:latin typeface="Times New Roman" pitchFamily="18" charset="0"/>
                <a:cs typeface="Times New Roman" pitchFamily="18" charset="0"/>
              </a:rPr>
              <a:t>в МДОУ </a:t>
            </a:r>
            <a:br>
              <a:rPr lang="ru-RU" sz="3600" b="1" spc="50" dirty="0">
                <a:ln w="11430"/>
                <a:solidFill>
                  <a:srgbClr val="D119AA"/>
                </a:solidFill>
                <a:latin typeface="Times New Roman" pitchFamily="18" charset="0"/>
                <a:cs typeface="Times New Roman" pitchFamily="18" charset="0"/>
              </a:rPr>
            </a:br>
            <a:r>
              <a:rPr lang="ru-RU" sz="3600" b="1" spc="50" dirty="0">
                <a:ln w="11430"/>
                <a:solidFill>
                  <a:srgbClr val="D119AA"/>
                </a:solidFill>
                <a:latin typeface="Times New Roman" pitchFamily="18" charset="0"/>
                <a:cs typeface="Times New Roman" pitchFamily="18" charset="0"/>
              </a:rPr>
              <a:t>«Детский сад № 20» </a:t>
            </a:r>
          </a:p>
          <a:p>
            <a:pPr algn="ctr" fontAlgn="auto">
              <a:spcBef>
                <a:spcPts val="0"/>
              </a:spcBef>
              <a:spcAft>
                <a:spcPts val="0"/>
              </a:spcAft>
              <a:defRPr/>
            </a:pPr>
            <a:r>
              <a:rPr lang="ru-RU" sz="3600" b="1" spc="50" dirty="0">
                <a:ln w="11430"/>
                <a:solidFill>
                  <a:srgbClr val="D119AA"/>
                </a:solidFill>
                <a:latin typeface="Times New Roman" pitchFamily="18" charset="0"/>
                <a:cs typeface="Times New Roman" pitchFamily="18" charset="0"/>
              </a:rPr>
              <a:t>города Саранска.</a:t>
            </a:r>
          </a:p>
          <a:p>
            <a:pPr algn="r" fontAlgn="auto">
              <a:spcBef>
                <a:spcPts val="0"/>
              </a:spcBef>
              <a:spcAft>
                <a:spcPts val="0"/>
              </a:spcAft>
              <a:defRPr/>
            </a:pPr>
            <a:endParaRPr lang="ru-RU" i="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825" y="115888"/>
            <a:ext cx="8497888" cy="792162"/>
          </a:xfrm>
        </p:spPr>
        <p:txBody>
          <a:bodyPr>
            <a:noAutofit/>
          </a:bodyPr>
          <a:lstStyle/>
          <a:p>
            <a:pPr algn="ctr"/>
            <a:r>
              <a:rPr lang="ru-RU" sz="1400" b="1" smtClean="0">
                <a:solidFill>
                  <a:srgbClr val="0000CC"/>
                </a:solidFill>
                <a:latin typeface="Calibri" pitchFamily="34" charset="0"/>
                <a:cs typeface="Tahoma" pitchFamily="34" charset="0"/>
              </a:rPr>
              <a:t>В основу </a:t>
            </a:r>
            <a:r>
              <a:rPr lang="ru-RU" sz="1400" b="1" smtClean="0">
                <a:solidFill>
                  <a:srgbClr val="FF0000"/>
                </a:solidFill>
                <a:latin typeface="Calibri" pitchFamily="34" charset="0"/>
                <a:cs typeface="Tahoma" pitchFamily="34" charset="0"/>
              </a:rPr>
              <a:t>качественного сбалансированного питания </a:t>
            </a:r>
            <a:r>
              <a:rPr lang="ru-RU" sz="1400" b="1" smtClean="0">
                <a:solidFill>
                  <a:srgbClr val="0000CC"/>
                </a:solidFill>
                <a:latin typeface="Calibri" pitchFamily="34" charset="0"/>
                <a:cs typeface="Tahoma" pitchFamily="34" charset="0"/>
              </a:rPr>
              <a:t>заложено питание, отвечающее возрастным и физиологическим потребностям детского организма. </a:t>
            </a:r>
            <a:br>
              <a:rPr lang="ru-RU" sz="1400" b="1" smtClean="0">
                <a:solidFill>
                  <a:srgbClr val="0000CC"/>
                </a:solidFill>
                <a:latin typeface="Calibri" pitchFamily="34" charset="0"/>
                <a:cs typeface="Tahoma" pitchFamily="34" charset="0"/>
              </a:rPr>
            </a:br>
            <a:r>
              <a:rPr lang="ru-RU" sz="1200" b="1" smtClean="0">
                <a:solidFill>
                  <a:srgbClr val="0000CC"/>
                </a:solidFill>
                <a:latin typeface="Calibri" pitchFamily="34" charset="0"/>
                <a:cs typeface="Tahoma" pitchFamily="34" charset="0"/>
              </a:rPr>
              <a:t>Питание осуществляется на основе суточного набора продуктов питания детей в ДОУ </a:t>
            </a:r>
            <a:br>
              <a:rPr lang="ru-RU" sz="1200" b="1" smtClean="0">
                <a:solidFill>
                  <a:srgbClr val="0000CC"/>
                </a:solidFill>
                <a:latin typeface="Calibri" pitchFamily="34" charset="0"/>
                <a:cs typeface="Tahoma" pitchFamily="34" charset="0"/>
              </a:rPr>
            </a:br>
            <a:r>
              <a:rPr lang="ru-RU" sz="1200" b="1" smtClean="0">
                <a:solidFill>
                  <a:srgbClr val="0000CC"/>
                </a:solidFill>
                <a:latin typeface="Calibri" pitchFamily="34" charset="0"/>
                <a:cs typeface="Tahoma" pitchFamily="34" charset="0"/>
              </a:rPr>
              <a:t>(г, мл, на 1 ребенка/сутки)  СанПиН 2.4.1.3049-13</a:t>
            </a:r>
          </a:p>
        </p:txBody>
      </p:sp>
      <p:graphicFrame>
        <p:nvGraphicFramePr>
          <p:cNvPr id="6" name="Объект 5"/>
          <p:cNvGraphicFramePr>
            <a:graphicFrameLocks noGrp="1"/>
          </p:cNvGraphicFramePr>
          <p:nvPr>
            <p:ph sz="quarter" idx="1"/>
          </p:nvPr>
        </p:nvGraphicFramePr>
        <p:xfrm>
          <a:off x="179388" y="981075"/>
          <a:ext cx="8568952" cy="5685264"/>
        </p:xfrm>
        <a:graphic>
          <a:graphicData uri="http://schemas.openxmlformats.org/drawingml/2006/table">
            <a:tbl>
              <a:tblPr>
                <a:tableStyleId>{8A107856-5554-42FB-B03E-39F5DBC370BA}</a:tableStyleId>
              </a:tblPr>
              <a:tblGrid>
                <a:gridCol w="4486432"/>
                <a:gridCol w="1181781"/>
                <a:gridCol w="1181781"/>
                <a:gridCol w="859479"/>
                <a:gridCol w="859479"/>
              </a:tblGrid>
              <a:tr h="149542">
                <a:tc rowSpan="3">
                  <a:txBody>
                    <a:bodyPr/>
                    <a:lstStyle/>
                    <a:p>
                      <a:pPr algn="ctr">
                        <a:spcAft>
                          <a:spcPts val="0"/>
                        </a:spcAft>
                      </a:pPr>
                      <a:r>
                        <a:rPr lang="ru-RU" sz="800" b="1" dirty="0">
                          <a:solidFill>
                            <a:srgbClr val="002060"/>
                          </a:solidFill>
                          <a:effectLst/>
                        </a:rPr>
                        <a:t>    </a:t>
                      </a:r>
                      <a:endParaRPr lang="ru-RU" sz="800" b="1" dirty="0" smtClean="0">
                        <a:solidFill>
                          <a:srgbClr val="002060"/>
                        </a:solidFill>
                        <a:effectLst/>
                      </a:endParaRPr>
                    </a:p>
                    <a:p>
                      <a:pPr algn="ctr">
                        <a:spcAft>
                          <a:spcPts val="0"/>
                        </a:spcAft>
                      </a:pPr>
                      <a:r>
                        <a:rPr lang="ru-RU" sz="800" b="1" dirty="0" smtClean="0">
                          <a:solidFill>
                            <a:srgbClr val="002060"/>
                          </a:solidFill>
                          <a:effectLst/>
                        </a:rPr>
                        <a:t>Наименование </a:t>
                      </a:r>
                      <a:r>
                        <a:rPr lang="ru-RU" sz="800" b="1" dirty="0">
                          <a:solidFill>
                            <a:srgbClr val="002060"/>
                          </a:solidFill>
                          <a:effectLst/>
                        </a:rPr>
                        <a:t>пищевого продукта   </a:t>
                      </a:r>
                      <a:r>
                        <a:rPr lang="ru-RU" sz="800" b="1" dirty="0" smtClean="0">
                          <a:solidFill>
                            <a:srgbClr val="002060"/>
                          </a:solidFill>
                          <a:effectLst/>
                        </a:rPr>
                        <a:t>или </a:t>
                      </a:r>
                      <a:r>
                        <a:rPr lang="ru-RU" sz="800" b="1" dirty="0">
                          <a:solidFill>
                            <a:srgbClr val="002060"/>
                          </a:solidFill>
                          <a:effectLst/>
                        </a:rPr>
                        <a:t>группы пищевых продуктов      </a:t>
                      </a:r>
                      <a:endParaRPr lang="ru-RU" sz="800" b="1" dirty="0">
                        <a:solidFill>
                          <a:srgbClr val="002060"/>
                        </a:solidFill>
                        <a:effectLst/>
                        <a:latin typeface="Times New Roman" pitchFamily="18" charset="0"/>
                        <a:ea typeface="Times New Roman"/>
                        <a:cs typeface="Times New Roman" pitchFamily="18" charset="0"/>
                      </a:endParaRPr>
                    </a:p>
                  </a:txBody>
                  <a:tcPr marL="27199" marR="27199" marT="0" marB="0"/>
                </a:tc>
                <a:tc gridSpan="4">
                  <a:txBody>
                    <a:bodyPr/>
                    <a:lstStyle/>
                    <a:p>
                      <a:pPr algn="ctr">
                        <a:spcAft>
                          <a:spcPts val="0"/>
                        </a:spcAft>
                      </a:pPr>
                      <a:r>
                        <a:rPr lang="ru-RU" sz="800" dirty="0">
                          <a:effectLst/>
                        </a:rPr>
                        <a:t>      </a:t>
                      </a:r>
                      <a:r>
                        <a:rPr lang="ru-RU" sz="800" b="1" dirty="0">
                          <a:solidFill>
                            <a:srgbClr val="002060"/>
                          </a:solidFill>
                          <a:effectLst/>
                        </a:rPr>
                        <a:t>Количество продуктов  </a:t>
                      </a:r>
                      <a:r>
                        <a:rPr lang="ru-RU" sz="800" b="1" dirty="0" smtClean="0">
                          <a:solidFill>
                            <a:srgbClr val="002060"/>
                          </a:solidFill>
                          <a:effectLst/>
                        </a:rPr>
                        <a:t> </a:t>
                      </a:r>
                      <a:r>
                        <a:rPr lang="ru-RU" sz="800" b="1" dirty="0">
                          <a:solidFill>
                            <a:srgbClr val="002060"/>
                          </a:solidFill>
                          <a:effectLst/>
                        </a:rPr>
                        <a:t>в зависимости от возраста детей </a:t>
                      </a:r>
                      <a:endParaRPr lang="ru-RU" sz="800" b="1" dirty="0">
                        <a:solidFill>
                          <a:srgbClr val="002060"/>
                        </a:solidFill>
                        <a:effectLst/>
                        <a:latin typeface="Times New Roman" pitchFamily="18" charset="0"/>
                        <a:ea typeface="Times New Roman"/>
                        <a:cs typeface="Times New Roman" pitchFamily="18" charset="0"/>
                      </a:endParaRPr>
                    </a:p>
                  </a:txBody>
                  <a:tcPr marL="27199" marR="27199" marT="0" marB="0"/>
                </a:tc>
                <a:tc hMerge="1">
                  <a:txBody>
                    <a:bodyPr/>
                    <a:lstStyle/>
                    <a:p>
                      <a:endParaRPr lang="ru-RU"/>
                    </a:p>
                  </a:txBody>
                  <a:tcPr/>
                </a:tc>
                <a:tc hMerge="1">
                  <a:txBody>
                    <a:bodyPr/>
                    <a:lstStyle/>
                    <a:p>
                      <a:endParaRPr lang="ru-RU"/>
                    </a:p>
                  </a:txBody>
                  <a:tcPr/>
                </a:tc>
                <a:tc hMerge="1">
                  <a:txBody>
                    <a:bodyPr/>
                    <a:lstStyle/>
                    <a:p>
                      <a:endParaRPr lang="ru-RU"/>
                    </a:p>
                  </a:txBody>
                  <a:tcPr/>
                </a:tc>
              </a:tr>
              <a:tr h="144336">
                <a:tc vMerge="1">
                  <a:txBody>
                    <a:bodyPr/>
                    <a:lstStyle/>
                    <a:p>
                      <a:endParaRPr lang="ru-RU"/>
                    </a:p>
                  </a:txBody>
                  <a:tcPr/>
                </a:tc>
                <a:tc gridSpan="2">
                  <a:txBody>
                    <a:bodyPr/>
                    <a:lstStyle/>
                    <a:p>
                      <a:pPr algn="ctr">
                        <a:spcAft>
                          <a:spcPts val="0"/>
                        </a:spcAft>
                      </a:pPr>
                      <a:r>
                        <a:rPr lang="ru-RU" sz="800" b="1" dirty="0">
                          <a:solidFill>
                            <a:srgbClr val="002060"/>
                          </a:solidFill>
                          <a:effectLst/>
                        </a:rPr>
                        <a:t>  в г, мл, брутто  </a:t>
                      </a:r>
                      <a:endParaRPr lang="ru-RU" sz="800" b="1" dirty="0">
                        <a:solidFill>
                          <a:srgbClr val="002060"/>
                        </a:solidFill>
                        <a:effectLst/>
                        <a:latin typeface="Times New Roman" pitchFamily="18" charset="0"/>
                        <a:ea typeface="Times New Roman"/>
                        <a:cs typeface="Times New Roman" pitchFamily="18" charset="0"/>
                      </a:endParaRPr>
                    </a:p>
                  </a:txBody>
                  <a:tcPr marL="27199" marR="27199" marT="0" marB="0"/>
                </a:tc>
                <a:tc hMerge="1">
                  <a:txBody>
                    <a:bodyPr/>
                    <a:lstStyle/>
                    <a:p>
                      <a:endParaRPr lang="ru-RU"/>
                    </a:p>
                  </a:txBody>
                  <a:tcPr/>
                </a:tc>
                <a:tc gridSpan="2">
                  <a:txBody>
                    <a:bodyPr/>
                    <a:lstStyle/>
                    <a:p>
                      <a:pPr algn="ctr">
                        <a:spcAft>
                          <a:spcPts val="0"/>
                        </a:spcAft>
                      </a:pPr>
                      <a:r>
                        <a:rPr lang="ru-RU" sz="800" b="1" dirty="0">
                          <a:solidFill>
                            <a:srgbClr val="002060"/>
                          </a:solidFill>
                          <a:effectLst/>
                        </a:rPr>
                        <a:t>  в г, мл,   </a:t>
                      </a:r>
                      <a:r>
                        <a:rPr lang="ru-RU" sz="800" b="1" dirty="0" smtClean="0">
                          <a:solidFill>
                            <a:srgbClr val="002060"/>
                          </a:solidFill>
                          <a:effectLst/>
                        </a:rPr>
                        <a:t>нетто    </a:t>
                      </a:r>
                      <a:endParaRPr lang="ru-RU" sz="800" b="1" dirty="0">
                        <a:solidFill>
                          <a:srgbClr val="002060"/>
                        </a:solidFill>
                        <a:effectLst/>
                        <a:latin typeface="Times New Roman" pitchFamily="18" charset="0"/>
                        <a:ea typeface="Times New Roman"/>
                        <a:cs typeface="Times New Roman" pitchFamily="18" charset="0"/>
                      </a:endParaRPr>
                    </a:p>
                  </a:txBody>
                  <a:tcPr marL="27199" marR="27199" marT="0" marB="0"/>
                </a:tc>
                <a:tc hMerge="1">
                  <a:txBody>
                    <a:bodyPr/>
                    <a:lstStyle/>
                    <a:p>
                      <a:endParaRPr lang="ru-RU"/>
                    </a:p>
                  </a:txBody>
                  <a:tcPr/>
                </a:tc>
              </a:tr>
              <a:tr h="121873">
                <a:tc vMerge="1">
                  <a:txBody>
                    <a:bodyPr/>
                    <a:lstStyle/>
                    <a:p>
                      <a:endParaRPr lang="ru-RU"/>
                    </a:p>
                  </a:txBody>
                  <a:tcPr/>
                </a:tc>
                <a:tc>
                  <a:txBody>
                    <a:bodyPr/>
                    <a:lstStyle/>
                    <a:p>
                      <a:pPr algn="ctr">
                        <a:spcAft>
                          <a:spcPts val="0"/>
                        </a:spcAft>
                      </a:pPr>
                      <a:r>
                        <a:rPr lang="ru-RU" sz="800" b="1" dirty="0">
                          <a:solidFill>
                            <a:srgbClr val="002060"/>
                          </a:solidFill>
                          <a:effectLst/>
                        </a:rPr>
                        <a:t>  1 - 3  </a:t>
                      </a:r>
                      <a:r>
                        <a:rPr lang="ru-RU" sz="800" b="1" dirty="0" smtClean="0">
                          <a:solidFill>
                            <a:srgbClr val="002060"/>
                          </a:solidFill>
                          <a:effectLst/>
                        </a:rPr>
                        <a:t>года   </a:t>
                      </a:r>
                      <a:endParaRPr lang="ru-RU" sz="800" b="1" dirty="0">
                        <a:solidFill>
                          <a:srgbClr val="002060"/>
                        </a:solidFill>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800" b="1" dirty="0">
                          <a:solidFill>
                            <a:srgbClr val="002060"/>
                          </a:solidFill>
                          <a:effectLst/>
                        </a:rPr>
                        <a:t>  3 - 7  </a:t>
                      </a:r>
                      <a:r>
                        <a:rPr lang="ru-RU" sz="800" b="1" dirty="0" smtClean="0">
                          <a:solidFill>
                            <a:srgbClr val="002060"/>
                          </a:solidFill>
                          <a:effectLst/>
                        </a:rPr>
                        <a:t> </a:t>
                      </a:r>
                      <a:r>
                        <a:rPr lang="ru-RU" sz="800" b="1" dirty="0">
                          <a:solidFill>
                            <a:srgbClr val="002060"/>
                          </a:solidFill>
                          <a:effectLst/>
                        </a:rPr>
                        <a:t>лет   </a:t>
                      </a:r>
                      <a:endParaRPr lang="ru-RU" sz="800" b="1" dirty="0">
                        <a:solidFill>
                          <a:srgbClr val="002060"/>
                        </a:solidFill>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800" b="1" dirty="0">
                          <a:solidFill>
                            <a:srgbClr val="002060"/>
                          </a:solidFill>
                          <a:effectLst/>
                        </a:rPr>
                        <a:t>1 - 3 </a:t>
                      </a:r>
                      <a:r>
                        <a:rPr lang="ru-RU" sz="800" b="1" dirty="0" smtClean="0">
                          <a:solidFill>
                            <a:srgbClr val="002060"/>
                          </a:solidFill>
                          <a:effectLst/>
                        </a:rPr>
                        <a:t>года </a:t>
                      </a:r>
                      <a:endParaRPr lang="ru-RU" sz="800" b="1" dirty="0">
                        <a:solidFill>
                          <a:srgbClr val="002060"/>
                        </a:solidFill>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800" b="1" dirty="0">
                          <a:solidFill>
                            <a:srgbClr val="002060"/>
                          </a:solidFill>
                          <a:effectLst/>
                        </a:rPr>
                        <a:t>3 - </a:t>
                      </a:r>
                      <a:r>
                        <a:rPr lang="ru-RU" sz="800" b="1" dirty="0" smtClean="0">
                          <a:solidFill>
                            <a:srgbClr val="002060"/>
                          </a:solidFill>
                          <a:effectLst/>
                        </a:rPr>
                        <a:t>7 </a:t>
                      </a:r>
                      <a:r>
                        <a:rPr lang="ru-RU" sz="800" b="1" dirty="0">
                          <a:solidFill>
                            <a:srgbClr val="002060"/>
                          </a:solidFill>
                          <a:effectLst/>
                        </a:rPr>
                        <a:t>лет  </a:t>
                      </a:r>
                      <a:endParaRPr lang="ru-RU" sz="800" b="1" dirty="0">
                        <a:solidFill>
                          <a:srgbClr val="002060"/>
                        </a:solidFill>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Молоко и кисломолочные продукты с </a:t>
                      </a:r>
                      <a:r>
                        <a:rPr lang="ru-RU" sz="900" dirty="0" err="1" smtClean="0">
                          <a:effectLst/>
                        </a:rPr>
                        <a:t>м.д.ж</a:t>
                      </a:r>
                      <a:r>
                        <a:rPr lang="ru-RU" sz="900" dirty="0">
                          <a:effectLst/>
                        </a:rPr>
                        <a:t>. не ниже 2,5%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390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450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390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450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Творог, творожные изделия с </a:t>
                      </a:r>
                      <a:r>
                        <a:rPr lang="ru-RU" sz="900" dirty="0" err="1">
                          <a:effectLst/>
                        </a:rPr>
                        <a:t>м.д.ж</a:t>
                      </a:r>
                      <a:r>
                        <a:rPr lang="ru-RU" sz="900" dirty="0">
                          <a:effectLst/>
                        </a:rPr>
                        <a:t>. не </a:t>
                      </a:r>
                      <a:r>
                        <a:rPr lang="ru-RU" sz="900" dirty="0" smtClean="0">
                          <a:effectLst/>
                        </a:rPr>
                        <a:t>менее </a:t>
                      </a:r>
                      <a:r>
                        <a:rPr lang="ru-RU" sz="900" dirty="0">
                          <a:effectLst/>
                        </a:rPr>
                        <a:t>5%            </a:t>
                      </a:r>
                      <a:r>
                        <a:rPr lang="ru-RU" sz="900" dirty="0" smtClean="0">
                          <a:effectLst/>
                        </a:rPr>
                        <a:t>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30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40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40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Сметана с </a:t>
                      </a:r>
                      <a:r>
                        <a:rPr lang="ru-RU" sz="900" dirty="0" err="1">
                          <a:effectLst/>
                        </a:rPr>
                        <a:t>м.д.ж</a:t>
                      </a:r>
                      <a:r>
                        <a:rPr lang="ru-RU" sz="900" dirty="0">
                          <a:effectLst/>
                        </a:rPr>
                        <a:t>. не более 15%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9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11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9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11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Сыр твердый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4,3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6,4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4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6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Мясо (бескостное/на кости)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55/68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60,5/75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50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55  </a:t>
                      </a:r>
                      <a:endParaRPr lang="ru-RU" sz="900" b="1">
                        <a:effectLst/>
                        <a:latin typeface="Times New Roman" pitchFamily="18" charset="0"/>
                        <a:ea typeface="Times New Roman"/>
                        <a:cs typeface="Times New Roman" pitchFamily="18" charset="0"/>
                      </a:endParaRPr>
                    </a:p>
                  </a:txBody>
                  <a:tcPr marL="27199" marR="27199" marT="0" marB="0"/>
                </a:tc>
              </a:tr>
              <a:tr h="194546">
                <a:tc>
                  <a:txBody>
                    <a:bodyPr/>
                    <a:lstStyle/>
                    <a:p>
                      <a:pPr algn="l">
                        <a:spcAft>
                          <a:spcPts val="0"/>
                        </a:spcAft>
                      </a:pPr>
                      <a:r>
                        <a:rPr lang="ru-RU" sz="900" dirty="0">
                          <a:effectLst/>
                        </a:rPr>
                        <a:t>Птица (куры 1 кат. </a:t>
                      </a:r>
                      <a:r>
                        <a:rPr lang="ru-RU" sz="900" dirty="0" err="1">
                          <a:effectLst/>
                        </a:rPr>
                        <a:t>потр</a:t>
                      </a:r>
                      <a:r>
                        <a:rPr lang="ru-RU" sz="900" dirty="0">
                          <a:effectLst/>
                        </a:rPr>
                        <a:t>./цыплята- </a:t>
                      </a:r>
                      <a:r>
                        <a:rPr lang="ru-RU" sz="900" dirty="0" smtClean="0">
                          <a:effectLst/>
                        </a:rPr>
                        <a:t>бройлеры </a:t>
                      </a:r>
                      <a:r>
                        <a:rPr lang="ru-RU" sz="900" dirty="0">
                          <a:effectLst/>
                        </a:rPr>
                        <a:t>1 кат. </a:t>
                      </a:r>
                      <a:r>
                        <a:rPr lang="ru-RU" sz="900" dirty="0" err="1">
                          <a:effectLst/>
                        </a:rPr>
                        <a:t>потр</a:t>
                      </a:r>
                      <a:r>
                        <a:rPr lang="ru-RU" sz="900" dirty="0">
                          <a:effectLst/>
                        </a:rPr>
                        <a:t>./индейка 1 </a:t>
                      </a:r>
                      <a:r>
                        <a:rPr lang="ru-RU" sz="900" dirty="0" err="1" smtClean="0">
                          <a:effectLst/>
                        </a:rPr>
                        <a:t>кат.потр</a:t>
                      </a:r>
                      <a:r>
                        <a:rPr lang="ru-RU" sz="900" dirty="0">
                          <a:effectLst/>
                        </a:rPr>
                        <a:t>.)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23/23/22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27/27/26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20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24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Рыба (филе), в </a:t>
                      </a:r>
                      <a:r>
                        <a:rPr lang="ru-RU" sz="900" dirty="0" err="1">
                          <a:effectLst/>
                        </a:rPr>
                        <a:t>т.ч</a:t>
                      </a:r>
                      <a:r>
                        <a:rPr lang="ru-RU" sz="900" dirty="0">
                          <a:effectLst/>
                        </a:rPr>
                        <a:t>. филе слабо- или  </a:t>
                      </a:r>
                      <a:r>
                        <a:rPr lang="ru-RU" sz="900" dirty="0" smtClean="0">
                          <a:effectLst/>
                        </a:rPr>
                        <a:t>малосоленое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34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39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32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37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Колбасные изделия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7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6,9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Яйцо куриное столовое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0,5 шт.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0,6 шт.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20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24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Картофель: с 01.09 по 31.10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160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187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120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140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           с 31.10 по 31.12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172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200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120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140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           с 31.12 по 28.02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185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215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120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140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           с 29.02 по 01.09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200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234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120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140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Овощи, зелень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256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325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205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260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Фрукты (плоды) свежие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108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114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95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100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Фрукты (плоды) сухие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9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11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9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11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Соки фруктовые (овощные)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100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100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100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100  </a:t>
                      </a:r>
                      <a:endParaRPr lang="ru-RU" sz="900" b="1">
                        <a:effectLst/>
                        <a:latin typeface="Times New Roman" pitchFamily="18" charset="0"/>
                        <a:ea typeface="Times New Roman"/>
                        <a:cs typeface="Times New Roman" pitchFamily="18" charset="0"/>
                      </a:endParaRPr>
                    </a:p>
                  </a:txBody>
                  <a:tcPr marL="27199" marR="27199" marT="0" marB="0"/>
                </a:tc>
              </a:tr>
              <a:tr h="127639">
                <a:tc>
                  <a:txBody>
                    <a:bodyPr/>
                    <a:lstStyle/>
                    <a:p>
                      <a:pPr algn="l">
                        <a:spcAft>
                          <a:spcPts val="0"/>
                        </a:spcAft>
                      </a:pPr>
                      <a:r>
                        <a:rPr lang="ru-RU" sz="900" dirty="0">
                          <a:effectLst/>
                        </a:rPr>
                        <a:t>Напитки витаминизированные (готовый </a:t>
                      </a:r>
                      <a:r>
                        <a:rPr lang="ru-RU" sz="900" dirty="0" smtClean="0">
                          <a:effectLst/>
                        </a:rPr>
                        <a:t>напиток</a:t>
                      </a:r>
                      <a:r>
                        <a:rPr lang="ru-RU" sz="900" dirty="0">
                          <a:effectLst/>
                        </a:rPr>
                        <a:t>)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50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50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Хлеб ржаной (ржано-пшеничный)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40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50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40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50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Хлеб пшеничный или хлеб зерновой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60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80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60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80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Крупы (злаки), бобовые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43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43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Макаронные изделия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8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12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8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12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Мука пшеничная хлебопекарная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29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25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29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Масло коровье </a:t>
                      </a:r>
                      <a:r>
                        <a:rPr lang="ru-RU" sz="900" dirty="0" err="1">
                          <a:effectLst/>
                        </a:rPr>
                        <a:t>сладкосливочное</a:t>
                      </a:r>
                      <a:r>
                        <a:rPr lang="ru-RU" sz="900" dirty="0">
                          <a:effectLst/>
                        </a:rPr>
                        <a:t>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18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21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18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21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Масло растительное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9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11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9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11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Кондитерские изделия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7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7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20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Чай, включая </a:t>
                      </a:r>
                      <a:r>
                        <a:rPr lang="ru-RU" sz="900" dirty="0" err="1">
                          <a:effectLst/>
                        </a:rPr>
                        <a:t>фиточай</a:t>
                      </a:r>
                      <a:r>
                        <a:rPr lang="ru-RU" sz="900" dirty="0">
                          <a:effectLst/>
                        </a:rPr>
                        <a:t>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0,5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0,6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0,5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0,6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Какао-порошок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0,5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0,6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0,5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0,6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Кофейный напиток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1,2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1,0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1,2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Сахар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37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47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37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47  </a:t>
                      </a:r>
                      <a:endParaRPr lang="ru-RU" sz="900" b="1">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Дрожжи хлебопекарные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0,4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0,5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0,4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0,5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Мука картофельная (крахмал)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3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2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3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Соль пищевая поваренная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4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6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4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6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Хим. состав (без учета т/о)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Белок, г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59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73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Жир, г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56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69  </a:t>
                      </a:r>
                      <a:endParaRPr lang="ru-RU" sz="900" b="1" dirty="0">
                        <a:effectLst/>
                        <a:latin typeface="Times New Roman" pitchFamily="18" charset="0"/>
                        <a:ea typeface="Times New Roman"/>
                        <a:cs typeface="Times New Roman" pitchFamily="18" charset="0"/>
                      </a:endParaRPr>
                    </a:p>
                  </a:txBody>
                  <a:tcPr marL="27199" marR="27199" marT="0" marB="0"/>
                </a:tc>
              </a:tr>
              <a:tr h="121873">
                <a:tc>
                  <a:txBody>
                    <a:bodyPr/>
                    <a:lstStyle/>
                    <a:p>
                      <a:pPr algn="l">
                        <a:spcAft>
                          <a:spcPts val="0"/>
                        </a:spcAft>
                      </a:pPr>
                      <a:r>
                        <a:rPr lang="ru-RU" sz="900" dirty="0">
                          <a:effectLst/>
                        </a:rPr>
                        <a:t>Углеводы, г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215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275  </a:t>
                      </a:r>
                      <a:endParaRPr lang="ru-RU" sz="900" b="1" dirty="0">
                        <a:effectLst/>
                        <a:latin typeface="Times New Roman" pitchFamily="18" charset="0"/>
                        <a:ea typeface="Times New Roman"/>
                        <a:cs typeface="Times New Roman" pitchFamily="18" charset="0"/>
                      </a:endParaRPr>
                    </a:p>
                  </a:txBody>
                  <a:tcPr marL="27199" marR="27199" marT="0" marB="0"/>
                </a:tc>
              </a:tr>
              <a:tr h="68520">
                <a:tc>
                  <a:txBody>
                    <a:bodyPr/>
                    <a:lstStyle/>
                    <a:p>
                      <a:pPr algn="l">
                        <a:spcAft>
                          <a:spcPts val="0"/>
                        </a:spcAft>
                      </a:pPr>
                      <a:r>
                        <a:rPr lang="ru-RU" sz="900" dirty="0">
                          <a:effectLst/>
                        </a:rPr>
                        <a:t>Энергетическая ценность, ккал          </a:t>
                      </a:r>
                      <a:endParaRPr lang="ru-RU" sz="900"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effectLst/>
                        </a:rPr>
                        <a:t> </a:t>
                      </a:r>
                      <a:endParaRPr lang="ru-RU" sz="900" b="1" dirty="0">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a:effectLst/>
                        </a:rPr>
                        <a:t> </a:t>
                      </a:r>
                      <a:endParaRPr lang="ru-RU" sz="900" b="1">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solidFill>
                            <a:srgbClr val="FF0000"/>
                          </a:solidFill>
                          <a:effectLst/>
                        </a:rPr>
                        <a:t> 1560 </a:t>
                      </a:r>
                      <a:endParaRPr lang="ru-RU" sz="900" b="1" dirty="0">
                        <a:solidFill>
                          <a:srgbClr val="FF0000"/>
                        </a:solidFill>
                        <a:effectLst/>
                        <a:latin typeface="Times New Roman" pitchFamily="18" charset="0"/>
                        <a:ea typeface="Times New Roman"/>
                        <a:cs typeface="Times New Roman" pitchFamily="18" charset="0"/>
                      </a:endParaRPr>
                    </a:p>
                  </a:txBody>
                  <a:tcPr marL="27199" marR="27199" marT="0" marB="0"/>
                </a:tc>
                <a:tc>
                  <a:txBody>
                    <a:bodyPr/>
                    <a:lstStyle/>
                    <a:p>
                      <a:pPr algn="ctr">
                        <a:spcAft>
                          <a:spcPts val="0"/>
                        </a:spcAft>
                      </a:pPr>
                      <a:r>
                        <a:rPr lang="ru-RU" sz="900" b="1" dirty="0">
                          <a:solidFill>
                            <a:srgbClr val="FF0000"/>
                          </a:solidFill>
                          <a:effectLst/>
                        </a:rPr>
                        <a:t> 1963 </a:t>
                      </a:r>
                      <a:endParaRPr lang="ru-RU" sz="900" b="1" dirty="0">
                        <a:solidFill>
                          <a:srgbClr val="FF0000"/>
                        </a:solidFill>
                        <a:effectLst/>
                        <a:latin typeface="Times New Roman" pitchFamily="18" charset="0"/>
                        <a:ea typeface="Times New Roman"/>
                        <a:cs typeface="Times New Roman" pitchFamily="18" charset="0"/>
                      </a:endParaRPr>
                    </a:p>
                  </a:txBody>
                  <a:tcPr marL="27199" marR="27199" marT="0" marB="0"/>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60463" y="292100"/>
            <a:ext cx="7543800" cy="973138"/>
          </a:xfrm>
        </p:spPr>
        <p:txBody>
          <a:bodyPr rtlCol="0">
            <a:normAutofit fontScale="90000"/>
          </a:bodyPr>
          <a:lstStyle/>
          <a:p>
            <a:pPr algn="ctr" fontAlgn="auto">
              <a:spcAft>
                <a:spcPts val="0"/>
              </a:spcAft>
              <a:defRPr/>
            </a:pPr>
            <a:r>
              <a:rPr lang="ru-RU" sz="2800" b="1" dirty="0" smtClean="0">
                <a:solidFill>
                  <a:srgbClr val="FF0000"/>
                </a:solidFill>
                <a:latin typeface="Times New Roman" pitchFamily="18" charset="0"/>
                <a:cs typeface="Times New Roman" pitchFamily="18" charset="0"/>
              </a:rPr>
              <a:t>В детском саду питание организовано в групповых комнатах. Весь цикл приготовления блюд происходит на пищеблоке.</a:t>
            </a:r>
            <a:endParaRPr lang="ru-RU" sz="2800" b="1" dirty="0">
              <a:solidFill>
                <a:srgbClr val="FF0000"/>
              </a:solidFill>
              <a:latin typeface="Times New Roman" pitchFamily="18" charset="0"/>
              <a:ea typeface="Tahoma" pitchFamily="34" charset="0"/>
              <a:cs typeface="Times New Roman" pitchFamily="18" charset="0"/>
            </a:endParaRPr>
          </a:p>
        </p:txBody>
      </p:sp>
      <p:sp>
        <p:nvSpPr>
          <p:cNvPr id="28674" name="Объект 2"/>
          <p:cNvSpPr txBox="1">
            <a:spLocks/>
          </p:cNvSpPr>
          <p:nvPr/>
        </p:nvSpPr>
        <p:spPr bwMode="auto">
          <a:xfrm>
            <a:off x="611188" y="4941888"/>
            <a:ext cx="8147050" cy="2159000"/>
          </a:xfrm>
          <a:prstGeom prst="rect">
            <a:avLst/>
          </a:prstGeom>
          <a:noFill/>
          <a:ln w="9525">
            <a:noFill/>
            <a:miter lim="800000"/>
            <a:headEnd/>
            <a:tailEnd/>
          </a:ln>
        </p:spPr>
        <p:txBody>
          <a:bodyPr/>
          <a:lstStyle/>
          <a:p>
            <a:pPr marL="273050" indent="-273050">
              <a:spcBef>
                <a:spcPts val="600"/>
              </a:spcBef>
              <a:buClr>
                <a:schemeClr val="accent1"/>
              </a:buClr>
              <a:buSzPct val="70000"/>
              <a:buFont typeface="Wingdings" pitchFamily="2" charset="2"/>
              <a:buChar char=""/>
            </a:pPr>
            <a:endParaRPr lang="ru-RU" sz="2400">
              <a:latin typeface="Calibri" pitchFamily="34" charset="0"/>
            </a:endParaRPr>
          </a:p>
        </p:txBody>
      </p:sp>
      <p:pic>
        <p:nvPicPr>
          <p:cNvPr id="28675" name="Рисунок 12"/>
          <p:cNvPicPr>
            <a:picLocks noChangeAspect="1"/>
          </p:cNvPicPr>
          <p:nvPr/>
        </p:nvPicPr>
        <p:blipFill>
          <a:blip r:embed="rId3"/>
          <a:srcRect/>
          <a:stretch>
            <a:fillRect/>
          </a:stretch>
        </p:blipFill>
        <p:spPr bwMode="auto">
          <a:xfrm>
            <a:off x="6691313" y="5262563"/>
            <a:ext cx="2335212" cy="1465262"/>
          </a:xfrm>
          <a:prstGeom prst="rect">
            <a:avLst/>
          </a:prstGeom>
          <a:noFill/>
          <a:ln w="9525">
            <a:noFill/>
            <a:miter lim="800000"/>
            <a:headEnd/>
            <a:tailEnd/>
          </a:ln>
        </p:spPr>
      </p:pic>
      <p:pic>
        <p:nvPicPr>
          <p:cNvPr id="28676" name="Picture 2" descr="C:\Users\User\Desktop\Новая папка\IMG_4842.JPG"/>
          <p:cNvPicPr>
            <a:picLocks noChangeAspect="1" noChangeArrowheads="1"/>
          </p:cNvPicPr>
          <p:nvPr/>
        </p:nvPicPr>
        <p:blipFill>
          <a:blip r:embed="rId4"/>
          <a:srcRect/>
          <a:stretch>
            <a:fillRect/>
          </a:stretch>
        </p:blipFill>
        <p:spPr bwMode="auto">
          <a:xfrm>
            <a:off x="873125" y="1881188"/>
            <a:ext cx="2365375" cy="3048000"/>
          </a:xfrm>
          <a:prstGeom prst="rect">
            <a:avLst/>
          </a:prstGeom>
          <a:noFill/>
          <a:ln w="9525">
            <a:noFill/>
            <a:miter lim="800000"/>
            <a:headEnd/>
            <a:tailEnd/>
          </a:ln>
        </p:spPr>
      </p:pic>
      <p:pic>
        <p:nvPicPr>
          <p:cNvPr id="28677" name="Picture 3" descr="C:\Users\User\Desktop\Новая папка\IMG_5089.JPG"/>
          <p:cNvPicPr>
            <a:picLocks noChangeAspect="1" noChangeArrowheads="1"/>
          </p:cNvPicPr>
          <p:nvPr/>
        </p:nvPicPr>
        <p:blipFill>
          <a:blip r:embed="rId5"/>
          <a:srcRect/>
          <a:stretch>
            <a:fillRect/>
          </a:stretch>
        </p:blipFill>
        <p:spPr bwMode="auto">
          <a:xfrm>
            <a:off x="1739900" y="4578350"/>
            <a:ext cx="2884488" cy="2162175"/>
          </a:xfrm>
          <a:prstGeom prst="rect">
            <a:avLst/>
          </a:prstGeom>
          <a:noFill/>
          <a:ln w="9525">
            <a:noFill/>
            <a:miter lim="800000"/>
            <a:headEnd/>
            <a:tailEnd/>
          </a:ln>
        </p:spPr>
      </p:pic>
      <p:pic>
        <p:nvPicPr>
          <p:cNvPr id="28678" name="Picture 4" descr="C:\Users\User\Desktop\Новая папка\IMG_5097.JPG"/>
          <p:cNvPicPr>
            <a:picLocks noChangeAspect="1" noChangeArrowheads="1"/>
          </p:cNvPicPr>
          <p:nvPr/>
        </p:nvPicPr>
        <p:blipFill>
          <a:blip r:embed="rId6"/>
          <a:srcRect/>
          <a:stretch>
            <a:fillRect/>
          </a:stretch>
        </p:blipFill>
        <p:spPr bwMode="auto">
          <a:xfrm>
            <a:off x="3617913" y="1552575"/>
            <a:ext cx="4879975" cy="3659188"/>
          </a:xfrm>
          <a:prstGeom prst="rect">
            <a:avLst/>
          </a:prstGeom>
          <a:noFill/>
          <a:ln w="9525">
            <a:noFill/>
            <a:miter lim="800000"/>
            <a:headEnd/>
            <a:tailEnd/>
          </a:ln>
        </p:spPr>
      </p:pic>
      <p:pic>
        <p:nvPicPr>
          <p:cNvPr id="28679" name="Рисунок 14"/>
          <p:cNvPicPr>
            <a:picLocks noChangeAspect="1"/>
          </p:cNvPicPr>
          <p:nvPr/>
        </p:nvPicPr>
        <p:blipFill>
          <a:blip r:embed="rId7"/>
          <a:srcRect/>
          <a:stretch>
            <a:fillRect/>
          </a:stretch>
        </p:blipFill>
        <p:spPr bwMode="auto">
          <a:xfrm>
            <a:off x="0" y="196850"/>
            <a:ext cx="1571625" cy="1233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813" y="168275"/>
            <a:ext cx="8216900" cy="806450"/>
          </a:xfrm>
        </p:spPr>
        <p:txBody>
          <a:bodyPr rtlCol="0">
            <a:normAutofit fontScale="90000"/>
          </a:bodyPr>
          <a:lstStyle/>
          <a:p>
            <a:pPr fontAlgn="auto">
              <a:spcAft>
                <a:spcPts val="0"/>
              </a:spcAft>
              <a:defRPr/>
            </a:pPr>
            <a:r>
              <a:rPr lang="ru-RU" sz="2800" b="1" dirty="0" smtClean="0">
                <a:solidFill>
                  <a:srgbClr val="FF0000"/>
                </a:solidFill>
                <a:latin typeface="Times New Roman" pitchFamily="18" charset="0"/>
                <a:cs typeface="Times New Roman" pitchFamily="18" charset="0"/>
              </a:rPr>
              <a:t>На пищеблоке имеется несколько цехов: мяса, рыбы; сырой продукции; готовой продукции; </a:t>
            </a:r>
            <a:endParaRPr lang="ru-RU" sz="2800" dirty="0">
              <a:solidFill>
                <a:srgbClr val="FF0000"/>
              </a:solidFill>
            </a:endParaRPr>
          </a:p>
        </p:txBody>
      </p:sp>
      <p:sp>
        <p:nvSpPr>
          <p:cNvPr id="7" name="Номер слайда 6"/>
          <p:cNvSpPr>
            <a:spLocks noGrp="1"/>
          </p:cNvSpPr>
          <p:nvPr>
            <p:ph type="sldNum" sz="quarter" idx="12"/>
          </p:nvPr>
        </p:nvSpPr>
        <p:spPr/>
        <p:txBody>
          <a:bodyPr/>
          <a:lstStyle/>
          <a:p>
            <a:pPr>
              <a:defRPr/>
            </a:pPr>
            <a:fld id="{EBED6697-ADE9-45C4-AEE9-21F276BAFA9E}" type="slidenum">
              <a:rPr lang="ru-RU"/>
              <a:pPr>
                <a:defRPr/>
              </a:pPr>
              <a:t>12</a:t>
            </a:fld>
            <a:endParaRPr lang="ru-RU"/>
          </a:p>
        </p:txBody>
      </p:sp>
      <p:pic>
        <p:nvPicPr>
          <p:cNvPr id="30723" name="Picture 3" descr="C:\Users\User\Desktop\Новая папка\IMG_5116.JPG"/>
          <p:cNvPicPr>
            <a:picLocks noChangeAspect="1" noChangeArrowheads="1"/>
          </p:cNvPicPr>
          <p:nvPr/>
        </p:nvPicPr>
        <p:blipFill>
          <a:blip r:embed="rId2"/>
          <a:srcRect/>
          <a:stretch>
            <a:fillRect/>
          </a:stretch>
        </p:blipFill>
        <p:spPr bwMode="auto">
          <a:xfrm>
            <a:off x="6815138" y="2233613"/>
            <a:ext cx="2051050" cy="1538287"/>
          </a:xfrm>
          <a:prstGeom prst="rect">
            <a:avLst/>
          </a:prstGeom>
          <a:noFill/>
          <a:ln w="9525">
            <a:noFill/>
            <a:miter lim="800000"/>
            <a:headEnd/>
            <a:tailEnd/>
          </a:ln>
        </p:spPr>
      </p:pic>
      <p:pic>
        <p:nvPicPr>
          <p:cNvPr id="30724" name="Picture 9" descr="F:\пироги\087.JPG"/>
          <p:cNvPicPr>
            <a:picLocks noChangeAspect="1" noChangeArrowheads="1"/>
          </p:cNvPicPr>
          <p:nvPr/>
        </p:nvPicPr>
        <p:blipFill>
          <a:blip r:embed="rId3"/>
          <a:srcRect/>
          <a:stretch>
            <a:fillRect/>
          </a:stretch>
        </p:blipFill>
        <p:spPr bwMode="auto">
          <a:xfrm>
            <a:off x="3746500" y="2292350"/>
            <a:ext cx="2644775" cy="1984375"/>
          </a:xfrm>
          <a:prstGeom prst="rect">
            <a:avLst/>
          </a:prstGeom>
          <a:noFill/>
          <a:ln w="9525">
            <a:noFill/>
            <a:miter lim="800000"/>
            <a:headEnd/>
            <a:tailEnd/>
          </a:ln>
        </p:spPr>
      </p:pic>
      <p:pic>
        <p:nvPicPr>
          <p:cNvPr id="30725" name="Picture 17" descr="F:\пироги\163.JPG"/>
          <p:cNvPicPr>
            <a:picLocks noChangeAspect="1" noChangeArrowheads="1"/>
          </p:cNvPicPr>
          <p:nvPr/>
        </p:nvPicPr>
        <p:blipFill>
          <a:blip r:embed="rId4"/>
          <a:srcRect/>
          <a:stretch>
            <a:fillRect/>
          </a:stretch>
        </p:blipFill>
        <p:spPr bwMode="auto">
          <a:xfrm>
            <a:off x="533400" y="981075"/>
            <a:ext cx="3581400" cy="2686050"/>
          </a:xfrm>
          <a:prstGeom prst="rect">
            <a:avLst/>
          </a:prstGeom>
          <a:noFill/>
          <a:ln w="9525">
            <a:noFill/>
            <a:miter lim="800000"/>
            <a:headEnd/>
            <a:tailEnd/>
          </a:ln>
        </p:spPr>
      </p:pic>
      <p:pic>
        <p:nvPicPr>
          <p:cNvPr id="30726" name="Picture 18" descr="F:\пироги\167.JPG"/>
          <p:cNvPicPr>
            <a:picLocks noChangeAspect="1" noChangeArrowheads="1"/>
          </p:cNvPicPr>
          <p:nvPr/>
        </p:nvPicPr>
        <p:blipFill>
          <a:blip r:embed="rId5"/>
          <a:srcRect/>
          <a:stretch>
            <a:fillRect/>
          </a:stretch>
        </p:blipFill>
        <p:spPr bwMode="auto">
          <a:xfrm>
            <a:off x="466725" y="3946525"/>
            <a:ext cx="3605213" cy="2703513"/>
          </a:xfrm>
          <a:prstGeom prst="rect">
            <a:avLst/>
          </a:prstGeom>
          <a:noFill/>
          <a:ln w="9525">
            <a:noFill/>
            <a:miter lim="800000"/>
            <a:headEnd/>
            <a:tailEnd/>
          </a:ln>
        </p:spPr>
      </p:pic>
      <p:pic>
        <p:nvPicPr>
          <p:cNvPr id="30727" name="Picture 19" descr="F:\пироги\168.JPG"/>
          <p:cNvPicPr>
            <a:picLocks noChangeAspect="1" noChangeArrowheads="1"/>
          </p:cNvPicPr>
          <p:nvPr/>
        </p:nvPicPr>
        <p:blipFill>
          <a:blip r:embed="rId6"/>
          <a:srcRect/>
          <a:stretch>
            <a:fillRect/>
          </a:stretch>
        </p:blipFill>
        <p:spPr bwMode="auto">
          <a:xfrm>
            <a:off x="4849813" y="3870325"/>
            <a:ext cx="3724275" cy="2794000"/>
          </a:xfrm>
          <a:prstGeom prst="rect">
            <a:avLst/>
          </a:prstGeom>
          <a:noFill/>
          <a:ln w="9525">
            <a:noFill/>
            <a:miter lim="800000"/>
            <a:headEnd/>
            <a:tailEnd/>
          </a:ln>
        </p:spPr>
      </p:pic>
      <p:pic>
        <p:nvPicPr>
          <p:cNvPr id="30728" name="Picture 2" descr="C:\Users\User\Desktop\Новая папка\IMG_5114.JPG"/>
          <p:cNvPicPr>
            <a:picLocks noChangeAspect="1" noChangeArrowheads="1"/>
          </p:cNvPicPr>
          <p:nvPr/>
        </p:nvPicPr>
        <p:blipFill>
          <a:blip r:embed="rId7"/>
          <a:srcRect/>
          <a:stretch>
            <a:fillRect/>
          </a:stretch>
        </p:blipFill>
        <p:spPr bwMode="auto">
          <a:xfrm>
            <a:off x="5815013" y="893763"/>
            <a:ext cx="1903412" cy="170973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21300" y="325438"/>
            <a:ext cx="3336925" cy="1298575"/>
          </a:xfrm>
        </p:spPr>
        <p:txBody>
          <a:bodyPr rtlCol="0">
            <a:normAutofit fontScale="90000"/>
          </a:bodyPr>
          <a:lstStyle/>
          <a:p>
            <a:pPr fontAlgn="auto">
              <a:spcAft>
                <a:spcPts val="0"/>
              </a:spcAft>
              <a:defRPr/>
            </a:pPr>
            <a:r>
              <a:rPr lang="ru-RU" sz="2800" b="1" dirty="0" smtClean="0">
                <a:solidFill>
                  <a:srgbClr val="FF0000"/>
                </a:solidFill>
                <a:latin typeface="Times New Roman" pitchFamily="18" charset="0"/>
                <a:cs typeface="Times New Roman" pitchFamily="18" charset="0"/>
              </a:rPr>
              <a:t>овощной цех ; </a:t>
            </a:r>
            <a:br>
              <a:rPr lang="ru-RU" sz="2800" b="1" dirty="0" smtClean="0">
                <a:solidFill>
                  <a:srgbClr val="FF0000"/>
                </a:solidFill>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кладовая для хранения продуктов; </a:t>
            </a:r>
            <a:br>
              <a:rPr lang="ru-RU" sz="2800" b="1" dirty="0" smtClean="0">
                <a:solidFill>
                  <a:srgbClr val="FF0000"/>
                </a:solidFill>
                <a:latin typeface="Times New Roman" pitchFamily="18" charset="0"/>
                <a:cs typeface="Times New Roman" pitchFamily="18" charset="0"/>
              </a:rPr>
            </a:br>
            <a:endParaRPr lang="ru-RU" sz="2800" dirty="0">
              <a:solidFill>
                <a:srgbClr val="FF0000"/>
              </a:solidFill>
            </a:endParaRPr>
          </a:p>
        </p:txBody>
      </p:sp>
      <p:sp>
        <p:nvSpPr>
          <p:cNvPr id="7" name="Номер слайда 6"/>
          <p:cNvSpPr>
            <a:spLocks noGrp="1"/>
          </p:cNvSpPr>
          <p:nvPr>
            <p:ph type="sldNum" sz="quarter" idx="12"/>
          </p:nvPr>
        </p:nvSpPr>
        <p:spPr/>
        <p:txBody>
          <a:bodyPr/>
          <a:lstStyle/>
          <a:p>
            <a:pPr>
              <a:defRPr/>
            </a:pPr>
            <a:fld id="{7AB8D335-2027-426C-83F2-E73D9F15F369}" type="slidenum">
              <a:rPr lang="ru-RU"/>
              <a:pPr>
                <a:defRPr/>
              </a:pPr>
              <a:t>13</a:t>
            </a:fld>
            <a:endParaRPr lang="ru-RU"/>
          </a:p>
        </p:txBody>
      </p:sp>
      <p:pic>
        <p:nvPicPr>
          <p:cNvPr id="31747" name="Рисунок 7" descr="C:\Users\Препод\Desktop\Нова я папка конкурс питание\питание\IMG_3399.JPG"/>
          <p:cNvPicPr>
            <a:picLocks noChangeAspect="1" noChangeArrowheads="1"/>
          </p:cNvPicPr>
          <p:nvPr/>
        </p:nvPicPr>
        <p:blipFill>
          <a:blip r:embed="rId2"/>
          <a:srcRect/>
          <a:stretch>
            <a:fillRect/>
          </a:stretch>
        </p:blipFill>
        <p:spPr bwMode="auto">
          <a:xfrm>
            <a:off x="4484688" y="3521075"/>
            <a:ext cx="3263900" cy="2500313"/>
          </a:xfrm>
          <a:prstGeom prst="rect">
            <a:avLst/>
          </a:prstGeom>
          <a:noFill/>
          <a:ln w="9525">
            <a:noFill/>
            <a:miter lim="800000"/>
            <a:headEnd/>
            <a:tailEnd/>
          </a:ln>
        </p:spPr>
      </p:pic>
      <p:pic>
        <p:nvPicPr>
          <p:cNvPr id="31748" name="Picture 3" descr="F:\пироги\160.JPG"/>
          <p:cNvPicPr>
            <a:picLocks noChangeAspect="1" noChangeArrowheads="1"/>
          </p:cNvPicPr>
          <p:nvPr/>
        </p:nvPicPr>
        <p:blipFill>
          <a:blip r:embed="rId3"/>
          <a:srcRect/>
          <a:stretch>
            <a:fillRect/>
          </a:stretch>
        </p:blipFill>
        <p:spPr bwMode="auto">
          <a:xfrm>
            <a:off x="787400" y="3609975"/>
            <a:ext cx="3578225" cy="2684463"/>
          </a:xfrm>
          <a:prstGeom prst="rect">
            <a:avLst/>
          </a:prstGeom>
          <a:noFill/>
          <a:ln w="9525">
            <a:noFill/>
            <a:miter lim="800000"/>
            <a:headEnd/>
            <a:tailEnd/>
          </a:ln>
        </p:spPr>
      </p:pic>
      <p:pic>
        <p:nvPicPr>
          <p:cNvPr id="31749" name="Picture 2" descr="F:\пироги\158.JPG"/>
          <p:cNvPicPr>
            <a:picLocks noChangeAspect="1" noChangeArrowheads="1"/>
          </p:cNvPicPr>
          <p:nvPr/>
        </p:nvPicPr>
        <p:blipFill>
          <a:blip r:embed="rId4" cstate="print"/>
          <a:srcRect/>
          <a:stretch>
            <a:fillRect/>
          </a:stretch>
        </p:blipFill>
        <p:spPr bwMode="auto">
          <a:xfrm>
            <a:off x="1195388" y="457200"/>
            <a:ext cx="3838575" cy="2879725"/>
          </a:xfrm>
          <a:prstGeom prst="rect">
            <a:avLst/>
          </a:prstGeom>
          <a:noFill/>
          <a:ln w="9525">
            <a:noFill/>
            <a:miter lim="800000"/>
            <a:headEnd/>
            <a:tailEnd/>
          </a:ln>
        </p:spPr>
      </p:pic>
      <p:pic>
        <p:nvPicPr>
          <p:cNvPr id="31750" name="Picture 10" descr="F:\пироги\092.JPG"/>
          <p:cNvPicPr>
            <a:picLocks noChangeAspect="1" noChangeArrowheads="1"/>
          </p:cNvPicPr>
          <p:nvPr/>
        </p:nvPicPr>
        <p:blipFill>
          <a:blip r:embed="rId5" cstate="print"/>
          <a:srcRect/>
          <a:stretch>
            <a:fillRect/>
          </a:stretch>
        </p:blipFill>
        <p:spPr bwMode="auto">
          <a:xfrm>
            <a:off x="6061075" y="1363663"/>
            <a:ext cx="2401888" cy="3201987"/>
          </a:xfrm>
          <a:prstGeom prst="rect">
            <a:avLst/>
          </a:prstGeom>
          <a:noFill/>
          <a:ln w="9525">
            <a:noFill/>
            <a:miter lim="800000"/>
            <a:headEnd/>
            <a:tailEnd/>
          </a:ln>
        </p:spPr>
      </p:pic>
      <p:pic>
        <p:nvPicPr>
          <p:cNvPr id="31751" name="Рисунок 11"/>
          <p:cNvPicPr>
            <a:picLocks noChangeAspect="1"/>
          </p:cNvPicPr>
          <p:nvPr/>
        </p:nvPicPr>
        <p:blipFill>
          <a:blip r:embed="rId6"/>
          <a:srcRect/>
          <a:stretch>
            <a:fillRect/>
          </a:stretch>
        </p:blipFill>
        <p:spPr bwMode="auto">
          <a:xfrm>
            <a:off x="6661150" y="5392738"/>
            <a:ext cx="2336800" cy="1465262"/>
          </a:xfrm>
          <a:prstGeom prst="rect">
            <a:avLst/>
          </a:prstGeom>
          <a:noFill/>
          <a:ln w="9525">
            <a:noFill/>
            <a:miter lim="800000"/>
            <a:headEnd/>
            <a:tailEnd/>
          </a:ln>
        </p:spPr>
      </p:pic>
      <p:pic>
        <p:nvPicPr>
          <p:cNvPr id="31752" name="Рисунок 12"/>
          <p:cNvPicPr>
            <a:picLocks noChangeAspect="1"/>
          </p:cNvPicPr>
          <p:nvPr/>
        </p:nvPicPr>
        <p:blipFill>
          <a:blip r:embed="rId7"/>
          <a:srcRect/>
          <a:stretch>
            <a:fillRect/>
          </a:stretch>
        </p:blipFill>
        <p:spPr bwMode="auto">
          <a:xfrm>
            <a:off x="301625" y="155575"/>
            <a:ext cx="1571625" cy="1233488"/>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2300" y="136525"/>
            <a:ext cx="8521700" cy="719138"/>
          </a:xfrm>
        </p:spPr>
        <p:txBody>
          <a:bodyPr rtlCol="0">
            <a:normAutofit fontScale="90000"/>
          </a:bodyPr>
          <a:lstStyle/>
          <a:p>
            <a:pPr algn="ctr" fontAlgn="auto">
              <a:spcAft>
                <a:spcPts val="0"/>
              </a:spcAft>
              <a:defRPr/>
            </a:pPr>
            <a:r>
              <a:rPr lang="ru-RU" sz="3100" b="1" dirty="0" smtClean="0">
                <a:solidFill>
                  <a:srgbClr val="D119AA"/>
                </a:solidFill>
                <a:latin typeface="Times New Roman" pitchFamily="18" charset="0"/>
                <a:cs typeface="Times New Roman" pitchFamily="18" charset="0"/>
              </a:rPr>
              <a:t/>
            </a:r>
            <a:br>
              <a:rPr lang="ru-RU" sz="3100" b="1" dirty="0" smtClean="0">
                <a:solidFill>
                  <a:srgbClr val="D119AA"/>
                </a:solidFill>
                <a:latin typeface="Times New Roman" pitchFamily="18" charset="0"/>
                <a:cs typeface="Times New Roman" pitchFamily="18" charset="0"/>
              </a:rPr>
            </a:br>
            <a:r>
              <a:rPr lang="ru-RU" sz="3100" b="1" dirty="0" smtClean="0">
                <a:solidFill>
                  <a:srgbClr val="D119AA"/>
                </a:solidFill>
                <a:latin typeface="Times New Roman" pitchFamily="18" charset="0"/>
                <a:cs typeface="Times New Roman" pitchFamily="18" charset="0"/>
              </a:rPr>
              <a:t>Материально-техническое оснащение пищеблока.</a:t>
            </a:r>
            <a:r>
              <a:rPr lang="ru-RU" sz="2800" b="1" dirty="0" smtClean="0">
                <a:solidFill>
                  <a:srgbClr val="002060"/>
                </a:solidFill>
              </a:rPr>
              <a:t> </a:t>
            </a:r>
            <a:r>
              <a:rPr lang="ru-RU" sz="3100" b="1" dirty="0" smtClean="0">
                <a:solidFill>
                  <a:srgbClr val="D119AA"/>
                </a:solidFill>
                <a:latin typeface="Times New Roman" pitchFamily="18" charset="0"/>
                <a:cs typeface="Times New Roman" pitchFamily="18" charset="0"/>
              </a:rPr>
              <a:t>                    </a:t>
            </a:r>
            <a:r>
              <a:rPr lang="ru-RU" b="1" dirty="0" smtClean="0">
                <a:solidFill>
                  <a:srgbClr val="002060"/>
                </a:solidFill>
              </a:rPr>
              <a:t/>
            </a:r>
            <a:br>
              <a:rPr lang="ru-RU" b="1" dirty="0" smtClean="0">
                <a:solidFill>
                  <a:srgbClr val="002060"/>
                </a:solidFill>
              </a:rPr>
            </a:br>
            <a:r>
              <a:rPr lang="ru-RU" sz="2200" b="1" dirty="0" smtClean="0">
                <a:solidFill>
                  <a:srgbClr val="002060"/>
                </a:solidFill>
                <a:latin typeface="Times New Roman" pitchFamily="18" charset="0"/>
                <a:cs typeface="Times New Roman" pitchFamily="18" charset="0"/>
              </a:rPr>
              <a:t/>
            </a:r>
            <a:br>
              <a:rPr lang="ru-RU" sz="2200" b="1" dirty="0" smtClean="0">
                <a:solidFill>
                  <a:srgbClr val="002060"/>
                </a:solidFill>
                <a:latin typeface="Times New Roman" pitchFamily="18" charset="0"/>
                <a:cs typeface="Times New Roman" pitchFamily="18" charset="0"/>
              </a:rPr>
            </a:br>
            <a:endParaRPr lang="ru-RU" sz="2200" dirty="0">
              <a:latin typeface="Times New Roman" pitchFamily="18" charset="0"/>
              <a:cs typeface="Times New Roman" pitchFamily="18" charset="0"/>
            </a:endParaRPr>
          </a:p>
        </p:txBody>
      </p:sp>
      <p:sp>
        <p:nvSpPr>
          <p:cNvPr id="7" name="Номер слайда 6"/>
          <p:cNvSpPr>
            <a:spLocks noGrp="1"/>
          </p:cNvSpPr>
          <p:nvPr>
            <p:ph type="sldNum" sz="quarter" idx="12"/>
          </p:nvPr>
        </p:nvSpPr>
        <p:spPr/>
        <p:txBody>
          <a:bodyPr/>
          <a:lstStyle/>
          <a:p>
            <a:pPr>
              <a:defRPr/>
            </a:pPr>
            <a:fld id="{5C8851D9-37BB-4984-9346-745C4791EFF7}" type="slidenum">
              <a:rPr lang="ru-RU"/>
              <a:pPr>
                <a:defRPr/>
              </a:pPr>
              <a:t>14</a:t>
            </a:fld>
            <a:endParaRPr lang="ru-RU"/>
          </a:p>
        </p:txBody>
      </p:sp>
      <p:sp>
        <p:nvSpPr>
          <p:cNvPr id="32771" name="TextBox 8"/>
          <p:cNvSpPr txBox="1">
            <a:spLocks noChangeArrowheads="1"/>
          </p:cNvSpPr>
          <p:nvPr/>
        </p:nvSpPr>
        <p:spPr bwMode="auto">
          <a:xfrm>
            <a:off x="5910263" y="787400"/>
            <a:ext cx="3078162" cy="3140075"/>
          </a:xfrm>
          <a:prstGeom prst="rect">
            <a:avLst/>
          </a:prstGeom>
          <a:noFill/>
          <a:ln w="9525">
            <a:noFill/>
            <a:miter lim="800000"/>
            <a:headEnd/>
            <a:tailEnd/>
          </a:ln>
        </p:spPr>
        <p:txBody>
          <a:bodyPr>
            <a:spAutoFit/>
          </a:bodyPr>
          <a:lstStyle/>
          <a:p>
            <a:r>
              <a:rPr lang="ru-RU" b="1">
                <a:solidFill>
                  <a:srgbClr val="002060"/>
                </a:solidFill>
                <a:latin typeface="Times New Roman" pitchFamily="18" charset="0"/>
                <a:cs typeface="Times New Roman" pitchFamily="18" charset="0"/>
              </a:rPr>
              <a:t>Пищеблок оснащен техническим оборудованием: холодильники бытовые, пароконвектомат, электроплиты, жарочные  шкафы, электромясорубки, миксеры и другое оборудование необходимое для приготовления полезных и вкусных блюд.  </a:t>
            </a:r>
            <a:endParaRPr lang="ru-RU">
              <a:latin typeface="Calibri" pitchFamily="34" charset="0"/>
            </a:endParaRPr>
          </a:p>
        </p:txBody>
      </p:sp>
      <p:pic>
        <p:nvPicPr>
          <p:cNvPr id="32772" name="Picture 15" descr="F:\пироги\162.JPG"/>
          <p:cNvPicPr>
            <a:picLocks noChangeAspect="1" noChangeArrowheads="1"/>
          </p:cNvPicPr>
          <p:nvPr/>
        </p:nvPicPr>
        <p:blipFill>
          <a:blip r:embed="rId2"/>
          <a:srcRect/>
          <a:stretch>
            <a:fillRect/>
          </a:stretch>
        </p:blipFill>
        <p:spPr bwMode="auto">
          <a:xfrm>
            <a:off x="544513" y="693738"/>
            <a:ext cx="3613150" cy="2711450"/>
          </a:xfrm>
          <a:prstGeom prst="rect">
            <a:avLst/>
          </a:prstGeom>
          <a:noFill/>
          <a:ln w="9525">
            <a:noFill/>
            <a:miter lim="800000"/>
            <a:headEnd/>
            <a:tailEnd/>
          </a:ln>
        </p:spPr>
      </p:pic>
      <p:pic>
        <p:nvPicPr>
          <p:cNvPr id="32773" name="Picture 6" descr="F:\пироги\052.JPG"/>
          <p:cNvPicPr>
            <a:picLocks noGrp="1" noChangeAspect="1" noChangeArrowheads="1"/>
          </p:cNvPicPr>
          <p:nvPr>
            <p:ph sz="quarter" idx="4"/>
          </p:nvPr>
        </p:nvPicPr>
        <p:blipFill>
          <a:blip r:embed="rId3"/>
          <a:srcRect/>
          <a:stretch>
            <a:fillRect/>
          </a:stretch>
        </p:blipFill>
        <p:spPr>
          <a:xfrm>
            <a:off x="554038" y="3725863"/>
            <a:ext cx="3708400" cy="2781300"/>
          </a:xfrm>
        </p:spPr>
      </p:pic>
      <p:pic>
        <p:nvPicPr>
          <p:cNvPr id="32774" name="Picture 8" descr="F:\пироги\071.JPG"/>
          <p:cNvPicPr>
            <a:picLocks noChangeAspect="1" noChangeArrowheads="1"/>
          </p:cNvPicPr>
          <p:nvPr/>
        </p:nvPicPr>
        <p:blipFill>
          <a:blip r:embed="rId4" cstate="print"/>
          <a:srcRect/>
          <a:stretch>
            <a:fillRect/>
          </a:stretch>
        </p:blipFill>
        <p:spPr bwMode="auto">
          <a:xfrm>
            <a:off x="4376738" y="3754438"/>
            <a:ext cx="1479550" cy="2792412"/>
          </a:xfrm>
          <a:prstGeom prst="rect">
            <a:avLst/>
          </a:prstGeom>
          <a:noFill/>
          <a:ln w="9525">
            <a:noFill/>
            <a:miter lim="800000"/>
            <a:headEnd/>
            <a:tailEnd/>
          </a:ln>
        </p:spPr>
      </p:pic>
      <p:pic>
        <p:nvPicPr>
          <p:cNvPr id="32775" name="Picture 10" descr="F:\пироги\092.JPG"/>
          <p:cNvPicPr>
            <a:picLocks noChangeAspect="1" noChangeArrowheads="1"/>
          </p:cNvPicPr>
          <p:nvPr/>
        </p:nvPicPr>
        <p:blipFill>
          <a:blip r:embed="rId5"/>
          <a:srcRect/>
          <a:stretch>
            <a:fillRect/>
          </a:stretch>
        </p:blipFill>
        <p:spPr bwMode="auto">
          <a:xfrm>
            <a:off x="4241800" y="682625"/>
            <a:ext cx="1652588" cy="2790825"/>
          </a:xfrm>
          <a:prstGeom prst="rect">
            <a:avLst/>
          </a:prstGeom>
          <a:noFill/>
          <a:ln w="9525">
            <a:noFill/>
            <a:miter lim="800000"/>
            <a:headEnd/>
            <a:tailEnd/>
          </a:ln>
        </p:spPr>
      </p:pic>
      <p:pic>
        <p:nvPicPr>
          <p:cNvPr id="32776" name="Picture 7" descr="F:\пироги\065.JPG"/>
          <p:cNvPicPr>
            <a:picLocks noChangeAspect="1" noChangeArrowheads="1"/>
          </p:cNvPicPr>
          <p:nvPr/>
        </p:nvPicPr>
        <p:blipFill>
          <a:blip r:embed="rId6"/>
          <a:srcRect/>
          <a:stretch>
            <a:fillRect/>
          </a:stretch>
        </p:blipFill>
        <p:spPr bwMode="auto">
          <a:xfrm>
            <a:off x="5984875" y="4164013"/>
            <a:ext cx="2995613" cy="238283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2188" y="160338"/>
            <a:ext cx="7543800" cy="1114425"/>
          </a:xfrm>
        </p:spPr>
        <p:txBody>
          <a:bodyPr rtlCol="0">
            <a:normAutofit fontScale="90000"/>
          </a:bodyPr>
          <a:lstStyle/>
          <a:p>
            <a:pPr algn="ctr" fontAlgn="auto">
              <a:spcAft>
                <a:spcPts val="0"/>
              </a:spcAft>
              <a:defRPr/>
            </a:pPr>
            <a:r>
              <a:rPr lang="ru-RU" sz="2800" b="1" dirty="0" smtClean="0">
                <a:solidFill>
                  <a:srgbClr val="FF0000"/>
                </a:solidFill>
                <a:latin typeface="Times New Roman" pitchFamily="18" charset="0"/>
                <a:cs typeface="Times New Roman" pitchFamily="18" charset="0"/>
              </a:rPr>
              <a:t>Все блюда готовятся поварами-профессионалами на кухне детского сада. </a:t>
            </a:r>
            <a:r>
              <a:rPr lang="ru-RU" sz="2800" b="1" dirty="0" smtClean="0">
                <a:latin typeface="Times New Roman" pitchFamily="18" charset="0"/>
                <a:cs typeface="Times New Roman" pitchFamily="18" charset="0"/>
              </a:rPr>
              <a:t/>
            </a:r>
            <a:br>
              <a:rPr lang="ru-RU" sz="2800" b="1" dirty="0" smtClean="0">
                <a:latin typeface="Times New Roman" pitchFamily="18" charset="0"/>
                <a:cs typeface="Times New Roman" pitchFamily="18" charset="0"/>
              </a:rPr>
            </a:br>
            <a:endParaRPr lang="ru-RU" sz="2800" dirty="0"/>
          </a:p>
        </p:txBody>
      </p:sp>
      <p:sp>
        <p:nvSpPr>
          <p:cNvPr id="7" name="Номер слайда 6"/>
          <p:cNvSpPr>
            <a:spLocks noGrp="1"/>
          </p:cNvSpPr>
          <p:nvPr>
            <p:ph type="sldNum" sz="quarter" idx="12"/>
          </p:nvPr>
        </p:nvSpPr>
        <p:spPr/>
        <p:txBody>
          <a:bodyPr/>
          <a:lstStyle/>
          <a:p>
            <a:pPr>
              <a:defRPr/>
            </a:pPr>
            <a:fld id="{4AE45915-1040-4C2B-972C-0FCE3709A1DC}" type="slidenum">
              <a:rPr lang="ru-RU"/>
              <a:pPr>
                <a:defRPr/>
              </a:pPr>
              <a:t>15</a:t>
            </a:fld>
            <a:endParaRPr lang="ru-RU"/>
          </a:p>
        </p:txBody>
      </p:sp>
      <p:pic>
        <p:nvPicPr>
          <p:cNvPr id="33795" name="Picture 3" descr="C:\Users\User\Desktop\Новая папка\IMG_5162.JPG"/>
          <p:cNvPicPr>
            <a:picLocks noChangeAspect="1" noChangeArrowheads="1"/>
          </p:cNvPicPr>
          <p:nvPr/>
        </p:nvPicPr>
        <p:blipFill>
          <a:blip r:embed="rId2"/>
          <a:srcRect/>
          <a:stretch>
            <a:fillRect/>
          </a:stretch>
        </p:blipFill>
        <p:spPr bwMode="auto">
          <a:xfrm>
            <a:off x="2455863" y="954088"/>
            <a:ext cx="4129087" cy="3097212"/>
          </a:xfrm>
          <a:prstGeom prst="rect">
            <a:avLst/>
          </a:prstGeom>
          <a:noFill/>
          <a:ln w="9525">
            <a:noFill/>
            <a:miter lim="800000"/>
            <a:headEnd/>
            <a:tailEnd/>
          </a:ln>
        </p:spPr>
      </p:pic>
      <p:pic>
        <p:nvPicPr>
          <p:cNvPr id="33796" name="Picture 4" descr="F:\пироги\167.JPG"/>
          <p:cNvPicPr>
            <a:picLocks noChangeAspect="1" noChangeArrowheads="1"/>
          </p:cNvPicPr>
          <p:nvPr/>
        </p:nvPicPr>
        <p:blipFill>
          <a:blip r:embed="rId3"/>
          <a:srcRect/>
          <a:stretch>
            <a:fillRect/>
          </a:stretch>
        </p:blipFill>
        <p:spPr bwMode="auto">
          <a:xfrm>
            <a:off x="719138" y="3716338"/>
            <a:ext cx="3756025" cy="2816225"/>
          </a:xfrm>
          <a:prstGeom prst="rect">
            <a:avLst/>
          </a:prstGeom>
          <a:noFill/>
          <a:ln w="9525">
            <a:noFill/>
            <a:miter lim="800000"/>
            <a:headEnd/>
            <a:tailEnd/>
          </a:ln>
        </p:spPr>
      </p:pic>
      <p:pic>
        <p:nvPicPr>
          <p:cNvPr id="33797" name="Picture 19" descr="F:\пироги\168.JPG"/>
          <p:cNvPicPr>
            <a:picLocks noChangeAspect="1" noChangeArrowheads="1"/>
          </p:cNvPicPr>
          <p:nvPr/>
        </p:nvPicPr>
        <p:blipFill>
          <a:blip r:embed="rId4"/>
          <a:srcRect/>
          <a:stretch>
            <a:fillRect/>
          </a:stretch>
        </p:blipFill>
        <p:spPr bwMode="auto">
          <a:xfrm>
            <a:off x="5132388" y="3773488"/>
            <a:ext cx="3724275" cy="2794000"/>
          </a:xfrm>
          <a:prstGeom prst="rect">
            <a:avLst/>
          </a:prstGeom>
          <a:noFill/>
          <a:ln w="9525">
            <a:noFill/>
            <a:miter lim="800000"/>
            <a:headEnd/>
            <a:tailEnd/>
          </a:ln>
        </p:spPr>
      </p:pic>
      <p:pic>
        <p:nvPicPr>
          <p:cNvPr id="8" name="Рисунок 12"/>
          <p:cNvPicPr>
            <a:picLocks noChangeAspect="1"/>
          </p:cNvPicPr>
          <p:nvPr/>
        </p:nvPicPr>
        <p:blipFill>
          <a:blip r:embed="rId5"/>
          <a:srcRect/>
          <a:stretch>
            <a:fillRect/>
          </a:stretch>
        </p:blipFill>
        <p:spPr bwMode="auto">
          <a:xfrm>
            <a:off x="651821" y="1245072"/>
            <a:ext cx="1571625" cy="1233488"/>
          </a:xfrm>
          <a:prstGeom prst="rect">
            <a:avLst/>
          </a:prstGeom>
          <a:noFill/>
          <a:ln w="9525">
            <a:noFill/>
            <a:miter lim="800000"/>
            <a:headEnd/>
            <a:tailEnd/>
          </a:ln>
        </p:spPr>
      </p:pic>
      <p:pic>
        <p:nvPicPr>
          <p:cNvPr id="9" name="Рисунок 12"/>
          <p:cNvPicPr>
            <a:picLocks noChangeAspect="1"/>
          </p:cNvPicPr>
          <p:nvPr/>
        </p:nvPicPr>
        <p:blipFill>
          <a:blip r:embed="rId5"/>
          <a:srcRect/>
          <a:stretch>
            <a:fillRect/>
          </a:stretch>
        </p:blipFill>
        <p:spPr bwMode="auto">
          <a:xfrm>
            <a:off x="6981285" y="1572570"/>
            <a:ext cx="1571625" cy="123348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Текст 2"/>
          <p:cNvSpPr>
            <a:spLocks noGrp="1"/>
          </p:cNvSpPr>
          <p:nvPr>
            <p:ph type="body" idx="1"/>
          </p:nvPr>
        </p:nvSpPr>
        <p:spPr>
          <a:xfrm>
            <a:off x="833438" y="282575"/>
            <a:ext cx="4205287" cy="1049338"/>
          </a:xfrm>
        </p:spPr>
        <p:txBody>
          <a:bodyPr/>
          <a:lstStyle/>
          <a:p>
            <a:endParaRPr lang="ru-RU" smtClean="0">
              <a:solidFill>
                <a:srgbClr val="D119AA"/>
              </a:solidFill>
              <a:latin typeface="Times New Roman" pitchFamily="18" charset="0"/>
              <a:cs typeface="Times New Roman" pitchFamily="18" charset="0"/>
            </a:endParaRPr>
          </a:p>
          <a:p>
            <a:endParaRPr lang="ru-RU" smtClean="0">
              <a:solidFill>
                <a:srgbClr val="D119AA"/>
              </a:solidFill>
              <a:latin typeface="Times New Roman" pitchFamily="18" charset="0"/>
              <a:cs typeface="Times New Roman" pitchFamily="18" charset="0"/>
            </a:endParaRPr>
          </a:p>
          <a:p>
            <a:r>
              <a:rPr lang="ru-RU" smtClean="0">
                <a:solidFill>
                  <a:srgbClr val="D119AA"/>
                </a:solidFill>
                <a:latin typeface="Times New Roman" pitchFamily="18" charset="0"/>
                <a:cs typeface="Times New Roman" pitchFamily="18" charset="0"/>
              </a:rPr>
              <a:t>С каждого блюда берется  проба и хранится в холодильнике .</a:t>
            </a:r>
            <a:endParaRPr lang="ru-RU" smtClean="0"/>
          </a:p>
        </p:txBody>
      </p:sp>
      <p:sp>
        <p:nvSpPr>
          <p:cNvPr id="34818" name="Текст 4"/>
          <p:cNvSpPr>
            <a:spLocks noGrp="1"/>
          </p:cNvSpPr>
          <p:nvPr>
            <p:ph type="body" sz="quarter" idx="3"/>
          </p:nvPr>
        </p:nvSpPr>
        <p:spPr>
          <a:xfrm>
            <a:off x="5173663" y="5087938"/>
            <a:ext cx="3833812" cy="1046162"/>
          </a:xfrm>
        </p:spPr>
        <p:txBody>
          <a:bodyPr/>
          <a:lstStyle/>
          <a:p>
            <a:r>
              <a:rPr lang="ru-RU" smtClean="0">
                <a:solidFill>
                  <a:srgbClr val="D119AA"/>
                </a:solidFill>
                <a:latin typeface="Times New Roman" pitchFamily="18" charset="0"/>
                <a:cs typeface="Times New Roman" pitchFamily="18" charset="0"/>
              </a:rPr>
              <a:t>Перед выдачей готовой продукции, выставляется контрольное блюдо.</a:t>
            </a:r>
            <a:endParaRPr lang="ru-RU" smtClean="0">
              <a:solidFill>
                <a:srgbClr val="D119AA"/>
              </a:solidFill>
            </a:endParaRPr>
          </a:p>
        </p:txBody>
      </p:sp>
      <p:sp>
        <p:nvSpPr>
          <p:cNvPr id="7" name="Номер слайда 6"/>
          <p:cNvSpPr>
            <a:spLocks noGrp="1"/>
          </p:cNvSpPr>
          <p:nvPr>
            <p:ph type="sldNum" sz="quarter" idx="12"/>
          </p:nvPr>
        </p:nvSpPr>
        <p:spPr/>
        <p:txBody>
          <a:bodyPr/>
          <a:lstStyle/>
          <a:p>
            <a:pPr>
              <a:defRPr/>
            </a:pPr>
            <a:fld id="{B6263BE0-932F-4238-B5A9-F7099A5AA9FA}" type="slidenum">
              <a:rPr lang="ru-RU"/>
              <a:pPr>
                <a:defRPr/>
              </a:pPr>
              <a:t>16</a:t>
            </a:fld>
            <a:endParaRPr lang="ru-RU"/>
          </a:p>
        </p:txBody>
      </p:sp>
      <p:pic>
        <p:nvPicPr>
          <p:cNvPr id="34820" name="Picture 2" descr="C:\Users\User\Desktop\Новая папка\IMG_5113.JPG"/>
          <p:cNvPicPr>
            <a:picLocks noGrp="1" noChangeAspect="1" noChangeArrowheads="1"/>
          </p:cNvPicPr>
          <p:nvPr>
            <p:ph sz="half" idx="2"/>
          </p:nvPr>
        </p:nvPicPr>
        <p:blipFill>
          <a:blip r:embed="rId2"/>
          <a:srcRect/>
          <a:stretch>
            <a:fillRect/>
          </a:stretch>
        </p:blipFill>
        <p:spPr>
          <a:xfrm>
            <a:off x="1201738" y="1576388"/>
            <a:ext cx="3389312" cy="4572000"/>
          </a:xfrm>
        </p:spPr>
      </p:pic>
      <p:pic>
        <p:nvPicPr>
          <p:cNvPr id="34821" name="Picture 3" descr="C:\Users\User\Desktop\Новая папка\IMG_5111.JPG"/>
          <p:cNvPicPr>
            <a:picLocks noGrp="1" noChangeAspect="1" noChangeArrowheads="1"/>
          </p:cNvPicPr>
          <p:nvPr>
            <p:ph sz="quarter" idx="4"/>
          </p:nvPr>
        </p:nvPicPr>
        <p:blipFill>
          <a:blip r:embed="rId3"/>
          <a:srcRect/>
          <a:stretch>
            <a:fillRect/>
          </a:stretch>
        </p:blipFill>
        <p:spPr>
          <a:xfrm>
            <a:off x="5291138" y="330200"/>
            <a:ext cx="3414712" cy="4424363"/>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827088" y="252413"/>
            <a:ext cx="8015287" cy="2024062"/>
          </a:xfrm>
        </p:spPr>
        <p:txBody>
          <a:bodyPr rtlCol="0">
            <a:normAutofit fontScale="77500" lnSpcReduction="20000"/>
          </a:bodyPr>
          <a:lstStyle/>
          <a:p>
            <a:pPr fontAlgn="auto">
              <a:spcAft>
                <a:spcPts val="0"/>
              </a:spcAft>
              <a:buFont typeface="Arial" panose="020B0604020202020204" pitchFamily="34" charset="0"/>
              <a:buNone/>
              <a:defRPr/>
            </a:pPr>
            <a:endParaRPr lang="ru-RU" sz="2100" dirty="0" smtClean="0">
              <a:latin typeface="Times New Roman" pitchFamily="18" charset="0"/>
              <a:cs typeface="Times New Roman" pitchFamily="18" charset="0"/>
            </a:endParaRPr>
          </a:p>
          <a:p>
            <a:pPr algn="ctr" fontAlgn="auto">
              <a:spcAft>
                <a:spcPts val="0"/>
              </a:spcAft>
              <a:buFont typeface="Arial" panose="020B0604020202020204" pitchFamily="34" charset="0"/>
              <a:buNone/>
              <a:defRPr/>
            </a:pPr>
            <a:r>
              <a:rPr lang="ru-RU" sz="3000" dirty="0" smtClean="0">
                <a:solidFill>
                  <a:srgbClr val="FF0000"/>
                </a:solidFill>
                <a:latin typeface="Times New Roman" pitchFamily="18" charset="0"/>
                <a:cs typeface="Times New Roman" pitchFamily="18" charset="0"/>
              </a:rPr>
              <a:t>Организация питания детей в группах.</a:t>
            </a:r>
            <a:endParaRPr lang="ru-RU" sz="3000" b="0" dirty="0" smtClean="0">
              <a:solidFill>
                <a:srgbClr val="FF0000"/>
              </a:solidFill>
              <a:latin typeface="Times New Roman" pitchFamily="18" charset="0"/>
              <a:cs typeface="Times New Roman" pitchFamily="18" charset="0"/>
            </a:endParaRPr>
          </a:p>
          <a:p>
            <a:pPr fontAlgn="auto">
              <a:spcAft>
                <a:spcPts val="0"/>
              </a:spcAft>
              <a:buFont typeface="Arial" panose="020B0604020202020204" pitchFamily="34" charset="0"/>
              <a:buNone/>
              <a:defRPr/>
            </a:pPr>
            <a:r>
              <a:rPr lang="ru-RU" dirty="0" smtClean="0">
                <a:solidFill>
                  <a:srgbClr val="7030A0"/>
                </a:solidFill>
                <a:latin typeface="Times New Roman" pitchFamily="18" charset="0"/>
                <a:cs typeface="Times New Roman" pitchFamily="18" charset="0"/>
              </a:rPr>
              <a:t> Работа по организации питания детей в группах осуществляется под руководством воспитателя и заключается в:                                                             создании безопасных условий при подготовке и во время приема пищи;                                                                                                               формировании культурно-гигиенических навыков во время приема пищи детьми.</a:t>
            </a:r>
          </a:p>
          <a:p>
            <a:pPr fontAlgn="auto">
              <a:spcAft>
                <a:spcPts val="0"/>
              </a:spcAft>
              <a:buFont typeface="Arial" panose="020B0604020202020204" pitchFamily="34" charset="0"/>
              <a:buNone/>
              <a:defRPr/>
            </a:pPr>
            <a:endParaRPr lang="ru-RU" dirty="0">
              <a:solidFill>
                <a:srgbClr val="7030A0"/>
              </a:solidFill>
            </a:endParaRPr>
          </a:p>
        </p:txBody>
      </p:sp>
      <p:sp>
        <p:nvSpPr>
          <p:cNvPr id="7" name="Номер слайда 6"/>
          <p:cNvSpPr>
            <a:spLocks noGrp="1"/>
          </p:cNvSpPr>
          <p:nvPr>
            <p:ph type="sldNum" sz="quarter" idx="12"/>
          </p:nvPr>
        </p:nvSpPr>
        <p:spPr/>
        <p:txBody>
          <a:bodyPr/>
          <a:lstStyle/>
          <a:p>
            <a:pPr>
              <a:defRPr/>
            </a:pPr>
            <a:fld id="{D58021BC-A5E7-4E23-9C9F-037EF5321415}" type="slidenum">
              <a:rPr lang="ru-RU"/>
              <a:pPr>
                <a:defRPr/>
              </a:pPr>
              <a:t>17</a:t>
            </a:fld>
            <a:endParaRPr lang="ru-RU"/>
          </a:p>
        </p:txBody>
      </p:sp>
      <p:pic>
        <p:nvPicPr>
          <p:cNvPr id="35843" name="Picture 2" descr="F:\питание\Ужин\Изображение 043.jpg"/>
          <p:cNvPicPr>
            <a:picLocks noChangeAspect="1" noChangeArrowheads="1"/>
          </p:cNvPicPr>
          <p:nvPr/>
        </p:nvPicPr>
        <p:blipFill>
          <a:blip r:embed="rId2"/>
          <a:srcRect/>
          <a:stretch>
            <a:fillRect/>
          </a:stretch>
        </p:blipFill>
        <p:spPr bwMode="auto">
          <a:xfrm>
            <a:off x="774700" y="2246313"/>
            <a:ext cx="4943475" cy="4084637"/>
          </a:xfrm>
          <a:prstGeom prst="rect">
            <a:avLst/>
          </a:prstGeom>
          <a:noFill/>
          <a:ln w="9525">
            <a:noFill/>
            <a:miter lim="800000"/>
            <a:headEnd/>
            <a:tailEnd/>
          </a:ln>
        </p:spPr>
      </p:pic>
      <p:pic>
        <p:nvPicPr>
          <p:cNvPr id="35844" name="Picture 3" descr="C:\Users\User\Desktop\Новая папка\IMG_5149.JPG"/>
          <p:cNvPicPr>
            <a:picLocks noChangeAspect="1" noChangeArrowheads="1"/>
          </p:cNvPicPr>
          <p:nvPr/>
        </p:nvPicPr>
        <p:blipFill>
          <a:blip r:embed="rId3"/>
          <a:srcRect/>
          <a:stretch>
            <a:fillRect/>
          </a:stretch>
        </p:blipFill>
        <p:spPr bwMode="auto">
          <a:xfrm>
            <a:off x="5886450" y="2206625"/>
            <a:ext cx="3049588" cy="418465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Заголовок 1"/>
          <p:cNvSpPr>
            <a:spLocks noGrp="1"/>
          </p:cNvSpPr>
          <p:nvPr>
            <p:ph type="title"/>
          </p:nvPr>
        </p:nvSpPr>
        <p:spPr>
          <a:xfrm>
            <a:off x="1331913" y="252413"/>
            <a:ext cx="7185025" cy="817562"/>
          </a:xfrm>
        </p:spPr>
        <p:txBody>
          <a:bodyPr/>
          <a:lstStyle/>
          <a:p>
            <a:r>
              <a:rPr lang="ru-RU" sz="2800" b="1" dirty="0" smtClean="0">
                <a:solidFill>
                  <a:srgbClr val="D119AA"/>
                </a:solidFill>
                <a:latin typeface="Times New Roman" pitchFamily="18" charset="0"/>
                <a:cs typeface="Times New Roman" pitchFamily="18" charset="0"/>
              </a:rPr>
              <a:t>Уголки дежурных в группах детского </a:t>
            </a:r>
            <a:r>
              <a:rPr lang="ru-RU" sz="2800" b="1" dirty="0" smtClean="0">
                <a:solidFill>
                  <a:srgbClr val="D119AA"/>
                </a:solidFill>
                <a:latin typeface="Times New Roman" pitchFamily="18" charset="0"/>
                <a:cs typeface="Times New Roman" pitchFamily="18" charset="0"/>
              </a:rPr>
              <a:t>сада.</a:t>
            </a:r>
            <a:endParaRPr lang="ru-RU" sz="2800" b="1" dirty="0" smtClean="0">
              <a:solidFill>
                <a:srgbClr val="D119AA"/>
              </a:solidFill>
              <a:latin typeface="Times New Roman" pitchFamily="18" charset="0"/>
              <a:cs typeface="Times New Roman" pitchFamily="18" charset="0"/>
            </a:endParaRPr>
          </a:p>
        </p:txBody>
      </p:sp>
      <p:sp>
        <p:nvSpPr>
          <p:cNvPr id="7" name="Номер слайда 6"/>
          <p:cNvSpPr>
            <a:spLocks noGrp="1"/>
          </p:cNvSpPr>
          <p:nvPr>
            <p:ph type="sldNum" sz="quarter" idx="12"/>
          </p:nvPr>
        </p:nvSpPr>
        <p:spPr/>
        <p:txBody>
          <a:bodyPr/>
          <a:lstStyle/>
          <a:p>
            <a:pPr>
              <a:defRPr/>
            </a:pPr>
            <a:fld id="{4E1CBEF1-29ED-4354-B7D0-DE2C6021AF57}" type="slidenum">
              <a:rPr lang="ru-RU"/>
              <a:pPr>
                <a:defRPr/>
              </a:pPr>
              <a:t>18</a:t>
            </a:fld>
            <a:endParaRPr lang="ru-RU"/>
          </a:p>
        </p:txBody>
      </p:sp>
      <p:pic>
        <p:nvPicPr>
          <p:cNvPr id="36867" name="Picture 5" descr="C:\Users\User\Desktop\Елена Ивановна\Лучший уголок дежурного\fOO4VjBkdMs.jpg"/>
          <p:cNvPicPr>
            <a:picLocks noGrp="1" noChangeAspect="1" noChangeArrowheads="1"/>
          </p:cNvPicPr>
          <p:nvPr>
            <p:ph sz="half" idx="2"/>
          </p:nvPr>
        </p:nvPicPr>
        <p:blipFill>
          <a:blip r:embed="rId2"/>
          <a:srcRect/>
          <a:stretch>
            <a:fillRect/>
          </a:stretch>
        </p:blipFill>
        <p:spPr>
          <a:xfrm>
            <a:off x="739775" y="4105275"/>
            <a:ext cx="3778250" cy="2555875"/>
          </a:xfrm>
        </p:spPr>
      </p:pic>
      <p:pic>
        <p:nvPicPr>
          <p:cNvPr id="36868" name="Picture 4" descr="C:\Users\User\Desktop\Елена Ивановна\Лучший уголок дежурного\rOOP2Tc54mI.jpg"/>
          <p:cNvPicPr>
            <a:picLocks noChangeAspect="1" noChangeArrowheads="1"/>
          </p:cNvPicPr>
          <p:nvPr/>
        </p:nvPicPr>
        <p:blipFill>
          <a:blip r:embed="rId3"/>
          <a:srcRect/>
          <a:stretch>
            <a:fillRect/>
          </a:stretch>
        </p:blipFill>
        <p:spPr bwMode="auto">
          <a:xfrm>
            <a:off x="6470650" y="960438"/>
            <a:ext cx="2265363" cy="2905125"/>
          </a:xfrm>
          <a:prstGeom prst="rect">
            <a:avLst/>
          </a:prstGeom>
          <a:noFill/>
          <a:ln w="9525">
            <a:noFill/>
            <a:miter lim="800000"/>
            <a:headEnd/>
            <a:tailEnd/>
          </a:ln>
        </p:spPr>
      </p:pic>
      <p:pic>
        <p:nvPicPr>
          <p:cNvPr id="36869" name="Picture 2" descr="C:\Users\User\Desktop\Новая папка\IMG_5092.JPG"/>
          <p:cNvPicPr>
            <a:picLocks noChangeAspect="1" noChangeArrowheads="1"/>
          </p:cNvPicPr>
          <p:nvPr/>
        </p:nvPicPr>
        <p:blipFill>
          <a:blip r:embed="rId4"/>
          <a:srcRect/>
          <a:stretch>
            <a:fillRect/>
          </a:stretch>
        </p:blipFill>
        <p:spPr bwMode="auto">
          <a:xfrm>
            <a:off x="785813" y="987425"/>
            <a:ext cx="2206625" cy="2941638"/>
          </a:xfrm>
          <a:prstGeom prst="rect">
            <a:avLst/>
          </a:prstGeom>
          <a:noFill/>
          <a:ln w="9525">
            <a:noFill/>
            <a:miter lim="800000"/>
            <a:headEnd/>
            <a:tailEnd/>
          </a:ln>
        </p:spPr>
      </p:pic>
      <p:pic>
        <p:nvPicPr>
          <p:cNvPr id="36870" name="Picture 3" descr="C:\Users\User\Desktop\Новая папка\IMG_5102.JPG"/>
          <p:cNvPicPr>
            <a:picLocks noChangeAspect="1" noChangeArrowheads="1"/>
          </p:cNvPicPr>
          <p:nvPr/>
        </p:nvPicPr>
        <p:blipFill>
          <a:blip r:embed="rId5"/>
          <a:srcRect/>
          <a:stretch>
            <a:fillRect/>
          </a:stretch>
        </p:blipFill>
        <p:spPr bwMode="auto">
          <a:xfrm>
            <a:off x="3644900" y="954088"/>
            <a:ext cx="2268538" cy="3025775"/>
          </a:xfrm>
          <a:prstGeom prst="rect">
            <a:avLst/>
          </a:prstGeom>
          <a:noFill/>
          <a:ln w="9525">
            <a:noFill/>
            <a:miter lim="800000"/>
            <a:headEnd/>
            <a:tailEnd/>
          </a:ln>
        </p:spPr>
      </p:pic>
      <p:pic>
        <p:nvPicPr>
          <p:cNvPr id="36871" name="Picture 6" descr="C:\Users\User\Desktop\Елена Ивановна\Лучший уголок дежурного\vtTdH9aT8Jg.jpg"/>
          <p:cNvPicPr>
            <a:picLocks noChangeAspect="1" noChangeArrowheads="1"/>
          </p:cNvPicPr>
          <p:nvPr/>
        </p:nvPicPr>
        <p:blipFill>
          <a:blip r:embed="rId6"/>
          <a:srcRect/>
          <a:stretch>
            <a:fillRect/>
          </a:stretch>
        </p:blipFill>
        <p:spPr bwMode="auto">
          <a:xfrm>
            <a:off x="4848225" y="4065588"/>
            <a:ext cx="3887788" cy="2560637"/>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Заголовок 1"/>
          <p:cNvSpPr>
            <a:spLocks noGrp="1"/>
          </p:cNvSpPr>
          <p:nvPr>
            <p:ph type="title"/>
          </p:nvPr>
        </p:nvSpPr>
        <p:spPr>
          <a:xfrm>
            <a:off x="1343025" y="165100"/>
            <a:ext cx="7626350" cy="1449388"/>
          </a:xfrm>
        </p:spPr>
        <p:txBody>
          <a:bodyPr/>
          <a:lstStyle/>
          <a:p>
            <a:r>
              <a:rPr lang="ru-RU" sz="2400" b="1" smtClean="0">
                <a:solidFill>
                  <a:srgbClr val="D119AA"/>
                </a:solidFill>
                <a:latin typeface="Times New Roman" pitchFamily="18" charset="0"/>
                <a:cs typeface="Times New Roman" pitchFamily="18" charset="0"/>
              </a:rPr>
              <a:t>К сервировке столов привлекаются дети с 3 лет. С целью формирования трудовых навыков и воспитания самостоятельности во время дежурства по столовой.</a:t>
            </a:r>
            <a:endParaRPr lang="ru-RU" sz="2400" smtClean="0">
              <a:solidFill>
                <a:srgbClr val="D119AA"/>
              </a:solidFill>
            </a:endParaRPr>
          </a:p>
        </p:txBody>
      </p:sp>
      <p:sp>
        <p:nvSpPr>
          <p:cNvPr id="7" name="Номер слайда 6"/>
          <p:cNvSpPr>
            <a:spLocks noGrp="1"/>
          </p:cNvSpPr>
          <p:nvPr>
            <p:ph type="sldNum" sz="quarter" idx="12"/>
          </p:nvPr>
        </p:nvSpPr>
        <p:spPr/>
        <p:txBody>
          <a:bodyPr/>
          <a:lstStyle/>
          <a:p>
            <a:pPr>
              <a:defRPr/>
            </a:pPr>
            <a:fld id="{0075C7C2-AFB5-4D78-A844-00AFBDB29651}" type="slidenum">
              <a:rPr lang="ru-RU"/>
              <a:pPr>
                <a:defRPr/>
              </a:pPr>
              <a:t>19</a:t>
            </a:fld>
            <a:endParaRPr lang="ru-RU"/>
          </a:p>
        </p:txBody>
      </p:sp>
      <p:pic>
        <p:nvPicPr>
          <p:cNvPr id="37891" name="Picture 2" descr="C:\Users\User\Desktop\Новая папка\IMG_5094.JPG"/>
          <p:cNvPicPr>
            <a:picLocks noChangeAspect="1" noChangeArrowheads="1"/>
          </p:cNvPicPr>
          <p:nvPr/>
        </p:nvPicPr>
        <p:blipFill>
          <a:blip r:embed="rId2"/>
          <a:srcRect/>
          <a:stretch>
            <a:fillRect/>
          </a:stretch>
        </p:blipFill>
        <p:spPr bwMode="auto">
          <a:xfrm>
            <a:off x="323850" y="4221163"/>
            <a:ext cx="3230563" cy="2422525"/>
          </a:xfrm>
          <a:prstGeom prst="rect">
            <a:avLst/>
          </a:prstGeom>
          <a:noFill/>
          <a:ln w="9525">
            <a:noFill/>
            <a:miter lim="800000"/>
            <a:headEnd/>
            <a:tailEnd/>
          </a:ln>
        </p:spPr>
      </p:pic>
      <p:pic>
        <p:nvPicPr>
          <p:cNvPr id="37892" name="Picture 5" descr="C:\Users\User\Desktop\Новая папка\IMG_4864.JPG"/>
          <p:cNvPicPr>
            <a:picLocks noChangeAspect="1" noChangeArrowheads="1"/>
          </p:cNvPicPr>
          <p:nvPr/>
        </p:nvPicPr>
        <p:blipFill>
          <a:blip r:embed="rId3"/>
          <a:srcRect/>
          <a:stretch>
            <a:fillRect/>
          </a:stretch>
        </p:blipFill>
        <p:spPr bwMode="auto">
          <a:xfrm>
            <a:off x="3079750" y="1711325"/>
            <a:ext cx="3914775" cy="2935288"/>
          </a:xfrm>
          <a:prstGeom prst="rect">
            <a:avLst/>
          </a:prstGeom>
          <a:noFill/>
          <a:ln w="9525">
            <a:noFill/>
            <a:miter lim="800000"/>
            <a:headEnd/>
            <a:tailEnd/>
          </a:ln>
        </p:spPr>
      </p:pic>
      <p:pic>
        <p:nvPicPr>
          <p:cNvPr id="37893" name="Picture 6" descr="C:\Users\User\Desktop\Новая папка\IMG_4834.JPG"/>
          <p:cNvPicPr>
            <a:picLocks noChangeAspect="1" noChangeArrowheads="1"/>
          </p:cNvPicPr>
          <p:nvPr/>
        </p:nvPicPr>
        <p:blipFill>
          <a:blip r:embed="rId4"/>
          <a:srcRect/>
          <a:stretch>
            <a:fillRect/>
          </a:stretch>
        </p:blipFill>
        <p:spPr bwMode="auto">
          <a:xfrm>
            <a:off x="7204075" y="4232275"/>
            <a:ext cx="1619250" cy="2159000"/>
          </a:xfrm>
          <a:prstGeom prst="rect">
            <a:avLst/>
          </a:prstGeom>
          <a:noFill/>
          <a:ln w="9525">
            <a:noFill/>
            <a:miter lim="800000"/>
            <a:headEnd/>
            <a:tailEnd/>
          </a:ln>
        </p:spPr>
      </p:pic>
      <p:pic>
        <p:nvPicPr>
          <p:cNvPr id="37894" name="Picture 7" descr="C:\Users\User\Desktop\Новая папка\IMG_4853.JPG"/>
          <p:cNvPicPr>
            <a:picLocks noChangeAspect="1" noChangeArrowheads="1"/>
          </p:cNvPicPr>
          <p:nvPr/>
        </p:nvPicPr>
        <p:blipFill>
          <a:blip r:embed="rId5"/>
          <a:srcRect/>
          <a:stretch>
            <a:fillRect/>
          </a:stretch>
        </p:blipFill>
        <p:spPr bwMode="auto">
          <a:xfrm>
            <a:off x="5314950" y="1343025"/>
            <a:ext cx="3254375" cy="2441575"/>
          </a:xfrm>
          <a:prstGeom prst="rect">
            <a:avLst/>
          </a:prstGeom>
          <a:noFill/>
          <a:ln w="9525">
            <a:noFill/>
            <a:miter lim="800000"/>
            <a:headEnd/>
            <a:tailEnd/>
          </a:ln>
        </p:spPr>
      </p:pic>
      <p:pic>
        <p:nvPicPr>
          <p:cNvPr id="37895" name="Picture 9" descr="C:\Users\User\Desktop\Новая папка\IMG_4857.JPG"/>
          <p:cNvPicPr>
            <a:picLocks noChangeAspect="1" noChangeArrowheads="1"/>
          </p:cNvPicPr>
          <p:nvPr/>
        </p:nvPicPr>
        <p:blipFill>
          <a:blip r:embed="rId6"/>
          <a:srcRect/>
          <a:stretch>
            <a:fillRect/>
          </a:stretch>
        </p:blipFill>
        <p:spPr bwMode="auto">
          <a:xfrm>
            <a:off x="557213" y="2120900"/>
            <a:ext cx="2062162" cy="1546225"/>
          </a:xfrm>
          <a:prstGeom prst="rect">
            <a:avLst/>
          </a:prstGeom>
          <a:noFill/>
          <a:ln w="9525">
            <a:noFill/>
            <a:miter lim="800000"/>
            <a:headEnd/>
            <a:tailEnd/>
          </a:ln>
        </p:spPr>
      </p:pic>
      <p:pic>
        <p:nvPicPr>
          <p:cNvPr id="37896" name="Рисунок 15"/>
          <p:cNvPicPr>
            <a:picLocks noChangeAspect="1"/>
          </p:cNvPicPr>
          <p:nvPr/>
        </p:nvPicPr>
        <p:blipFill>
          <a:blip r:embed="rId7"/>
          <a:srcRect/>
          <a:stretch>
            <a:fillRect/>
          </a:stretch>
        </p:blipFill>
        <p:spPr bwMode="auto">
          <a:xfrm rot="629866">
            <a:off x="3609975" y="4244975"/>
            <a:ext cx="3546475" cy="2690813"/>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Рисунок 1"/>
          <p:cNvPicPr>
            <a:picLocks noChangeAspect="1"/>
          </p:cNvPicPr>
          <p:nvPr/>
        </p:nvPicPr>
        <p:blipFill>
          <a:blip r:embed="rId3"/>
          <a:srcRect/>
          <a:stretch>
            <a:fillRect/>
          </a:stretch>
        </p:blipFill>
        <p:spPr bwMode="auto">
          <a:xfrm>
            <a:off x="0" y="3832225"/>
            <a:ext cx="9144000" cy="3025775"/>
          </a:xfrm>
          <a:prstGeom prst="rect">
            <a:avLst/>
          </a:prstGeom>
          <a:noFill/>
          <a:ln w="9525">
            <a:noFill/>
            <a:miter lim="800000"/>
            <a:headEnd/>
            <a:tailEnd/>
          </a:ln>
        </p:spPr>
      </p:pic>
      <p:pic>
        <p:nvPicPr>
          <p:cNvPr id="15362" name="Рисунок 4"/>
          <p:cNvPicPr>
            <a:picLocks noChangeAspect="1"/>
          </p:cNvPicPr>
          <p:nvPr/>
        </p:nvPicPr>
        <p:blipFill>
          <a:blip r:embed="rId4"/>
          <a:srcRect/>
          <a:stretch>
            <a:fillRect/>
          </a:stretch>
        </p:blipFill>
        <p:spPr bwMode="auto">
          <a:xfrm>
            <a:off x="6502400" y="0"/>
            <a:ext cx="2641600" cy="1592263"/>
          </a:xfrm>
          <a:prstGeom prst="rect">
            <a:avLst/>
          </a:prstGeom>
          <a:noFill/>
          <a:ln w="9525">
            <a:noFill/>
            <a:miter lim="800000"/>
            <a:headEnd/>
            <a:tailEnd/>
          </a:ln>
        </p:spPr>
      </p:pic>
      <p:sp>
        <p:nvSpPr>
          <p:cNvPr id="10" name="Номер слайда 9"/>
          <p:cNvSpPr>
            <a:spLocks noGrp="1"/>
          </p:cNvSpPr>
          <p:nvPr>
            <p:ph type="sldNum" sz="quarter" idx="12"/>
          </p:nvPr>
        </p:nvSpPr>
        <p:spPr>
          <a:xfrm>
            <a:off x="6502400" y="6407150"/>
            <a:ext cx="2057400" cy="365125"/>
          </a:xfrm>
        </p:spPr>
        <p:txBody>
          <a:bodyPr/>
          <a:lstStyle/>
          <a:p>
            <a:pPr>
              <a:defRPr/>
            </a:pPr>
            <a:fld id="{1370A644-BDF5-43CE-923B-0BE4AFEF1A55}" type="slidenum">
              <a:rPr lang="ru-RU"/>
              <a:pPr>
                <a:defRPr/>
              </a:pPr>
              <a:t>2</a:t>
            </a:fld>
            <a:endParaRPr lang="ru-RU" dirty="0"/>
          </a:p>
        </p:txBody>
      </p:sp>
      <p:sp>
        <p:nvSpPr>
          <p:cNvPr id="15364" name="Прямоугольник 8"/>
          <p:cNvSpPr>
            <a:spLocks noChangeArrowheads="1"/>
          </p:cNvSpPr>
          <p:nvPr/>
        </p:nvSpPr>
        <p:spPr bwMode="auto">
          <a:xfrm>
            <a:off x="3725863" y="1023938"/>
            <a:ext cx="5418137" cy="4092575"/>
          </a:xfrm>
          <a:prstGeom prst="rect">
            <a:avLst/>
          </a:prstGeom>
          <a:noFill/>
          <a:ln w="9525">
            <a:noFill/>
            <a:miter lim="800000"/>
            <a:headEnd/>
            <a:tailEnd/>
          </a:ln>
        </p:spPr>
        <p:txBody>
          <a:bodyPr>
            <a:spAutoFit/>
          </a:bodyPr>
          <a:lstStyle/>
          <a:p>
            <a:r>
              <a:rPr lang="ru-RU" sz="2400" b="1">
                <a:solidFill>
                  <a:srgbClr val="0070C0"/>
                </a:solidFill>
                <a:latin typeface="Times New Roman" pitchFamily="18" charset="0"/>
                <a:cs typeface="Times New Roman" pitchFamily="18" charset="0"/>
              </a:rPr>
              <a:t>Полноценное питание - важнейшее условие хорошего здоровья, нормального роста и развития детей. Особая роль в этом отношении принадлежит регулярному обеспечению растущего организма всеми необходимыми витаминами и минеральными веществами. </a:t>
            </a:r>
          </a:p>
          <a:p>
            <a:r>
              <a:rPr lang="ru-RU" sz="2400" b="1" i="1">
                <a:solidFill>
                  <a:srgbClr val="0070C0"/>
                </a:solidFill>
                <a:latin typeface="Times New Roman" pitchFamily="18" charset="0"/>
                <a:cs typeface="Times New Roman" pitchFamily="18" charset="0"/>
              </a:rPr>
              <a:t>                         Ведрашко В. Ф</a:t>
            </a:r>
            <a:endParaRPr lang="ru-RU" sz="2400" b="1">
              <a:solidFill>
                <a:srgbClr val="0070C0"/>
              </a:solidFill>
              <a:latin typeface="Times New Roman" pitchFamily="18" charset="0"/>
              <a:cs typeface="Times New Roman" pitchFamily="18" charset="0"/>
            </a:endParaRPr>
          </a:p>
          <a:p>
            <a:r>
              <a:rPr lang="ru-RU" sz="2400" b="1" i="1">
                <a:solidFill>
                  <a:srgbClr val="0070C0"/>
                </a:solidFill>
                <a:latin typeface="Times New Roman" pitchFamily="18" charset="0"/>
                <a:cs typeface="Times New Roman" pitchFamily="18" charset="0"/>
              </a:rPr>
              <a:t>                                 </a:t>
            </a:r>
            <a:endParaRPr lang="en-US" sz="2400" b="1" i="1">
              <a:solidFill>
                <a:srgbClr val="0070C0"/>
              </a:solidFill>
              <a:latin typeface="Times New Roman" pitchFamily="18" charset="0"/>
              <a:cs typeface="Times New Roman" pitchFamily="18" charset="0"/>
            </a:endParaRPr>
          </a:p>
          <a:p>
            <a:pPr algn="r"/>
            <a:r>
              <a:rPr lang="ru-RU" sz="2000" b="1" i="1">
                <a:latin typeface="Times New Roman" pitchFamily="18" charset="0"/>
                <a:cs typeface="Times New Roman" pitchFamily="18" charset="0"/>
              </a:rPr>
              <a:t> </a:t>
            </a:r>
            <a:r>
              <a:rPr lang="en-US" sz="2000" b="1" i="1">
                <a:latin typeface="Times New Roman" pitchFamily="18" charset="0"/>
                <a:cs typeface="Times New Roman" pitchFamily="18" charset="0"/>
              </a:rPr>
              <a:t>                                                                        </a:t>
            </a:r>
            <a:endParaRPr lang="ru-RU">
              <a:latin typeface="Times New Roman" pitchFamily="18" charset="0"/>
              <a:cs typeface="Times New Roman" pitchFamily="18" charset="0"/>
            </a:endParaRPr>
          </a:p>
        </p:txBody>
      </p:sp>
      <p:sp>
        <p:nvSpPr>
          <p:cNvPr id="15365" name="AutoShape 2" descr="data:image/jpeg;base64,/9j/4AAQSkZJRgABAQAAAQABAAD/2wCEAAkGBhQSEBQUExQWFBUWFRgYGBgXGBUYFxcXGhUXGBgUFRkXGyYfGBojGhUZIC8gJCcpLCwsFx4xNTAqNSYrLCkBCQoKDgwOGg8PGjAkHyQtLCw0LSwsLCwsLC0sLSwsLC8sLCwsLCwsLCkpLCksLCwsLCwsLCksLCwsLCksLCwsLP/AABEIALIBHAMBIgACEQEDEQH/xAAcAAACAgMBAQAAAAAAAAAAAAAABQQGAQMHAgj/xABAEAACAQIDBQYDBgQFAwUAAAABAhEAAwQSIQUGMUFREyJhcYGRBzKhFEJSsdHwIzPB4WJygpKiFUPCJESy0vH/xAAaAQEAAgMBAAAAAAAAAAAAAAAAAgQBAwUG/8QALhEAAgIBBAEEAQMDBQEAAAAAAAECAxEEEiExQQUTIlFxYaHwFMHhIzKRsdEG/9oADAMBAAIRAxEAPwDuNFFFAFFFFAFFFFAFFeHuAfvj4DxrXhcUtxcysGGo06jiD0I6VjPgG+iiisgKKKKAKKKKAKKKKAKKKKAKK8u8V5zGgNk0VozjmfrRbxHXhMA9aA30UCigCiiigCiiigCiiigCiiigCiiigCiiigCiiigCiiigCsTWawaA5/8AEPajG8lq2SDbXtDykkwNeoE8OE0q3d3luYd7jXAT3ybifeadc45ZpnXnUbfrGziHur8vdXNyZSiaeYmo2Iwhe2HWcwET/Q15+26Stc0/IbwdV2JvDYxaZ7FwOOY+8p6MvEGmdcB3T2jcwuOMHJ2gmfusQdJnrqK7bsXa64i0HXQzDLzVhxFdajUKzjyGMaKBRVoBRRWCwFAZorANZoAooooCHjXIIOVzp938jS+5iLxuKv8ALBBImCSPQ8adxSLGYg3b8LOW33SRAl2ynLMzAEcOM+FQnNQWWDY+z1DKDcaWJ5r05Aj9aYWcCoIMsxHDMZ9hw+lUfeGwDeyBDEDvypEnMDJDTIygkwOIiYMWHcfabXsL3ySyMUJPEwAQT6GPSq9d7lPa1gFhFFFanvawNT+XnVsG2itOvX6frWtDJ4k+v9BQEqiot27l4e3GpCuKA9UUUUAUUUUAUUUUAUUUUAUUUUAUUUUAVg1mvJrDBxWzg+2F+y8mLzgeGU5RHtUrY18YYPZxPBh3W5evQ1GON7DH3wdA152E9GckfnFNt5btm5btnNEsoY9AWAJ9jPpXnMPc8fZFiHHbMN20sSGBPZwO8uZiQo66kaV43f3rxOzsX2d+2wFyAwYESJ0uKDxPL1qzY3B3Q2IRrQw1hB/AxaXc1xsyqoIQn5hLEtK8gBFQNv2TcbZtq4126yvcY37qhXuSMxAEaKDEacAOPGrkafZ5cuV/czk63h74dVZTKsAQeoIkGtlVfcDHZ8MyHjZutb9IDr9Hj0p9jsaLSFzyGnieQrpwsTgpmTfcuACTA89Kqe1LhxmMbChytq1bDXCOJZogegIPOJPOIquKxlzH4lrZvAooliq6LroqST70vwCvgscFt3SoOhYBTKkjQhgRxA1rnWa1SeMcGMnZMNYyIqgk5VAljJMCJJPE+NbaUbt7XOItsWADoxRo4ToQR4EEaefnTeunCSkk10ZCiiipgKoWE232edW+YX3Y/wC41faqO8+53as1202RyJYcQ0DiPGqWsjNxUoeBjJz/AGrir5v3O+vYM5caE3O8ZNsGdBmnWOB9un7lbMNnCqG0ZyXI6ToPoBUDd/cVLZW5dPaONQDwB8uZq2gVr0lEovfPslKW7wl+DF1oUnwpcl1l1ZAvUzM0wuICCDwOlLzsQN87u46EwPWONdEiQMXvIvyrqfCkqbYujErb5XEOUdHUyeHGQeHhTO9bs4Z7rPlS2sGTyJA7o6meVUvbW9NpsRZeyrFkcNl0zGQVOXXXjHjVe+ahh58klCT5SOjYe1cH3JPViPoBMCp2Gw5BLMZY6acAOgqq7E+J2GxGJGHh7VwyALgAlgfk0J1jUVcRW6MlJZRmdcq3iaweqjviOnCYJ6VIqLfwaGSdOpBI9TGlSIHsXRyP1r3mikGDxGGuswt31dlaBkuKx6HQacZ9qkYV70uB/EVWjjDddNI6dKwB0rSKzUfBgwZBWTwJk+pmpFZAUUUUAUUUUAUGisGgPFy6FEkgAUtvbZ4ZRI6moW8eNJZbanxMdeQPpUVfvSCMqwRx9zyrzXqHqdkLXVXxjz/OC9Vp1tU5eSk79YMXbhdVKGe9I+Rz4zqrZT6yOk0i/tG4spckEdeHmDXZTsq294yM4PEcQVYQwY8dAZ9Kr+3Pg+73CbV0NbPAP8y+Ejj51LTP+pi5pfn+fqV7q1CXBE+H+/WHH8PFlUdT3Lj8I6SdEI+oPhRvrvrh72LsCw4uditwl11GZwFCqfvaTqKhvulbtYdDeUM+HukXB+MZ9R46ajyprs/dLD3dp27ohsO9oG2F0BYKe6Y5c/pV2Nu9e114NXxLL8NMI6YN7jjKbt1rgnkuRVB/4mqf8QdpY267MtpxhlOUP9wcBJHFiTxJgDQdav8Avpt5cDgLlxQAQuS2OAzkQo8AOPpVS2xcXGfZLtrGEWFQK2HCiCzDIzXDMwoYypH3Zrs0aZYjmO6Jtqg8p4yip7DN7CDtnS52N2B2rAhM3noFUzAOi+OtZ2rtRRcNwmBAg8dSwA+pFWrGfabGzMb/ANTuWXNwnsktSUVciqqoGEjvCY8zzrj+w8I9+8mHQ6XWCwflUzmznoBGsVqv9OjqJe8vj+ng2Sgrcz6O8fDHF57WIcnQ3RH+wf2q6G90BP0/OkW6e7aYKwtpdY1LH7zcz++UdKdvdA4mo1Q9uKj9FXGAa83QDzP9BXqT1Ht/elVzagzx7Vt/6sCcoGvQca2AYW70mOYrGKnI0amDw48OXjUW2wXvOY/pXqxiS1ssBOpy9SOXnUZdAkYMt2aZhDZRmHQwJHvWy5cCiTwrxhXJRSwysQCR0JGo9OFRdtE9kcvr5VFy2wyBbtPbjKQUIyg602wGN7RZ586qN+4CIIBA4+HjW7ZG32S5kIlDoI4yfOubVqnv+T7IpmzfXDorWrzrKS1s/wCZ8mVjymUyg/4o51zbG4q7bv2ywlXUsIVnbKS2USLcliEPcUk6cRy61vbhxewN0cRAYdQVYEEeIIn0rhG9GLIvFczZQc6jMxCkgEwOCmQdRVi/CeWep9IzOppPGM+M/j9yx7l7qO+2WBgrhmzswBALQCgg8D3tRyg129a5T8EMWOzxZY6hlYk8Yg6mrcm8t53VVRBnOkhjAJ0mD01NTjbCuK/U5Xqlk53tTfSx/ktdUD4x7Ra3gktg5Vv3hbuHj/DglhHMGNRzGlWa9vRZQsGLd05SQpInmB60q352J/1HZzC1q6ntLc6EssjLr1BI84rdvjLiLOauzn26mEs9u1oMjliBbJOjDKxnReIMEQdYIir7uxtR7d8WbgAS8rPbIYtldIW5b1AIB+ZRrEMJgADimzcWbF9XIYPaY908FaCpPnqau25+2LmL2hg0A0stduMeisrz7lwPWoxZusil08nZhWawtZreaQooooAooooArDcKzUTat7LYuGJhD+VRk8Jsyll4Kel3tcQxIJlj8p0EaTM8PGal2GU2syXAyvqpUh0dZgEMsg+9KtmkAMTrKlSvAMG0InlRb3dW1gDhsPce0lzMFOd7ty2WUqGSSICmDlWOcQSSfFKGnui5Slibb/GH58HZt3xkopcJD62p7bUKe6OGgqwNe1VRqSCfQc/cj3qo4DNh8PatX7v2i5aU5rrJ2Uj7oyjoAB4kTzirBsO4bge6fvmF8EXgPAyST512fTYxqsnVF55Ofe21FtYKxv1sIybqqzI5UOFiVYwocgkSvCSOH5VzZmzL2AvEMJtgrdUj5QQ0Os9SpHtXVNqYfPZuLzKNHnGn1ikeNvLdwTMeOT2NW9RWozzH8lUgYzay3ttW8NoyW8M9wg6gs5UCf9B+tNH3Mw2uROxnj2Zyjzy6rPpXD9kb2tY2r9pMsAxR+ptwFIHiIB9K7km+WENs3O2UCJIOjDwynWa9BZVZBRcM8pdFydc4bXD6Oa/FDde3h8OHOIv3GzBUS4UK+MQoiFqo/DHDo+1LXaMVVFdhBiTAXKfCGJjwqR8Rt7jjr8rItJIQderkdTVMW4VYFSVYcCDBHkRwq/KE/a2zfJZlGWzEnyfUOJx1i1qGzNylifQClgx9y6xX5COoM+xpX8GLrXcNda8Q9xbvdcgZshRYE+Yane9OOtYe+l27cCApEQWZiCYCqoJY6/SuJNbG0/BzVCTltXLJmC3fVhmd2JnlArcmwxLAXHQA8FKiRAPeJBNIbm+0qRatlB+JyM3mEUH6mlV7eLEZgyXsp5jLIfTQHMTHmBVaV8V1yXF6dqGs7TF1xesbRPaNrfGDsS05WZUm4v8Ai/iz4ZNKu20NtCw62xbJ7vdMgKY0yjxGnvXFt3MfeS6dJ7O8bvZz813KFzmRxhV18BFWpd/UxOS1d7PC5ToWFxyW17pYx2cmJY5qqe+9rxw/42Yfp2qim3B8foW8b2OyMVRVKMMymSch0zLw4NodOde9nbZe672bpHeHcIEent+VV27eKst1QDyYcjpDKY5ESPrQ7RDISSkMp5lZlT5jgfEGqsdTPPyf5KHJI2xg7lh+oYT4UrEtcDcCSNBPXjV7ZFxmGVhzHDkG5g+Rqn3dmsmJCkQC3HgMs6kT5Vi+nZJSj0zGC6Wm+0YVhEZkZfWIketcI3nwzLdJI5keRnUeYIIrvJx1mxltZgnQawJOknlJPOuV/FHCCziLkjS7FxPEkBXVfGVB/wBfjV6+O6Ca7R6T0DUqu2Vcumv+iF8MbjA4lQO64QE8oBkj1roOCu9nbuYg8R3LY6s2k+mn1qtbq7HOHwqpH8S4dfFjGn5D0qx7XcBksj5bCy3jcYT9J/5VS3dz+uF+Tk6+5XaiU49f+C21hTcuJZGpnU+PEk/WuiWbAVQo4AQKq252EkvfbyH9f6VaVvg86u6OChDL7ZSRWt69w8LiwXe2Bcj5xIJ/zQRNTd2t0cPgVK2Ugt8znVm8z08KaY2wXQqDlmNYnmDwkSK3KKtqPyzglk9UUUVtMBRRRQBRRRQGDSHe/FhbBWe8509CJnw/Wnxqj7243tMQLUfyyIkcSygkz01A9Ko6+32qJS8lnSw32pDTYuER7ShgGGUfXX86nXtkWwNAQRrodaWYHafYsqMgiB8hnXxp2lztOGij3P6VX0i0uqrinFNxSTyjN/uQk3nvL7KVtdTexARQzhCCx1ImNF/Krjsm4EsoDoYOnPiamJZA4ACtV68F061Zo0cKZuUfJpsm5vk3C/PBT6x+tVDbWAu2sLdVVzAkkZdYWZ1HlVstXhHGtWJxA4cfKrFlUbMZ8Gs+VLF7+NP+Mn6zTjEbTkVf95vgwXe7ibF5VZmNzsmSFBI1UMDprJmOdcjvMQSDoQSCNNCDBH0r0dGoUl8TrVXJrg9Ym9JrTaWSKwWqZsnD5nHnUpyyZnI7Z8GrRW1iCdATbHsLhP5iq5tzbn2nFPiHMohKWROmQH5h4txny6VcN38EcNsW6/Bnt3LniAVyr/xAPrXN9p2cltAOQHqYry3qNnz46Or/APP0QnOdj76X9/8Anolnb6g61NweNa6rNbtXHVPnZVJC6Tr/AGqt38Ra7CAP4k8aYbD3ttW8Ddwt1bsG4LitZfI2YFTlZhrEoOH9K59fyfyfB3tbF1w/0Y5lnpvHHkaWb+e091Lbm2vz3FXuggcz4A8eVKvtth1a2VIDHVjqSTznr/ave7+99rD2bua05vNae0sMewyO2fW2TAaZ1A4edV21PA9B+/almIpOLJaKM7JTjbHHPHPa+y+bnXyFfDOZy/If8J+X2j8qb2yUYg/dk/6T8w/8v91VPZVwq9hvxDKfUafUCrrif+3d4j7w6jgw9RPvVOyPyyeG9XoVOpkl0+RnuzjOxvG0T3Lmqno3L34e1Ndu2v4ltvAj6/3pMmzyAUP3T3T4cj6iDTb7Z2ioG+dZnx4ajzq3Cxup1y8dHLEG8pnFqiwS7Whrwk5f3PjTnfDZ1q8tlXUM6XA6H8MDU+Xh1HhWvE7OV7tu5wdGU688pH6VIxxzOW49PAcqKTUZ48szFtPKKXvFt58Newy2QC5urAP4FMv9NPU0xugka6vdbM3mTwrZjt27TYmzfJY3BaIInuBS0gxybj7002Hg898uflt6+vL9+FQdbclX/P5g2TcdsYx8dkLau8LYQ9ggWLdrMxP4j/c/SlGD21eu4vCB3JnLI4CSw1IHOqjvztV7t67fU5VdsgA5hOBNa9x9rPd2hZ7Q6aARpHKf31qbjKVvfGTS+zveKXMpAbIevTX9itq3B1rTdZVHKva3ARxrs4WckjcGBrNL798K0g68I61PBrIM0UUUAViazS3b+2kwtlrj6xoF5sx4KP3wmoyaissE93Fc0vXc+Kct3xnOqz3hOkT4aVV8btq9i8QpuudW0X7iA/hHrx4mrDsontCQ4U66nn5V531LUq6vCXGTpenr5SkPdm/zpRSwA4HjVkt4pp/llR1MfkKqOz9s9hcJb73M8OfE8uNbNrb7rBGYcOC95vpp7mrPpE64aZPKzlkNcpe5+iRZ8TtpVFJcVtUue6CfEf0FIti7QF5g0GMxBDenTjINdBwNgKogAachXZjJSWUUCv8A2i5pKlZ5kH6Dma17S3otYNM1wOSZyyO85HHKOnsB1prtbbVuyQ7SApJJjgI1/OuT7w7xK1/trwZsxWVUAtl4raWTEASTrqfOq+ou9vCj2yUYynJRistjm58SL9/MqWsgOiKAzOfoJPOI5VxxsM8kmSZMk8SZ1J8Zrse7m1cJfxFq9aR7K2Wl+0Cg/KYIhjOp+lWPaB2XjUe4os3bg0JQw8nhmywSNDqZ4Vt0Gq9tSdpbhVbV/uizhGxt17+JeEWFnvO2ir+p8BPEcK6ZsHcG1ZUTNxuZOg9FB4ec1Ydn4BVAVVyqOAFPcHhQVBgiRwIg+o5VS1HqV2obUHtj+5Yk0lyKMX2rWmtsxZGXKV0AykRHhp0qq7V3YDLCuywIGbvj+h9ZrpD4QUl2lhwvImTGgn1PQVzZOaXLN+m1U6Xmt4OP7U2PdsHvrKk6Ouq+R6Hz+tLXwVwtKcDxEHj19a6njcONQRmU/MDwI51Usdb+zXQjaowzIT05jzGg9q2VTyej02uWo+Fnf2ivWtjXWI7TupPegQSOi8yTTWxs1rjkkZQTw6DkPQU3R1ImRUm0wEDmSAANSSeQA1Jra/kdCL9nMl39sdbp7FFzE2h920GY/wC0qo92n0p/gcLNoq3WjdW8mGLI4JusQWy5WKCNEaOBGumus1KG0rQcqXUMZ7pZZ1J5TNTtgmljvk8H6lY9Rc5LleDfbQwo5hQo8Y0pbjcPjxjcObAtHCG3lvK8Bg5Yk3eEscoAAB4kzVgw5QgwZ5+PjUjDPI4Ej0/WrGmi1ltZz/P3OXjD5K7t3AbQGNw74RrPYarfW6GPdLL31jUsFBgTEn1DLHW4aBoDrFNmuZeRjoYpViFnUcDy/SrFkPhwjMezUuHHHnoPT9IFb8PhCMJcCQHuZgJ8e6P1qOj/AJ/0qFtje0YZLACG6zXHXIuXPCiZQMQCe8uhI48arUxUbMyDWCl7d+HuIdrOHt5GiS75oVSdSzDjzECJPlrXvYvw1xGExdtiVurrJSQQfI8vGoeJ3kw5fEWLV7E4Fr7ZmxV/vKGB/kQ7yqFSwEkAGPCr/sjb2FtLasHFLda1ZWWLh3YKAudipPeYnzOvQ1ajTVHMkzVzkYthLhKrqsjTNBOg8DWvE4e5bHzgx4V5xG84Yg2rZfLzY5Br6E8ugpXtHe5hIexp1S5r7FQPrWr+v0+cbjaP7C38oBRTI45h9Z1prh7eVQDqQKSYDfCy6rIdTGuYCB7E07s3gwlTIrbDUV2PEJJg20UCit4PLmBNcy3ixj46/wBwM1tJCAAmerwBzj29a6DtLCG6vZyQjfORxK/gHSeZ6T1rfhMIltQqKFUcgIqtfU7VtzhA5Jc2V2ZBdGXXmpGvL61N2BOclQpifmiKum/I/wDSEjlcQ+EZgNfeqPsmzJuSCY6cPWvP+oU+zHajqen9SQ4wl05icgc6mOVVJ74uX3YqBmbgOAA5CnWMxYt2WMsCRoRwmq3g1MnqASfM1ztHFqLZP1KSTUUNNlb14XDPd7RiCpBAVC2bTgDy/vSHbXxCxmLuHs3azbmFRNCRyLGJJ+lV3HfzLnnP0FN9zrSm6M1eijbJQUEd7Rel6eqEbms5jnk04vF4nL/ELMP8RePWGE+s0qxGMuNxb27vKOVdi29gbTWragAZiqlvwgkAt6Ak+lUHbGw0tYzJ9nuZM7qlu5dRWv5UEOHUwisx011gfLOk/blnOTZHVaV8+3iWG+F9FU+1uRkZ2KzMEkietS9kYo2r6MumsVJ3t2WmHxARAEm3bZkD9oLdxl79sP8AeAPPxqBhlm4g/wAQqMo4lhliMo2UOWOGjvGxmzIrdQKcPcygcPUwBAJJY8gADVe3WvTYSnuIvIF78ZTCmRI73dgzpBmNetV68buTx1uc8CzGb5YVMOuIa8gtMzLnJJXMpIZRAlmkHTwrfjjIrNrYmHt2VsrZti0rZlTKuUNmzZgpEAhtZ60uG0Vvi8BMJca2SDxIVWLAjhq0eamtlzr2/H7/AGI1RlnL6FW0V08faoGM3PubRsott1R7ZJlpgqRBGniAaYbT+WpWyndEgErmGscfKeVVKJKM8svqU48wfJXrHwoNsjtsaqgcVtoWb0k6eZBq07GwWDwctat3Ll2I7S5BY+RJ7g8gK2LY61pxFkgTGlXPexzFYJ2W23LbZN4+ul+x5uY0jO5jO5LGNPAfTT0qq3LJvSYls0yBrBGsnzA49ab4m4eda9nYtVbKdJPHx8f1qEW5FS1ShzEsGw8EbGHRyc+pLZSRCngNDB69PAVZNltI01B1HiOtIbF/sdf+22jDp4+VMMHd7FypJKsJtkmRH4fD96V1aZbVg5ssyeWN8TwpfircDy4/rW98eCOn51Bv4qa2SmmsGFHnJGzRNI93hbv4y+t1Q4FsQCJAzP3vI6LrU/amLCWiecRSPZF/7Nh/tRHfa5mA6oNMvkRVKU1Gab8CTLDtH4cbPvFy9nl925cQTEz3WE8qrWB3Uw1jFXLeHWEt6t3ixLQNCzEkxW/a/wAWbYtP2SHtDwnloOJgdK1biXC4YMZd1LEnmWn9+latXOEq9sPOCJY7GGm0cpQMVOUuCUznRSyggsAY0kcfCk9/BlOza9dtsqgrcm2c15xaibWsWoeXMDmBwFPNhNmygiYnQ+k/vwpztO0i2zCqDGkAcfSq+jqU6IzTXGe0YZUNgWRctROuvHl+4Nb9hbYNm/kY/wANjB8DyNRdz9QPPX3NR9p2ZuOAdc2h5TM+2hrk1t1yU4d5ZI6cDWahbGvZrFs8e7+WlTa9jCe6Kl9mAoooqYFm8uGNzCXlUS2QlR1Ze8B7gVy+3fys8ycwkZDoeYPiK7EwrmO9+wmwzm4gi0WlSJ7pYklG6CeHnHLXma6j3FuLeltUJYZXtqY8MiLrxk66eECveBt5bTOeYpOGzXPWrpsHdh8VlDArZHzHhmGndXrOuvKuTVp23sgatTd7tjfgoG8GxWsrYut/7hGYDoFaB7qQfUVE2DiMjz6V0/40bMH2XD3FEdlcKeARwBEeaL7VyKy0GfGuhbX7b2nuvRrPc0sU/GUdHv7RzWCJ4Cue4vHG4SWJJGneJMeAnlTUbZ/hEc+FI3sqSSePrx9BUd2S/Gl1JuKRGZp4cJ0qbsvW+g8ajMnACpWxtcTb862RKl/xrlns7Dulc/ggUy2qbb2mtXSAt1WSOoYQY8aTbtXIUVYGCtEgGOtU2+eDyD4eTlmP3n2nhs2GLhspyhys3CCe4VP3pERoau27exmw2Dt22kvq1wn8bnM2vOJifCnN4qSDAJHAkAkeR4ioWKvmDryrM7MxwWZ2xmkoxx9/qK3uZ7scl/Om2FWq5hrup86eYa/WuHAXQ0H/AOVGxmGL31um7dyrbydjI7KSQTciJLQoGvD1NbbV8SvmKsZwKOveWdPI/SupTDdB7ShbPbJbkUDEq/Zv2zWmY3ibfYqyhbOWFV8wBLyCTxgk6kUhxh4/vlNWneS2ltsqTzJ1ny/rVR2jcjN++lVrMq3DS4+izBL2+P3LNu9tDtLBVtcoj01gekEU32Td7XClTM23IU+AgiPePSkvwyxOW7cB4FD9GBH51csZjQFZjoCAB4CYBPmTXQhHqWTnTWJMSrjdYYww4g/mKl2cO7iUGYeBH60r3yAtWUvC29xtFCoG7zFgBmZVYqoEycp5VptM1s57TlWgNkPMQCynkSOorY4ke+iPvbgLo7NHKg3XyqoMmObH9njWve+FtpaXQKAPYVKt7R+1bRtO2ipaBUTpM6x4zP0qPv7fXNC8AK5Oowspfg0yOZX0lgOpq57CxjWL5cfKmWfIZQaqeBTNiF6AyaveybWa0W4NJnmGBjUfUEetV7cqtY/JhFxwdrLiBlgo4Lr0KkcvET7TUDaTFcSdTAViPLszpXnd7a4t5bTglZ7h4m2SPkPPKdYPpTraODRlZxoxUqG6A1NUqynNb85/wSK1uaDnbllBJ8iNPzFarlsteQDUks2g5QYPr/UU22FhFt27t1uDMw15Ivd/8axsTDF2a9/3LhOQfhSZH78BWuNGVFPt5YHO61tltlDwXKP9WUZo9aeVpw2HCKFHL69TW2vQUw2QUQZooorcApVvJYD4W8sgAo0k9AJPrpTWku9mLCYW5InPCeALaAnwrXZjY8gW7sbJtMiE2hCoI7QKzSdQ3DmKtSrFL9hWotTxk/Re6I9vrTKtengo1oCHfjY32rAX7QEsUzJ/nQh1HuoHrXzdbbWvq41w34n7kth77Yiys2bhzGJ7rkksD0B4jzI5CoamvctyPQ+i6xVSdUn3yikZqwa9FZEjUdeh6N0ow1hrjBbal2OgCgn8q5+15wexd0cbm+Dyi6Ox4Kh92hR+dM90NnNcuPcAJFtCffSfSavWwfg0blhTibjW2LBiqgExEAEnhxOkV0LYu6VjC2WtW07rCGJ1LcePvyq7Ch45PKa31SD3RhyUvYK92navW7aG7Zs961LLzHFh+opWMWZHCNZnjPKDMVyba5VyxI50ZKayj1awKo7OC0txkkj0HKtWKuaV7uYkR4VAuXDcbKgJJ6a1pfPCNqXlirDnVvOmNjFVa9mbnKMO6v8APcA15oR8v11NU7aOBfD3CjiI58iPxKeYq9/SzjBZNUL4uTQxGM/Kpabz3UTKGB8xJHl/eqo+Mj2j61Gu7Q4mfAVCCnHp4Nstku+Rrj9oZmJJnqTVbx2JmfE16vYknQcTx8KxhdnPcYAAknRRzJJrdXW85ITmui/bgbMiyHPG5LeSKYA9Ympm8WCw+LRQ6PcCk6DtApjMCGCwGGpEHSveDwj4G3YFzUBIYjgDrK+Qnj4Vuw20lt5grgoZInSJMnWDprXSisI50mpNsn27lx0Fvsykr8zxAHgAdT5xWj7Fbsoeb6h2PGOJPlwqBid7k0Eksv4QTPhrH5GouBs38c507O1PebXWOXifDQVnKGMIrX2js7tmOJZ/9pI+kj6Go29GOzSanb67u3MNiO0UFrZjIYnLA+Q/U+tVpMJdxDhQranmDXGvhOVvRXfLGvw02P22MViJVSWM9AP/ALRXRn3S7N3NmMjGezOmU8e4eHH2rbuVu19ls6iHYCeoHTznWrKK6kNOtijLsIp42e1twxRgw58mEQQ0af3ANScXjAbcLVnryVqK0iimosFQz5gEGo/OnuyMCVlm0MQB0FMEsKvAAeQitlTq06i9zYAUUUVaMhRRRQBXkoDxr1RQGAtZoooAitd3DqylWUMpEEESCOhBrZRQFftbg4FbhcYdAx849pim+G2Zat/y7aJ/lVV/IVJorCSROVk5dtmMtEVmiskDBFLcfu/Zu6ssHquh/vTOioygpLDRlNrlFXubh2WIJe5pwGbT24Gm2y9hWrHyLr1Op/tTGKzWuNFcHlIm7ZyWGzEVG2hgLd1CLihh48R4gjUelSqwa3YNZzPbm7NrtUWwzMXuBCpVpQkTmJgd0SJ/carnw0vg6ZT5MPpMV0exaKswHyklh/mYksPcz6mpUVq9qP0bfdkjmmD+Gl2e9lUeJk+cDjVy2Fuvaw2oGZ/xEf8AxHKnMVmpqKXRFzb7NOIwqupVhINKDufh9e6dfE6e1PaKy0mRTwIl3bUCFCgRGg/TnTHZmAFm2EHL9k1MoqKgk8oy5t8M8XLIYQwBHQiR7GtVnZ9tDK20U9VUA/QVIoqeCJiKzRRQBRRRQBRRRQBRRRQBRRRQBRRRQBRRRQBRRRQBRRRQBRRRQBRRRQBRRRQBRRRQGDWaKKAKKKKAKKKKAKKKKAKKKKAKKKKAKKKKAKKKKAKKKKA//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latin typeface="Calibri" pitchFamily="34" charset="0"/>
            </a:endParaRPr>
          </a:p>
        </p:txBody>
      </p:sp>
      <p:sp>
        <p:nvSpPr>
          <p:cNvPr id="15366" name="AutoShape 4" descr="data:image/jpeg;base64,/9j/4AAQSkZJRgABAQAAAQABAAD/2wCEAAkGBhQSEBQUExQWFBUWFRgYGBgXGBUYFxcXGhUXGBgUFRkXGyYfGBojGhUZIC8gJCcpLCwsFx4xNTAqNSYrLCkBCQoKDgwOGg8PGjAkHyQtLCw0LSwsLCwsLC0sLSwsLC8sLCwsLCwsLCkpLCksLCwsLCwsLCksLCwsLCksLCwsLP/AABEIALIBHAMBIgACEQEDEQH/xAAcAAACAgMBAQAAAAAAAAAAAAAABQQGAQMHAgj/xABAEAACAQIDBQYDBgQFAwUAAAABAhEAAwQSIQUGMUFREyJhcYGRBzKhFEJSsdHwIzPB4WJygpKiFUPCJESy0vH/xAAaAQEAAgMBAAAAAAAAAAAAAAAAAgQBAwUG/8QALhEAAgIBBAEEAQMDBQEAAAAAAAECAxEEEiExQQUTIlFxYaHwFMHhIzKRsdEG/9oADAMBAAIRAxEAPwDuNFFFAFFFFAFFFFAFFeHuAfvj4DxrXhcUtxcysGGo06jiD0I6VjPgG+iiisgKKKKAKKKKAKKKKAKKKKAKK8u8V5zGgNk0VozjmfrRbxHXhMA9aA30UCigCiiigCiiigCiiigCiiigCiiigCiiigCiiigCiiigCsTWawaA5/8AEPajG8lq2SDbXtDykkwNeoE8OE0q3d3luYd7jXAT3ybifeadc45ZpnXnUbfrGziHur8vdXNyZSiaeYmo2Iwhe2HWcwET/Q15+26Stc0/IbwdV2JvDYxaZ7FwOOY+8p6MvEGmdcB3T2jcwuOMHJ2gmfusQdJnrqK7bsXa64i0HXQzDLzVhxFdajUKzjyGMaKBRVoBRRWCwFAZorANZoAooooCHjXIIOVzp938jS+5iLxuKv8ALBBImCSPQ8adxSLGYg3b8LOW33SRAl2ynLMzAEcOM+FQnNQWWDY+z1DKDcaWJ5r05Aj9aYWcCoIMsxHDMZ9hw+lUfeGwDeyBDEDvypEnMDJDTIygkwOIiYMWHcfabXsL3ySyMUJPEwAQT6GPSq9d7lPa1gFhFFFanvawNT+XnVsG2itOvX6frWtDJ4k+v9BQEqiot27l4e3GpCuKA9UUUUAUUUUAUUUUAUUUUAUUUUAUUUUAVg1mvJrDBxWzg+2F+y8mLzgeGU5RHtUrY18YYPZxPBh3W5evQ1GON7DH3wdA152E9GckfnFNt5btm5btnNEsoY9AWAJ9jPpXnMPc8fZFiHHbMN20sSGBPZwO8uZiQo66kaV43f3rxOzsX2d+2wFyAwYESJ0uKDxPL1qzY3B3Q2IRrQw1hB/AxaXc1xsyqoIQn5hLEtK8gBFQNv2TcbZtq4126yvcY37qhXuSMxAEaKDEacAOPGrkafZ5cuV/czk63h74dVZTKsAQeoIkGtlVfcDHZ8MyHjZutb9IDr9Hj0p9jsaLSFzyGnieQrpwsTgpmTfcuACTA89Kqe1LhxmMbChytq1bDXCOJZogegIPOJPOIquKxlzH4lrZvAooliq6LroqST70vwCvgscFt3SoOhYBTKkjQhgRxA1rnWa1SeMcGMnZMNYyIqgk5VAljJMCJJPE+NbaUbt7XOItsWADoxRo4ToQR4EEaefnTeunCSkk10ZCiiipgKoWE232edW+YX3Y/wC41faqO8+53as1202RyJYcQ0DiPGqWsjNxUoeBjJz/AGrir5v3O+vYM5caE3O8ZNsGdBmnWOB9un7lbMNnCqG0ZyXI6ToPoBUDd/cVLZW5dPaONQDwB8uZq2gVr0lEovfPslKW7wl+DF1oUnwpcl1l1ZAvUzM0wuICCDwOlLzsQN87u46EwPWONdEiQMXvIvyrqfCkqbYujErb5XEOUdHUyeHGQeHhTO9bs4Z7rPlS2sGTyJA7o6meVUvbW9NpsRZeyrFkcNl0zGQVOXXXjHjVe+ahh58klCT5SOjYe1cH3JPViPoBMCp2Gw5BLMZY6acAOgqq7E+J2GxGJGHh7VwyALgAlgfk0J1jUVcRW6MlJZRmdcq3iaweqjviOnCYJ6VIqLfwaGSdOpBI9TGlSIHsXRyP1r3mikGDxGGuswt31dlaBkuKx6HQacZ9qkYV70uB/EVWjjDddNI6dKwB0rSKzUfBgwZBWTwJk+pmpFZAUUUUAUUUUAUGisGgPFy6FEkgAUtvbZ4ZRI6moW8eNJZbanxMdeQPpUVfvSCMqwRx9zyrzXqHqdkLXVXxjz/OC9Vp1tU5eSk79YMXbhdVKGe9I+Rz4zqrZT6yOk0i/tG4spckEdeHmDXZTsq294yM4PEcQVYQwY8dAZ9Kr+3Pg+73CbV0NbPAP8y+Ejj51LTP+pi5pfn+fqV7q1CXBE+H+/WHH8PFlUdT3Lj8I6SdEI+oPhRvrvrh72LsCw4uditwl11GZwFCqfvaTqKhvulbtYdDeUM+HukXB+MZ9R46ajyprs/dLD3dp27ohsO9oG2F0BYKe6Y5c/pV2Nu9e114NXxLL8NMI6YN7jjKbt1rgnkuRVB/4mqf8QdpY267MtpxhlOUP9wcBJHFiTxJgDQdav8Avpt5cDgLlxQAQuS2OAzkQo8AOPpVS2xcXGfZLtrGEWFQK2HCiCzDIzXDMwoYypH3Zrs0aZYjmO6Jtqg8p4yip7DN7CDtnS52N2B2rAhM3noFUzAOi+OtZ2rtRRcNwmBAg8dSwA+pFWrGfabGzMb/ANTuWXNwnsktSUVciqqoGEjvCY8zzrj+w8I9+8mHQ6XWCwflUzmznoBGsVqv9OjqJe8vj+ng2Sgrcz6O8fDHF57WIcnQ3RH+wf2q6G90BP0/OkW6e7aYKwtpdY1LH7zcz++UdKdvdA4mo1Q9uKj9FXGAa83QDzP9BXqT1Ht/elVzagzx7Vt/6sCcoGvQca2AYW70mOYrGKnI0amDw48OXjUW2wXvOY/pXqxiS1ssBOpy9SOXnUZdAkYMt2aZhDZRmHQwJHvWy5cCiTwrxhXJRSwysQCR0JGo9OFRdtE9kcvr5VFy2wyBbtPbjKQUIyg602wGN7RZ586qN+4CIIBA4+HjW7ZG32S5kIlDoI4yfOubVqnv+T7IpmzfXDorWrzrKS1s/wCZ8mVjymUyg/4o51zbG4q7bv2ywlXUsIVnbKS2USLcliEPcUk6cRy61vbhxewN0cRAYdQVYEEeIIn0rhG9GLIvFczZQc6jMxCkgEwOCmQdRVi/CeWep9IzOppPGM+M/j9yx7l7qO+2WBgrhmzswBALQCgg8D3tRyg129a5T8EMWOzxZY6hlYk8Yg6mrcm8t53VVRBnOkhjAJ0mD01NTjbCuK/U5Xqlk53tTfSx/ktdUD4x7Ra3gktg5Vv3hbuHj/DglhHMGNRzGlWa9vRZQsGLd05SQpInmB60q352J/1HZzC1q6ntLc6EssjLr1BI84rdvjLiLOauzn26mEs9u1oMjliBbJOjDKxnReIMEQdYIir7uxtR7d8WbgAS8rPbIYtldIW5b1AIB+ZRrEMJgADimzcWbF9XIYPaY908FaCpPnqau25+2LmL2hg0A0stduMeisrz7lwPWoxZusil08nZhWawtZreaQooooAooooArDcKzUTat7LYuGJhD+VRk8Jsyll4Kel3tcQxIJlj8p0EaTM8PGal2GU2syXAyvqpUh0dZgEMsg+9KtmkAMTrKlSvAMG0InlRb3dW1gDhsPce0lzMFOd7ty2WUqGSSICmDlWOcQSSfFKGnui5Slibb/GH58HZt3xkopcJD62p7bUKe6OGgqwNe1VRqSCfQc/cj3qo4DNh8PatX7v2i5aU5rrJ2Uj7oyjoAB4kTzirBsO4bge6fvmF8EXgPAyST512fTYxqsnVF55Ofe21FtYKxv1sIybqqzI5UOFiVYwocgkSvCSOH5VzZmzL2AvEMJtgrdUj5QQ0Os9SpHtXVNqYfPZuLzKNHnGn1ikeNvLdwTMeOT2NW9RWozzH8lUgYzay3ttW8NoyW8M9wg6gs5UCf9B+tNH3Mw2uROxnj2Zyjzy6rPpXD9kb2tY2r9pMsAxR+ptwFIHiIB9K7km+WENs3O2UCJIOjDwynWa9BZVZBRcM8pdFydc4bXD6Oa/FDde3h8OHOIv3GzBUS4UK+MQoiFqo/DHDo+1LXaMVVFdhBiTAXKfCGJjwqR8Rt7jjr8rItJIQderkdTVMW4VYFSVYcCDBHkRwq/KE/a2zfJZlGWzEnyfUOJx1i1qGzNylifQClgx9y6xX5COoM+xpX8GLrXcNda8Q9xbvdcgZshRYE+Yane9OOtYe+l27cCApEQWZiCYCqoJY6/SuJNbG0/BzVCTltXLJmC3fVhmd2JnlArcmwxLAXHQA8FKiRAPeJBNIbm+0qRatlB+JyM3mEUH6mlV7eLEZgyXsp5jLIfTQHMTHmBVaV8V1yXF6dqGs7TF1xesbRPaNrfGDsS05WZUm4v8Ai/iz4ZNKu20NtCw62xbJ7vdMgKY0yjxGnvXFt3MfeS6dJ7O8bvZz813KFzmRxhV18BFWpd/UxOS1d7PC5ToWFxyW17pYx2cmJY5qqe+9rxw/42Yfp2qim3B8foW8b2OyMVRVKMMymSch0zLw4NodOde9nbZe672bpHeHcIEent+VV27eKst1QDyYcjpDKY5ESPrQ7RDISSkMp5lZlT5jgfEGqsdTPPyf5KHJI2xg7lh+oYT4UrEtcDcCSNBPXjV7ZFxmGVhzHDkG5g+Rqn3dmsmJCkQC3HgMs6kT5Vi+nZJSj0zGC6Wm+0YVhEZkZfWIketcI3nwzLdJI5keRnUeYIIrvJx1mxltZgnQawJOknlJPOuV/FHCCziLkjS7FxPEkBXVfGVB/wBfjV6+O6Ca7R6T0DUqu2Vcumv+iF8MbjA4lQO64QE8oBkj1roOCu9nbuYg8R3LY6s2k+mn1qtbq7HOHwqpH8S4dfFjGn5D0qx7XcBksj5bCy3jcYT9J/5VS3dz+uF+Tk6+5XaiU49f+C21hTcuJZGpnU+PEk/WuiWbAVQo4AQKq252EkvfbyH9f6VaVvg86u6OChDL7ZSRWt69w8LiwXe2Bcj5xIJ/zQRNTd2t0cPgVK2Ugt8znVm8z08KaY2wXQqDlmNYnmDwkSK3KKtqPyzglk9UUUVtMBRRRQBRRRQGDSHe/FhbBWe8509CJnw/Wnxqj7243tMQLUfyyIkcSygkz01A9Ko6+32qJS8lnSw32pDTYuER7ShgGGUfXX86nXtkWwNAQRrodaWYHafYsqMgiB8hnXxp2lztOGij3P6VX0i0uqrinFNxSTyjN/uQk3nvL7KVtdTexARQzhCCx1ImNF/Krjsm4EsoDoYOnPiamJZA4ACtV68F061Zo0cKZuUfJpsm5vk3C/PBT6x+tVDbWAu2sLdVVzAkkZdYWZ1HlVstXhHGtWJxA4cfKrFlUbMZ8Gs+VLF7+NP+Mn6zTjEbTkVf95vgwXe7ibF5VZmNzsmSFBI1UMDprJmOdcjvMQSDoQSCNNCDBH0r0dGoUl8TrVXJrg9Ym9JrTaWSKwWqZsnD5nHnUpyyZnI7Z8GrRW1iCdATbHsLhP5iq5tzbn2nFPiHMohKWROmQH5h4txny6VcN38EcNsW6/Bnt3LniAVyr/xAPrXN9p2cltAOQHqYry3qNnz46Or/APP0QnOdj76X9/8Anolnb6g61NweNa6rNbtXHVPnZVJC6Tr/AGqt38Ra7CAP4k8aYbD3ttW8Ddwt1bsG4LitZfI2YFTlZhrEoOH9K59fyfyfB3tbF1w/0Y5lnpvHHkaWb+e091Lbm2vz3FXuggcz4A8eVKvtth1a2VIDHVjqSTznr/ave7+99rD2bua05vNae0sMewyO2fW2TAaZ1A4edV21PA9B+/almIpOLJaKM7JTjbHHPHPa+y+bnXyFfDOZy/If8J+X2j8qb2yUYg/dk/6T8w/8v91VPZVwq9hvxDKfUafUCrrif+3d4j7w6jgw9RPvVOyPyyeG9XoVOpkl0+RnuzjOxvG0T3Lmqno3L34e1Ndu2v4ltvAj6/3pMmzyAUP3T3T4cj6iDTb7Z2ioG+dZnx4ajzq3Cxup1y8dHLEG8pnFqiwS7Whrwk5f3PjTnfDZ1q8tlXUM6XA6H8MDU+Xh1HhWvE7OV7tu5wdGU688pH6VIxxzOW49PAcqKTUZ48szFtPKKXvFt58Newy2QC5urAP4FMv9NPU0xugka6vdbM3mTwrZjt27TYmzfJY3BaIInuBS0gxybj7002Hg898uflt6+vL9+FQdbclX/P5g2TcdsYx8dkLau8LYQ9ggWLdrMxP4j/c/SlGD21eu4vCB3JnLI4CSw1IHOqjvztV7t67fU5VdsgA5hOBNa9x9rPd2hZ7Q6aARpHKf31qbjKVvfGTS+zveKXMpAbIevTX9itq3B1rTdZVHKva3ARxrs4WckjcGBrNL798K0g68I61PBrIM0UUUAViazS3b+2kwtlrj6xoF5sx4KP3wmoyaissE93Fc0vXc+Kct3xnOqz3hOkT4aVV8btq9i8QpuudW0X7iA/hHrx4mrDsontCQ4U66nn5V531LUq6vCXGTpenr5SkPdm/zpRSwA4HjVkt4pp/llR1MfkKqOz9s9hcJb73M8OfE8uNbNrb7rBGYcOC95vpp7mrPpE64aZPKzlkNcpe5+iRZ8TtpVFJcVtUue6CfEf0FIti7QF5g0GMxBDenTjINdBwNgKogAachXZjJSWUUCv8A2i5pKlZ5kH6Dma17S3otYNM1wOSZyyO85HHKOnsB1prtbbVuyQ7SApJJjgI1/OuT7w7xK1/trwZsxWVUAtl4raWTEASTrqfOq+ou9vCj2yUYynJRistjm58SL9/MqWsgOiKAzOfoJPOI5VxxsM8kmSZMk8SZ1J8Zrse7m1cJfxFq9aR7K2Wl+0Cg/KYIhjOp+lWPaB2XjUe4os3bg0JQw8nhmywSNDqZ4Vt0Gq9tSdpbhVbV/uizhGxt17+JeEWFnvO2ir+p8BPEcK6ZsHcG1ZUTNxuZOg9FB4ec1Ydn4BVAVVyqOAFPcHhQVBgiRwIg+o5VS1HqV2obUHtj+5Yk0lyKMX2rWmtsxZGXKV0AykRHhp0qq7V3YDLCuywIGbvj+h9ZrpD4QUl2lhwvImTGgn1PQVzZOaXLN+m1U6Xmt4OP7U2PdsHvrKk6Ouq+R6Hz+tLXwVwtKcDxEHj19a6njcONQRmU/MDwI51Usdb+zXQjaowzIT05jzGg9q2VTyej02uWo+Fnf2ivWtjXWI7TupPegQSOi8yTTWxs1rjkkZQTw6DkPQU3R1ImRUm0wEDmSAANSSeQA1Jra/kdCL9nMl39sdbp7FFzE2h920GY/wC0qo92n0p/gcLNoq3WjdW8mGLI4JusQWy5WKCNEaOBGumus1KG0rQcqXUMZ7pZZ1J5TNTtgmljvk8H6lY9Rc5LleDfbQwo5hQo8Y0pbjcPjxjcObAtHCG3lvK8Bg5Yk3eEscoAAB4kzVgw5QgwZ5+PjUjDPI4Ej0/WrGmi1ltZz/P3OXjD5K7t3AbQGNw74RrPYarfW6GPdLL31jUsFBgTEn1DLHW4aBoDrFNmuZeRjoYpViFnUcDy/SrFkPhwjMezUuHHHnoPT9IFb8PhCMJcCQHuZgJ8e6P1qOj/AJ/0qFtje0YZLACG6zXHXIuXPCiZQMQCe8uhI48arUxUbMyDWCl7d+HuIdrOHt5GiS75oVSdSzDjzECJPlrXvYvw1xGExdtiVurrJSQQfI8vGoeJ3kw5fEWLV7E4Fr7ZmxV/vKGB/kQ7yqFSwEkAGPCr/sjb2FtLasHFLda1ZWWLh3YKAudipPeYnzOvQ1ajTVHMkzVzkYthLhKrqsjTNBOg8DWvE4e5bHzgx4V5xG84Yg2rZfLzY5Br6E8ugpXtHe5hIexp1S5r7FQPrWr+v0+cbjaP7C38oBRTI45h9Z1prh7eVQDqQKSYDfCy6rIdTGuYCB7E07s3gwlTIrbDUV2PEJJg20UCit4PLmBNcy3ixj46/wBwM1tJCAAmerwBzj29a6DtLCG6vZyQjfORxK/gHSeZ6T1rfhMIltQqKFUcgIqtfU7VtzhA5Jc2V2ZBdGXXmpGvL61N2BOclQpifmiKum/I/wDSEjlcQ+EZgNfeqPsmzJuSCY6cPWvP+oU+zHajqen9SQ4wl05icgc6mOVVJ74uX3YqBmbgOAA5CnWMxYt2WMsCRoRwmq3g1MnqASfM1ztHFqLZP1KSTUUNNlb14XDPd7RiCpBAVC2bTgDy/vSHbXxCxmLuHs3azbmFRNCRyLGJJ+lV3HfzLnnP0FN9zrSm6M1eijbJQUEd7Rel6eqEbms5jnk04vF4nL/ELMP8RePWGE+s0qxGMuNxb27vKOVdi29gbTWragAZiqlvwgkAt6Ak+lUHbGw0tYzJ9nuZM7qlu5dRWv5UEOHUwisx011gfLOk/blnOTZHVaV8+3iWG+F9FU+1uRkZ2KzMEkietS9kYo2r6MumsVJ3t2WmHxARAEm3bZkD9oLdxl79sP8AeAPPxqBhlm4g/wAQqMo4lhliMo2UOWOGjvGxmzIrdQKcPcygcPUwBAJJY8gADVe3WvTYSnuIvIF78ZTCmRI73dgzpBmNetV68buTx1uc8CzGb5YVMOuIa8gtMzLnJJXMpIZRAlmkHTwrfjjIrNrYmHt2VsrZti0rZlTKuUNmzZgpEAhtZ60uG0Vvi8BMJca2SDxIVWLAjhq0eamtlzr2/H7/AGI1RlnL6FW0V08faoGM3PubRsott1R7ZJlpgqRBGniAaYbT+WpWyndEgErmGscfKeVVKJKM8svqU48wfJXrHwoNsjtsaqgcVtoWb0k6eZBq07GwWDwctat3Ll2I7S5BY+RJ7g8gK2LY61pxFkgTGlXPexzFYJ2W23LbZN4+ul+x5uY0jO5jO5LGNPAfTT0qq3LJvSYls0yBrBGsnzA49ab4m4eda9nYtVbKdJPHx8f1qEW5FS1ShzEsGw8EbGHRyc+pLZSRCngNDB69PAVZNltI01B1HiOtIbF/sdf+22jDp4+VMMHd7FypJKsJtkmRH4fD96V1aZbVg5ssyeWN8TwpfircDy4/rW98eCOn51Bv4qa2SmmsGFHnJGzRNI93hbv4y+t1Q4FsQCJAzP3vI6LrU/amLCWiecRSPZF/7Nh/tRHfa5mA6oNMvkRVKU1Gab8CTLDtH4cbPvFy9nl925cQTEz3WE8qrWB3Uw1jFXLeHWEt6t3ixLQNCzEkxW/a/wAWbYtP2SHtDwnloOJgdK1biXC4YMZd1LEnmWn9+latXOEq9sPOCJY7GGm0cpQMVOUuCUznRSyggsAY0kcfCk9/BlOza9dtsqgrcm2c15xaibWsWoeXMDmBwFPNhNmygiYnQ+k/vwpztO0i2zCqDGkAcfSq+jqU6IzTXGe0YZUNgWRctROuvHl+4Nb9hbYNm/kY/wANjB8DyNRdz9QPPX3NR9p2ZuOAdc2h5TM+2hrk1t1yU4d5ZI6cDWahbGvZrFs8e7+WlTa9jCe6Kl9mAoooqYFm8uGNzCXlUS2QlR1Ze8B7gVy+3fys8ycwkZDoeYPiK7EwrmO9+wmwzm4gi0WlSJ7pYklG6CeHnHLXma6j3FuLeltUJYZXtqY8MiLrxk66eECveBt5bTOeYpOGzXPWrpsHdh8VlDArZHzHhmGndXrOuvKuTVp23sgatTd7tjfgoG8GxWsrYut/7hGYDoFaB7qQfUVE2DiMjz6V0/40bMH2XD3FEdlcKeARwBEeaL7VyKy0GfGuhbX7b2nuvRrPc0sU/GUdHv7RzWCJ4Cue4vHG4SWJJGneJMeAnlTUbZ/hEc+FI3sqSSePrx9BUd2S/Gl1JuKRGZp4cJ0qbsvW+g8ajMnACpWxtcTb862RKl/xrlns7Dulc/ggUy2qbb2mtXSAt1WSOoYQY8aTbtXIUVYGCtEgGOtU2+eDyD4eTlmP3n2nhs2GLhspyhys3CCe4VP3pERoau27exmw2Dt22kvq1wn8bnM2vOJifCnN4qSDAJHAkAkeR4ioWKvmDryrM7MxwWZ2xmkoxx9/qK3uZ7scl/Om2FWq5hrup86eYa/WuHAXQ0H/AOVGxmGL31um7dyrbydjI7KSQTciJLQoGvD1NbbV8SvmKsZwKOveWdPI/SupTDdB7ShbPbJbkUDEq/Zv2zWmY3ibfYqyhbOWFV8wBLyCTxgk6kUhxh4/vlNWneS2ltsqTzJ1ny/rVR2jcjN++lVrMq3DS4+izBL2+P3LNu9tDtLBVtcoj01gekEU32Td7XClTM23IU+AgiPePSkvwyxOW7cB4FD9GBH51csZjQFZjoCAB4CYBPmTXQhHqWTnTWJMSrjdYYww4g/mKl2cO7iUGYeBH60r3yAtWUvC29xtFCoG7zFgBmZVYqoEycp5VptM1s57TlWgNkPMQCynkSOorY4ke+iPvbgLo7NHKg3XyqoMmObH9njWve+FtpaXQKAPYVKt7R+1bRtO2ipaBUTpM6x4zP0qPv7fXNC8AK5Oowspfg0yOZX0lgOpq57CxjWL5cfKmWfIZQaqeBTNiF6AyaveybWa0W4NJnmGBjUfUEetV7cqtY/JhFxwdrLiBlgo4Lr0KkcvET7TUDaTFcSdTAViPLszpXnd7a4t5bTglZ7h4m2SPkPPKdYPpTraODRlZxoxUqG6A1NUqynNb85/wSK1uaDnbllBJ8iNPzFarlsteQDUks2g5QYPr/UU22FhFt27t1uDMw15Ivd/8axsTDF2a9/3LhOQfhSZH78BWuNGVFPt5YHO61tltlDwXKP9WUZo9aeVpw2HCKFHL69TW2vQUw2QUQZooorcApVvJYD4W8sgAo0k9AJPrpTWku9mLCYW5InPCeALaAnwrXZjY8gW7sbJtMiE2hCoI7QKzSdQ3DmKtSrFL9hWotTxk/Re6I9vrTKtengo1oCHfjY32rAX7QEsUzJ/nQh1HuoHrXzdbbWvq41w34n7kth77Yiys2bhzGJ7rkksD0B4jzI5CoamvctyPQ+i6xVSdUn3yikZqwa9FZEjUdeh6N0ow1hrjBbal2OgCgn8q5+15wexd0cbm+Dyi6Ox4Kh92hR+dM90NnNcuPcAJFtCffSfSavWwfg0blhTibjW2LBiqgExEAEnhxOkV0LYu6VjC2WtW07rCGJ1LcePvyq7Ch45PKa31SD3RhyUvYK92navW7aG7Zs961LLzHFh+opWMWZHCNZnjPKDMVyba5VyxI50ZKayj1awKo7OC0txkkj0HKtWKuaV7uYkR4VAuXDcbKgJJ6a1pfPCNqXlirDnVvOmNjFVa9mbnKMO6v8APcA15oR8v11NU7aOBfD3CjiI58iPxKeYq9/SzjBZNUL4uTQxGM/Kpabz3UTKGB8xJHl/eqo+Mj2j61Gu7Q4mfAVCCnHp4Nstku+Rrj9oZmJJnqTVbx2JmfE16vYknQcTx8KxhdnPcYAAknRRzJJrdXW85ITmui/bgbMiyHPG5LeSKYA9Ympm8WCw+LRQ6PcCk6DtApjMCGCwGGpEHSveDwj4G3YFzUBIYjgDrK+Qnj4Vuw20lt5grgoZInSJMnWDprXSisI50mpNsn27lx0Fvsykr8zxAHgAdT5xWj7Fbsoeb6h2PGOJPlwqBid7k0Eksv4QTPhrH5GouBs38c507O1PebXWOXifDQVnKGMIrX2js7tmOJZ/9pI+kj6Go29GOzSanb67u3MNiO0UFrZjIYnLA+Q/U+tVpMJdxDhQranmDXGvhOVvRXfLGvw02P22MViJVSWM9AP/ALRXRn3S7N3NmMjGezOmU8e4eHH2rbuVu19ls6iHYCeoHTznWrKK6kNOtijLsIp42e1twxRgw58mEQQ0af3ANScXjAbcLVnryVqK0iimosFQz5gEGo/OnuyMCVlm0MQB0FMEsKvAAeQitlTq06i9zYAUUUVaMhRRRQBXkoDxr1RQGAtZoooAitd3DqylWUMpEEESCOhBrZRQFftbg4FbhcYdAx849pim+G2Zat/y7aJ/lVV/IVJorCSROVk5dtmMtEVmiskDBFLcfu/Zu6ssHquh/vTOioygpLDRlNrlFXubh2WIJe5pwGbT24Gm2y9hWrHyLr1Op/tTGKzWuNFcHlIm7ZyWGzEVG2hgLd1CLihh48R4gjUelSqwa3YNZzPbm7NrtUWwzMXuBCpVpQkTmJgd0SJ/carnw0vg6ZT5MPpMV0exaKswHyklh/mYksPcz6mpUVq9qP0bfdkjmmD+Gl2e9lUeJk+cDjVy2Fuvaw2oGZ/xEf8AxHKnMVmpqKXRFzb7NOIwqupVhINKDufh9e6dfE6e1PaKy0mRTwIl3bUCFCgRGg/TnTHZmAFm2EHL9k1MoqKgk8oy5t8M8XLIYQwBHQiR7GtVnZ9tDK20U9VUA/QVIoqeCJiKzRRQBRRRQBRRRQBRRRQBRRRQBRRRQBRRRQBRRRQBRRRQBRRRQBRRRQBRRRQBRRRQGDWaKKAKKKKAKKKKAKKKKAKKKKAKKKKAKKKKAKKKKAKKKKA//9k="/>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latin typeface="Calibri" pitchFamily="34" charset="0"/>
            </a:endParaRPr>
          </a:p>
        </p:txBody>
      </p:sp>
      <p:pic>
        <p:nvPicPr>
          <p:cNvPr id="15367" name="Picture 6" descr="http://ds1784.mskobr.ru/images/cms/data/e550c3f1c778.jpg"/>
          <p:cNvPicPr>
            <a:picLocks noChangeAspect="1" noChangeArrowheads="1"/>
          </p:cNvPicPr>
          <p:nvPr/>
        </p:nvPicPr>
        <p:blipFill>
          <a:blip r:embed="rId5"/>
          <a:srcRect/>
          <a:stretch>
            <a:fillRect/>
          </a:stretch>
        </p:blipFill>
        <p:spPr bwMode="auto">
          <a:xfrm>
            <a:off x="511175" y="506413"/>
            <a:ext cx="3190875" cy="2814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Заголовок 1"/>
          <p:cNvSpPr>
            <a:spLocks noGrp="1"/>
          </p:cNvSpPr>
          <p:nvPr>
            <p:ph type="title"/>
          </p:nvPr>
        </p:nvSpPr>
        <p:spPr>
          <a:xfrm>
            <a:off x="1371600" y="365125"/>
            <a:ext cx="7145338" cy="1201738"/>
          </a:xfrm>
        </p:spPr>
        <p:txBody>
          <a:bodyPr/>
          <a:lstStyle/>
          <a:p>
            <a:r>
              <a:rPr lang="ru-RU" sz="2000" b="1" smtClean="0">
                <a:solidFill>
                  <a:srgbClr val="FF0000"/>
                </a:solidFill>
                <a:latin typeface="Times New Roman" pitchFamily="18" charset="0"/>
                <a:cs typeface="Times New Roman" pitchFamily="18" charset="0"/>
              </a:rPr>
              <a:t>Проводятся экскурсии на кухню для того, чтобы дети видели сколько нужно вложить труда, чтобы блюдо получилось вкусным и полезным.</a:t>
            </a:r>
            <a:br>
              <a:rPr lang="ru-RU" sz="2000" b="1" smtClean="0">
                <a:solidFill>
                  <a:srgbClr val="FF0000"/>
                </a:solidFill>
                <a:latin typeface="Times New Roman" pitchFamily="18" charset="0"/>
                <a:cs typeface="Times New Roman" pitchFamily="18" charset="0"/>
              </a:rPr>
            </a:br>
            <a:endParaRPr lang="ru-RU" sz="2000" b="1" smtClean="0"/>
          </a:p>
        </p:txBody>
      </p:sp>
      <p:sp>
        <p:nvSpPr>
          <p:cNvPr id="7" name="Номер слайда 6"/>
          <p:cNvSpPr>
            <a:spLocks noGrp="1"/>
          </p:cNvSpPr>
          <p:nvPr>
            <p:ph type="sldNum" sz="quarter" idx="12"/>
          </p:nvPr>
        </p:nvSpPr>
        <p:spPr/>
        <p:txBody>
          <a:bodyPr/>
          <a:lstStyle/>
          <a:p>
            <a:pPr>
              <a:defRPr/>
            </a:pPr>
            <a:fld id="{76013D75-C308-4BEB-9AA7-A65F4E31EF9E}" type="slidenum">
              <a:rPr lang="ru-RU"/>
              <a:pPr>
                <a:defRPr/>
              </a:pPr>
              <a:t>20</a:t>
            </a:fld>
            <a:endParaRPr lang="ru-RU"/>
          </a:p>
        </p:txBody>
      </p:sp>
      <p:sp>
        <p:nvSpPr>
          <p:cNvPr id="9" name="Заголовок 1"/>
          <p:cNvSpPr txBox="1">
            <a:spLocks/>
          </p:cNvSpPr>
          <p:nvPr/>
        </p:nvSpPr>
        <p:spPr>
          <a:xfrm>
            <a:off x="428596" y="571480"/>
            <a:ext cx="8258204" cy="1143008"/>
          </a:xfrm>
          <a:prstGeom prst="rect">
            <a:avLst/>
          </a:prstGeom>
        </p:spPr>
        <p:txBody>
          <a:bodyPr anchor="ctr">
            <a:normAutofit fontScale="97500"/>
          </a:bodyPr>
          <a:lstStyle/>
          <a:p>
            <a:pPr fontAlgn="auto">
              <a:lnSpc>
                <a:spcPct val="90000"/>
              </a:lnSpc>
              <a:spcAft>
                <a:spcPts val="0"/>
              </a:spcAft>
              <a:defRPr/>
            </a:pPr>
            <a:endParaRPr lang="ru-RU" sz="3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endParaRPr>
          </a:p>
          <a:p>
            <a:pPr fontAlgn="auto">
              <a:lnSpc>
                <a:spcPct val="90000"/>
              </a:lnSpc>
              <a:spcAft>
                <a:spcPts val="0"/>
              </a:spcAft>
              <a:defRPr/>
            </a:pPr>
            <a:endParaRPr lang="ru-RU" sz="3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endParaRPr>
          </a:p>
          <a:p>
            <a:pPr fontAlgn="auto">
              <a:lnSpc>
                <a:spcPct val="90000"/>
              </a:lnSpc>
              <a:spcAft>
                <a:spcPts val="0"/>
              </a:spcAft>
              <a:defRPr/>
            </a:pPr>
            <a:endParaRPr lang="ru-RU" sz="3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endParaRPr>
          </a:p>
          <a:p>
            <a:pPr fontAlgn="auto">
              <a:lnSpc>
                <a:spcPct val="90000"/>
              </a:lnSpc>
              <a:spcAft>
                <a:spcPts val="0"/>
              </a:spcAft>
              <a:defRPr/>
            </a:pPr>
            <a:endParaRPr lang="ru-RU" sz="3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endParaRPr>
          </a:p>
          <a:p>
            <a:pPr fontAlgn="auto">
              <a:lnSpc>
                <a:spcPct val="90000"/>
              </a:lnSpc>
              <a:spcAft>
                <a:spcPts val="0"/>
              </a:spcAft>
              <a:defRPr/>
            </a:pPr>
            <a:endParaRPr lang="ru-RU" sz="3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endParaRPr>
          </a:p>
          <a:p>
            <a:pPr fontAlgn="auto">
              <a:lnSpc>
                <a:spcPct val="90000"/>
              </a:lnSpc>
              <a:spcAft>
                <a:spcPts val="0"/>
              </a:spcAft>
              <a:defRPr/>
            </a:pPr>
            <a:endParaRPr lang="ru-RU" sz="31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ea typeface="+mj-ea"/>
              <a:cs typeface="+mj-cs"/>
            </a:endParaRPr>
          </a:p>
        </p:txBody>
      </p:sp>
      <p:pic>
        <p:nvPicPr>
          <p:cNvPr id="38916" name="Picture 2" descr="C:\Users\User\Desktop\Новая папка\IMG_5105.JPG"/>
          <p:cNvPicPr>
            <a:picLocks noGrp="1" noChangeAspect="1" noChangeArrowheads="1"/>
          </p:cNvPicPr>
          <p:nvPr>
            <p:ph sz="half" idx="2"/>
          </p:nvPr>
        </p:nvPicPr>
        <p:blipFill>
          <a:blip r:embed="rId2"/>
          <a:srcRect/>
          <a:stretch>
            <a:fillRect/>
          </a:stretch>
        </p:blipFill>
        <p:spPr>
          <a:xfrm>
            <a:off x="1204946" y="1369810"/>
            <a:ext cx="3513138" cy="2635250"/>
          </a:xfrm>
        </p:spPr>
      </p:pic>
      <p:pic>
        <p:nvPicPr>
          <p:cNvPr id="38917" name="Picture 3" descr="C:\Users\User\Desktop\Новая папка\IMG_5108.JPG"/>
          <p:cNvPicPr>
            <a:picLocks noGrp="1" noChangeAspect="1" noChangeArrowheads="1"/>
          </p:cNvPicPr>
          <p:nvPr>
            <p:ph sz="quarter" idx="4"/>
          </p:nvPr>
        </p:nvPicPr>
        <p:blipFill>
          <a:blip r:embed="rId3"/>
          <a:srcRect/>
          <a:stretch>
            <a:fillRect/>
          </a:stretch>
        </p:blipFill>
        <p:spPr>
          <a:xfrm>
            <a:off x="5083175" y="1254125"/>
            <a:ext cx="3476625" cy="2608263"/>
          </a:xfrm>
        </p:spPr>
      </p:pic>
      <p:pic>
        <p:nvPicPr>
          <p:cNvPr id="38918" name="Picture 4" descr="C:\Users\User\Desktop\Новая папка\IMG_5109.JPG"/>
          <p:cNvPicPr>
            <a:picLocks noChangeAspect="1" noChangeArrowheads="1"/>
          </p:cNvPicPr>
          <p:nvPr/>
        </p:nvPicPr>
        <p:blipFill>
          <a:blip r:embed="rId4"/>
          <a:srcRect/>
          <a:stretch>
            <a:fillRect/>
          </a:stretch>
        </p:blipFill>
        <p:spPr bwMode="auto">
          <a:xfrm>
            <a:off x="1187450" y="4127500"/>
            <a:ext cx="3452813" cy="2589213"/>
          </a:xfrm>
          <a:prstGeom prst="rect">
            <a:avLst/>
          </a:prstGeom>
          <a:noFill/>
          <a:ln w="9525">
            <a:noFill/>
            <a:miter lim="800000"/>
            <a:headEnd/>
            <a:tailEnd/>
          </a:ln>
        </p:spPr>
      </p:pic>
      <p:pic>
        <p:nvPicPr>
          <p:cNvPr id="38919" name="Picture 5" descr="C:\Users\User\Desktop\Новая папка\IMG_5107.JPG"/>
          <p:cNvPicPr>
            <a:picLocks noChangeAspect="1" noChangeArrowheads="1"/>
          </p:cNvPicPr>
          <p:nvPr/>
        </p:nvPicPr>
        <p:blipFill>
          <a:blip r:embed="rId5"/>
          <a:srcRect/>
          <a:stretch>
            <a:fillRect/>
          </a:stretch>
        </p:blipFill>
        <p:spPr bwMode="auto">
          <a:xfrm>
            <a:off x="5116513" y="3997325"/>
            <a:ext cx="3541712" cy="2655888"/>
          </a:xfrm>
          <a:prstGeom prst="rect">
            <a:avLst/>
          </a:prstGeom>
          <a:noFill/>
          <a:ln w="9525">
            <a:noFill/>
            <a:miter lim="800000"/>
            <a:headEnd/>
            <a:tailEnd/>
          </a:ln>
        </p:spPr>
      </p:pic>
      <p:pic>
        <p:nvPicPr>
          <p:cNvPr id="10" name="Рисунок 12"/>
          <p:cNvPicPr>
            <a:picLocks noChangeAspect="1"/>
          </p:cNvPicPr>
          <p:nvPr/>
        </p:nvPicPr>
        <p:blipFill>
          <a:blip r:embed="rId6" cstate="print"/>
          <a:srcRect/>
          <a:stretch>
            <a:fillRect/>
          </a:stretch>
        </p:blipFill>
        <p:spPr bwMode="auto">
          <a:xfrm>
            <a:off x="710188" y="1040791"/>
            <a:ext cx="982425" cy="771055"/>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Текст 2"/>
          <p:cNvSpPr>
            <a:spLocks noGrp="1"/>
          </p:cNvSpPr>
          <p:nvPr>
            <p:ph type="body" idx="1"/>
          </p:nvPr>
        </p:nvSpPr>
        <p:spPr>
          <a:xfrm>
            <a:off x="630238" y="146050"/>
            <a:ext cx="8124825" cy="992188"/>
          </a:xfrm>
        </p:spPr>
        <p:txBody>
          <a:bodyPr/>
          <a:lstStyle/>
          <a:p>
            <a:r>
              <a:rPr lang="ru-RU" sz="2000" smtClean="0">
                <a:solidFill>
                  <a:srgbClr val="FF0000"/>
                </a:solidFill>
                <a:latin typeface="Times New Roman" pitchFamily="18" charset="0"/>
                <a:cs typeface="Times New Roman" pitchFamily="18" charset="0"/>
              </a:rPr>
              <a:t>В группах создана развивающая среда, которая способствует воспитанию здорового образа жизни, развивает у детей потребность заботиться о своем здоровье, правильно питаться</a:t>
            </a:r>
            <a:endParaRPr lang="ru-RU" sz="2000" smtClean="0">
              <a:solidFill>
                <a:srgbClr val="FF0000"/>
              </a:solidFill>
            </a:endParaRPr>
          </a:p>
        </p:txBody>
      </p:sp>
      <p:sp>
        <p:nvSpPr>
          <p:cNvPr id="7" name="Номер слайда 6"/>
          <p:cNvSpPr>
            <a:spLocks noGrp="1"/>
          </p:cNvSpPr>
          <p:nvPr>
            <p:ph type="sldNum" sz="quarter" idx="12"/>
          </p:nvPr>
        </p:nvSpPr>
        <p:spPr/>
        <p:txBody>
          <a:bodyPr/>
          <a:lstStyle/>
          <a:p>
            <a:pPr>
              <a:defRPr/>
            </a:pPr>
            <a:fld id="{1FFE11FB-DFF2-4A9E-8FDD-00FAB5670106}" type="slidenum">
              <a:rPr lang="ru-RU"/>
              <a:pPr>
                <a:defRPr/>
              </a:pPr>
              <a:t>21</a:t>
            </a:fld>
            <a:endParaRPr lang="ru-RU"/>
          </a:p>
        </p:txBody>
      </p:sp>
      <p:pic>
        <p:nvPicPr>
          <p:cNvPr id="39939" name="Picture 2" descr="C:\Users\User\Desktop\Новая папка\IMG_5117.JPG"/>
          <p:cNvPicPr>
            <a:picLocks noChangeAspect="1" noChangeArrowheads="1"/>
          </p:cNvPicPr>
          <p:nvPr/>
        </p:nvPicPr>
        <p:blipFill>
          <a:blip r:embed="rId2"/>
          <a:srcRect/>
          <a:stretch>
            <a:fillRect/>
          </a:stretch>
        </p:blipFill>
        <p:spPr bwMode="auto">
          <a:xfrm>
            <a:off x="5267325" y="1073150"/>
            <a:ext cx="3503613" cy="2627313"/>
          </a:xfrm>
          <a:prstGeom prst="rect">
            <a:avLst/>
          </a:prstGeom>
          <a:noFill/>
          <a:ln w="9525">
            <a:noFill/>
            <a:miter lim="800000"/>
            <a:headEnd/>
            <a:tailEnd/>
          </a:ln>
        </p:spPr>
      </p:pic>
      <p:pic>
        <p:nvPicPr>
          <p:cNvPr id="39940" name="Picture 4" descr="C:\Users\User\Desktop\Новая папка\IMG_5122.JPG"/>
          <p:cNvPicPr>
            <a:picLocks noChangeAspect="1" noChangeArrowheads="1"/>
          </p:cNvPicPr>
          <p:nvPr/>
        </p:nvPicPr>
        <p:blipFill>
          <a:blip r:embed="rId3"/>
          <a:srcRect/>
          <a:stretch>
            <a:fillRect/>
          </a:stretch>
        </p:blipFill>
        <p:spPr bwMode="auto">
          <a:xfrm>
            <a:off x="3163888" y="3630613"/>
            <a:ext cx="4291012" cy="3068637"/>
          </a:xfrm>
          <a:prstGeom prst="rect">
            <a:avLst/>
          </a:prstGeom>
          <a:noFill/>
          <a:ln w="9525">
            <a:noFill/>
            <a:miter lim="800000"/>
            <a:headEnd/>
            <a:tailEnd/>
          </a:ln>
        </p:spPr>
      </p:pic>
      <p:pic>
        <p:nvPicPr>
          <p:cNvPr id="39941" name="Picture 5" descr="C:\Users\User\Desktop\Новая папка\IMG_5119.JPG"/>
          <p:cNvPicPr>
            <a:picLocks noChangeAspect="1" noChangeArrowheads="1"/>
          </p:cNvPicPr>
          <p:nvPr/>
        </p:nvPicPr>
        <p:blipFill>
          <a:blip r:embed="rId4"/>
          <a:srcRect/>
          <a:stretch>
            <a:fillRect/>
          </a:stretch>
        </p:blipFill>
        <p:spPr bwMode="auto">
          <a:xfrm>
            <a:off x="636588" y="1273175"/>
            <a:ext cx="3170237" cy="4227513"/>
          </a:xfrm>
          <a:prstGeom prst="rect">
            <a:avLst/>
          </a:prstGeom>
          <a:noFill/>
          <a:ln w="9525">
            <a:noFill/>
            <a:miter lim="800000"/>
            <a:headEnd/>
            <a:tailEnd/>
          </a:ln>
        </p:spPr>
      </p:pic>
      <p:pic>
        <p:nvPicPr>
          <p:cNvPr id="39944" name="Рисунок 16"/>
          <p:cNvPicPr>
            <a:picLocks noChangeAspect="1"/>
          </p:cNvPicPr>
          <p:nvPr/>
        </p:nvPicPr>
        <p:blipFill>
          <a:blip r:embed="rId5"/>
          <a:srcRect/>
          <a:stretch>
            <a:fillRect/>
          </a:stretch>
        </p:blipFill>
        <p:spPr bwMode="auto">
          <a:xfrm>
            <a:off x="7294563" y="4483100"/>
            <a:ext cx="1720850" cy="2036763"/>
          </a:xfrm>
          <a:prstGeom prst="rect">
            <a:avLst/>
          </a:prstGeom>
          <a:noFill/>
          <a:ln w="9525">
            <a:noFill/>
            <a:miter lim="800000"/>
            <a:headEnd/>
            <a:tailEnd/>
          </a:ln>
        </p:spPr>
      </p:pic>
      <p:pic>
        <p:nvPicPr>
          <p:cNvPr id="39945" name="Рисунок 17"/>
          <p:cNvPicPr>
            <a:picLocks noChangeAspect="1"/>
          </p:cNvPicPr>
          <p:nvPr/>
        </p:nvPicPr>
        <p:blipFill>
          <a:blip r:embed="rId6"/>
          <a:srcRect/>
          <a:stretch>
            <a:fillRect/>
          </a:stretch>
        </p:blipFill>
        <p:spPr bwMode="auto">
          <a:xfrm rot="-288240">
            <a:off x="771525" y="5426075"/>
            <a:ext cx="2209800" cy="143192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Номер слайда 6"/>
          <p:cNvSpPr>
            <a:spLocks noGrp="1"/>
          </p:cNvSpPr>
          <p:nvPr>
            <p:ph type="sldNum" sz="quarter" idx="12"/>
          </p:nvPr>
        </p:nvSpPr>
        <p:spPr/>
        <p:txBody>
          <a:bodyPr/>
          <a:lstStyle/>
          <a:p>
            <a:pPr>
              <a:defRPr/>
            </a:pPr>
            <a:fld id="{95108236-9BE8-45D8-8CA6-4E6B2C20821C}" type="slidenum">
              <a:rPr lang="ru-RU"/>
              <a:pPr>
                <a:defRPr/>
              </a:pPr>
              <a:t>22</a:t>
            </a:fld>
            <a:endParaRPr lang="ru-RU"/>
          </a:p>
        </p:txBody>
      </p:sp>
      <p:pic>
        <p:nvPicPr>
          <p:cNvPr id="40962" name="Picture 8" descr="C:\Users\User\Desktop\Новая папка\IMG_5131.JPG"/>
          <p:cNvPicPr>
            <a:picLocks noChangeAspect="1" noChangeArrowheads="1"/>
          </p:cNvPicPr>
          <p:nvPr/>
        </p:nvPicPr>
        <p:blipFill>
          <a:blip r:embed="rId2"/>
          <a:srcRect/>
          <a:stretch>
            <a:fillRect/>
          </a:stretch>
        </p:blipFill>
        <p:spPr bwMode="auto">
          <a:xfrm>
            <a:off x="4322763" y="3078163"/>
            <a:ext cx="4443412" cy="3332162"/>
          </a:xfrm>
          <a:prstGeom prst="rect">
            <a:avLst/>
          </a:prstGeom>
          <a:noFill/>
          <a:ln w="9525">
            <a:noFill/>
            <a:miter lim="800000"/>
            <a:headEnd/>
            <a:tailEnd/>
          </a:ln>
        </p:spPr>
      </p:pic>
      <p:pic>
        <p:nvPicPr>
          <p:cNvPr id="40963" name="Picture 10" descr="C:\Users\User\Desktop\Новая папка\IMG_5134.JPG"/>
          <p:cNvPicPr>
            <a:picLocks noChangeAspect="1" noChangeArrowheads="1"/>
          </p:cNvPicPr>
          <p:nvPr/>
        </p:nvPicPr>
        <p:blipFill>
          <a:blip r:embed="rId3" cstate="print"/>
          <a:srcRect/>
          <a:stretch>
            <a:fillRect/>
          </a:stretch>
        </p:blipFill>
        <p:spPr bwMode="auto">
          <a:xfrm>
            <a:off x="681038" y="207963"/>
            <a:ext cx="3871912" cy="2903537"/>
          </a:xfrm>
          <a:prstGeom prst="rect">
            <a:avLst/>
          </a:prstGeom>
          <a:noFill/>
          <a:ln w="9525">
            <a:noFill/>
            <a:miter lim="800000"/>
            <a:headEnd/>
            <a:tailEnd/>
          </a:ln>
        </p:spPr>
      </p:pic>
      <p:pic>
        <p:nvPicPr>
          <p:cNvPr id="40964" name="Picture 6" descr="C:\Users\User\Desktop\Новая папка\IMG_5125.JPG"/>
          <p:cNvPicPr>
            <a:picLocks noChangeAspect="1" noChangeArrowheads="1"/>
          </p:cNvPicPr>
          <p:nvPr/>
        </p:nvPicPr>
        <p:blipFill>
          <a:blip r:embed="rId4"/>
          <a:srcRect/>
          <a:stretch>
            <a:fillRect/>
          </a:stretch>
        </p:blipFill>
        <p:spPr bwMode="auto">
          <a:xfrm>
            <a:off x="5057775" y="352425"/>
            <a:ext cx="3113088" cy="2335213"/>
          </a:xfrm>
          <a:prstGeom prst="rect">
            <a:avLst/>
          </a:prstGeom>
          <a:noFill/>
          <a:ln w="9525">
            <a:noFill/>
            <a:miter lim="800000"/>
            <a:headEnd/>
            <a:tailEnd/>
          </a:ln>
        </p:spPr>
      </p:pic>
      <p:pic>
        <p:nvPicPr>
          <p:cNvPr id="40965" name="Picture 7" descr="C:\Users\User\Desktop\Новая папка\IMG_5124.JPG"/>
          <p:cNvPicPr>
            <a:picLocks noChangeAspect="1" noChangeArrowheads="1"/>
          </p:cNvPicPr>
          <p:nvPr/>
        </p:nvPicPr>
        <p:blipFill>
          <a:blip r:embed="rId5" cstate="print"/>
          <a:srcRect/>
          <a:stretch>
            <a:fillRect/>
          </a:stretch>
        </p:blipFill>
        <p:spPr bwMode="auto">
          <a:xfrm>
            <a:off x="2517775" y="3305175"/>
            <a:ext cx="1611313" cy="1208088"/>
          </a:xfrm>
          <a:prstGeom prst="rect">
            <a:avLst/>
          </a:prstGeom>
          <a:noFill/>
          <a:ln w="9525">
            <a:noFill/>
            <a:miter lim="800000"/>
            <a:headEnd/>
            <a:tailEnd/>
          </a:ln>
        </p:spPr>
      </p:pic>
      <p:pic>
        <p:nvPicPr>
          <p:cNvPr id="40966" name="Picture 2" descr="C:\Users\User\Desktop\Новая папка\IMG_5133.JPG"/>
          <p:cNvPicPr>
            <a:picLocks noChangeAspect="1" noChangeArrowheads="1"/>
          </p:cNvPicPr>
          <p:nvPr/>
        </p:nvPicPr>
        <p:blipFill>
          <a:blip r:embed="rId6" cstate="print"/>
          <a:srcRect/>
          <a:stretch>
            <a:fillRect/>
          </a:stretch>
        </p:blipFill>
        <p:spPr bwMode="auto">
          <a:xfrm>
            <a:off x="642938" y="3281363"/>
            <a:ext cx="1662112" cy="1246187"/>
          </a:xfrm>
          <a:prstGeom prst="rect">
            <a:avLst/>
          </a:prstGeom>
          <a:noFill/>
          <a:ln w="9525">
            <a:noFill/>
            <a:miter lim="800000"/>
            <a:headEnd/>
            <a:tailEnd/>
          </a:ln>
        </p:spPr>
      </p:pic>
      <p:pic>
        <p:nvPicPr>
          <p:cNvPr id="40967" name="Picture 3" descr="C:\Users\User\Desktop\Новая папка\IMG_5135.JPG"/>
          <p:cNvPicPr>
            <a:picLocks noChangeAspect="1" noChangeArrowheads="1"/>
          </p:cNvPicPr>
          <p:nvPr/>
        </p:nvPicPr>
        <p:blipFill>
          <a:blip r:embed="rId7"/>
          <a:srcRect/>
          <a:stretch>
            <a:fillRect/>
          </a:stretch>
        </p:blipFill>
        <p:spPr bwMode="auto">
          <a:xfrm>
            <a:off x="846138" y="4678363"/>
            <a:ext cx="2811462" cy="1917700"/>
          </a:xfrm>
          <a:prstGeom prst="rect">
            <a:avLst/>
          </a:prstGeom>
          <a:noFill/>
          <a:ln w="9525">
            <a:noFill/>
            <a:miter lim="800000"/>
            <a:headEnd/>
            <a:tailEnd/>
          </a:ln>
        </p:spPr>
      </p:pic>
      <p:pic>
        <p:nvPicPr>
          <p:cNvPr id="9" name="Рисунок 12"/>
          <p:cNvPicPr>
            <a:picLocks noChangeAspect="1"/>
          </p:cNvPicPr>
          <p:nvPr/>
        </p:nvPicPr>
        <p:blipFill>
          <a:blip r:embed="rId8" cstate="print"/>
          <a:srcRect/>
          <a:stretch>
            <a:fillRect/>
          </a:stretch>
        </p:blipFill>
        <p:spPr bwMode="auto">
          <a:xfrm>
            <a:off x="7840562" y="2392935"/>
            <a:ext cx="982425" cy="771055"/>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Заголовок 1"/>
          <p:cNvSpPr>
            <a:spLocks noGrp="1"/>
          </p:cNvSpPr>
          <p:nvPr>
            <p:ph type="title"/>
          </p:nvPr>
        </p:nvSpPr>
        <p:spPr>
          <a:xfrm>
            <a:off x="1343025" y="136525"/>
            <a:ext cx="7173913" cy="777875"/>
          </a:xfrm>
        </p:spPr>
        <p:txBody>
          <a:bodyPr/>
          <a:lstStyle/>
          <a:p>
            <a:pPr algn="ctr"/>
            <a:r>
              <a:rPr lang="ru-RU" sz="2400" b="1" dirty="0" smtClean="0">
                <a:solidFill>
                  <a:srgbClr val="FF0000"/>
                </a:solidFill>
                <a:latin typeface="Times New Roman" pitchFamily="18" charset="0"/>
                <a:cs typeface="Times New Roman" pitchFamily="18" charset="0"/>
              </a:rPr>
              <a:t>Информация по питанию детей для родителей.</a:t>
            </a:r>
          </a:p>
        </p:txBody>
      </p:sp>
      <p:sp>
        <p:nvSpPr>
          <p:cNvPr id="4" name="Содержимое 3"/>
          <p:cNvSpPr>
            <a:spLocks noGrp="1"/>
          </p:cNvSpPr>
          <p:nvPr>
            <p:ph sz="half" idx="2"/>
          </p:nvPr>
        </p:nvSpPr>
        <p:spPr>
          <a:xfrm>
            <a:off x="749300" y="744538"/>
            <a:ext cx="8180388" cy="1697037"/>
          </a:xfrm>
        </p:spPr>
        <p:txBody>
          <a:bodyPr rtlCol="0">
            <a:normAutofit fontScale="70000" lnSpcReduction="20000"/>
          </a:bodyPr>
          <a:lstStyle/>
          <a:p>
            <a:pPr fontAlgn="auto">
              <a:spcAft>
                <a:spcPts val="0"/>
              </a:spcAft>
              <a:buFont typeface="Arial" panose="020B0604020202020204" pitchFamily="34" charset="0"/>
              <a:buNone/>
              <a:defRPr/>
            </a:pPr>
            <a:r>
              <a:rPr lang="ru-RU" sz="2900" b="1" dirty="0" smtClean="0">
                <a:solidFill>
                  <a:srgbClr val="0070C0"/>
                </a:solidFill>
                <a:latin typeface="Times New Roman" pitchFamily="18" charset="0"/>
                <a:cs typeface="Times New Roman" pitchFamily="18" charset="0"/>
              </a:rPr>
              <a:t>   Организация питания детей в дошкольном учреждении должна сочетаться с правильным питанием ребенка в семье. Для этого необходима четкая преемственность между ними. Мы стремимся к тому, чтобы питание вне детского сада дополняло рацион, получаемый в организованном коллективе. С этой целью в МДОУ  родителям  систематически предоставляются сведения о продуктах и блюдах, которые ребенок получил в течение дня.</a:t>
            </a:r>
            <a:endParaRPr lang="ru-RU" sz="2900" dirty="0" smtClean="0">
              <a:solidFill>
                <a:srgbClr val="0070C0"/>
              </a:solidFill>
              <a:latin typeface="Times New Roman" pitchFamily="18" charset="0"/>
              <a:cs typeface="Times New Roman" pitchFamily="18" charset="0"/>
            </a:endParaRPr>
          </a:p>
          <a:p>
            <a:pPr fontAlgn="auto">
              <a:spcAft>
                <a:spcPts val="0"/>
              </a:spcAft>
              <a:buFont typeface="Arial" panose="020B0604020202020204" pitchFamily="34" charset="0"/>
              <a:buChar char="•"/>
              <a:defRPr/>
            </a:pPr>
            <a:endParaRPr lang="ru-RU" dirty="0"/>
          </a:p>
        </p:txBody>
      </p:sp>
      <p:sp>
        <p:nvSpPr>
          <p:cNvPr id="7" name="Номер слайда 6"/>
          <p:cNvSpPr>
            <a:spLocks noGrp="1"/>
          </p:cNvSpPr>
          <p:nvPr>
            <p:ph type="sldNum" sz="quarter" idx="12"/>
          </p:nvPr>
        </p:nvSpPr>
        <p:spPr>
          <a:xfrm>
            <a:off x="6408738" y="6356350"/>
            <a:ext cx="2057400" cy="365125"/>
          </a:xfrm>
        </p:spPr>
        <p:txBody>
          <a:bodyPr/>
          <a:lstStyle/>
          <a:p>
            <a:pPr>
              <a:defRPr/>
            </a:pPr>
            <a:fld id="{40E5B461-1599-4586-BF92-41F6B42595D9}" type="slidenum">
              <a:rPr lang="ru-RU"/>
              <a:pPr>
                <a:defRPr/>
              </a:pPr>
              <a:t>23</a:t>
            </a:fld>
            <a:endParaRPr lang="ru-RU"/>
          </a:p>
        </p:txBody>
      </p:sp>
      <p:pic>
        <p:nvPicPr>
          <p:cNvPr id="41988" name="Picture 2" descr="C:\Users\User\Desktop\Новая папка\IMG_5151.JPG"/>
          <p:cNvPicPr>
            <a:picLocks noChangeAspect="1" noChangeArrowheads="1"/>
          </p:cNvPicPr>
          <p:nvPr/>
        </p:nvPicPr>
        <p:blipFill>
          <a:blip r:embed="rId2" cstate="print"/>
          <a:srcRect/>
          <a:stretch>
            <a:fillRect/>
          </a:stretch>
        </p:blipFill>
        <p:spPr bwMode="auto">
          <a:xfrm>
            <a:off x="606425" y="3405188"/>
            <a:ext cx="2273300" cy="3228975"/>
          </a:xfrm>
          <a:prstGeom prst="rect">
            <a:avLst/>
          </a:prstGeom>
          <a:noFill/>
          <a:ln w="9525">
            <a:noFill/>
            <a:miter lim="800000"/>
            <a:headEnd/>
            <a:tailEnd/>
          </a:ln>
        </p:spPr>
      </p:pic>
      <p:pic>
        <p:nvPicPr>
          <p:cNvPr id="41989" name="Picture 3" descr="C:\Users\User\Desktop\Новая папка\IMG_5154.JPG"/>
          <p:cNvPicPr>
            <a:picLocks noChangeAspect="1" noChangeArrowheads="1"/>
          </p:cNvPicPr>
          <p:nvPr/>
        </p:nvPicPr>
        <p:blipFill>
          <a:blip r:embed="rId3"/>
          <a:srcRect/>
          <a:stretch>
            <a:fillRect/>
          </a:stretch>
        </p:blipFill>
        <p:spPr bwMode="auto">
          <a:xfrm>
            <a:off x="5338763" y="2366963"/>
            <a:ext cx="2190750" cy="2919412"/>
          </a:xfrm>
          <a:prstGeom prst="rect">
            <a:avLst/>
          </a:prstGeom>
          <a:noFill/>
          <a:ln w="9525">
            <a:noFill/>
            <a:miter lim="800000"/>
            <a:headEnd/>
            <a:tailEnd/>
          </a:ln>
        </p:spPr>
      </p:pic>
      <p:pic>
        <p:nvPicPr>
          <p:cNvPr id="41990" name="Picture 4" descr="C:\Users\User\Desktop\Новая папка\IMG_5156.JPG"/>
          <p:cNvPicPr>
            <a:picLocks noChangeAspect="1" noChangeArrowheads="1"/>
          </p:cNvPicPr>
          <p:nvPr/>
        </p:nvPicPr>
        <p:blipFill>
          <a:blip r:embed="rId4"/>
          <a:srcRect/>
          <a:stretch>
            <a:fillRect/>
          </a:stretch>
        </p:blipFill>
        <p:spPr bwMode="auto">
          <a:xfrm>
            <a:off x="6746875" y="3662363"/>
            <a:ext cx="2200275" cy="2933700"/>
          </a:xfrm>
          <a:prstGeom prst="rect">
            <a:avLst/>
          </a:prstGeom>
          <a:noFill/>
          <a:ln w="9525">
            <a:noFill/>
            <a:miter lim="800000"/>
            <a:headEnd/>
            <a:tailEnd/>
          </a:ln>
        </p:spPr>
      </p:pic>
      <p:pic>
        <p:nvPicPr>
          <p:cNvPr id="41991" name="Picture 5" descr="C:\Users\User\Desktop\Новая папка\IMG_5157.JPG"/>
          <p:cNvPicPr>
            <a:picLocks noChangeAspect="1" noChangeArrowheads="1"/>
          </p:cNvPicPr>
          <p:nvPr/>
        </p:nvPicPr>
        <p:blipFill>
          <a:blip r:embed="rId5"/>
          <a:srcRect/>
          <a:stretch>
            <a:fillRect/>
          </a:stretch>
        </p:blipFill>
        <p:spPr bwMode="auto">
          <a:xfrm>
            <a:off x="3143250" y="3686175"/>
            <a:ext cx="2101850" cy="2801938"/>
          </a:xfrm>
          <a:prstGeom prst="rect">
            <a:avLst/>
          </a:prstGeom>
          <a:noFill/>
          <a:ln w="9525">
            <a:noFill/>
            <a:miter lim="800000"/>
            <a:headEnd/>
            <a:tailEnd/>
          </a:ln>
        </p:spPr>
      </p:pic>
      <p:pic>
        <p:nvPicPr>
          <p:cNvPr id="41992" name="Picture 7" descr="C:\Users\User\Desktop\Новая папка\IMG_5129.JPG"/>
          <p:cNvPicPr>
            <a:picLocks noChangeAspect="1" noChangeArrowheads="1"/>
          </p:cNvPicPr>
          <p:nvPr/>
        </p:nvPicPr>
        <p:blipFill>
          <a:blip r:embed="rId6"/>
          <a:srcRect/>
          <a:stretch>
            <a:fillRect/>
          </a:stretch>
        </p:blipFill>
        <p:spPr bwMode="auto">
          <a:xfrm>
            <a:off x="2681288" y="2346325"/>
            <a:ext cx="1546225" cy="2062163"/>
          </a:xfrm>
          <a:prstGeom prst="rect">
            <a:avLst/>
          </a:prstGeom>
          <a:noFill/>
          <a:ln w="9525">
            <a:noFill/>
            <a:miter lim="800000"/>
            <a:headEnd/>
            <a:tailEnd/>
          </a:ln>
        </p:spPr>
      </p:pic>
      <p:pic>
        <p:nvPicPr>
          <p:cNvPr id="11" name="Рисунок 12"/>
          <p:cNvPicPr>
            <a:picLocks noChangeAspect="1"/>
          </p:cNvPicPr>
          <p:nvPr/>
        </p:nvPicPr>
        <p:blipFill>
          <a:blip r:embed="rId7" cstate="print"/>
          <a:srcRect/>
          <a:stretch>
            <a:fillRect/>
          </a:stretch>
        </p:blipFill>
        <p:spPr bwMode="auto">
          <a:xfrm>
            <a:off x="1177115" y="2538850"/>
            <a:ext cx="982425" cy="771055"/>
          </a:xfrm>
          <a:prstGeom prst="rect">
            <a:avLst/>
          </a:prstGeom>
          <a:noFill/>
          <a:ln w="9525">
            <a:noFill/>
            <a:miter lim="800000"/>
            <a:headEnd/>
            <a:tailEnd/>
          </a:ln>
        </p:spPr>
      </p:pic>
      <p:pic>
        <p:nvPicPr>
          <p:cNvPr id="12" name="Рисунок 12"/>
          <p:cNvPicPr>
            <a:picLocks noChangeAspect="1"/>
          </p:cNvPicPr>
          <p:nvPr/>
        </p:nvPicPr>
        <p:blipFill>
          <a:blip r:embed="rId7" cstate="print"/>
          <a:srcRect/>
          <a:stretch>
            <a:fillRect/>
          </a:stretch>
        </p:blipFill>
        <p:spPr bwMode="auto">
          <a:xfrm>
            <a:off x="5473498" y="5502543"/>
            <a:ext cx="982425" cy="771055"/>
          </a:xfrm>
          <a:prstGeom prst="rect">
            <a:avLst/>
          </a:prstGeom>
          <a:noFill/>
          <a:ln w="9525">
            <a:noFill/>
            <a:miter lim="800000"/>
            <a:headEnd/>
            <a:tailEnd/>
          </a:ln>
        </p:spPr>
      </p:pic>
      <p:pic>
        <p:nvPicPr>
          <p:cNvPr id="13" name="Рисунок 12"/>
          <p:cNvPicPr>
            <a:picLocks noChangeAspect="1"/>
          </p:cNvPicPr>
          <p:nvPr/>
        </p:nvPicPr>
        <p:blipFill>
          <a:blip r:embed="rId7" cstate="print"/>
          <a:srcRect/>
          <a:stretch>
            <a:fillRect/>
          </a:stretch>
        </p:blipFill>
        <p:spPr bwMode="auto">
          <a:xfrm>
            <a:off x="7827591" y="2710706"/>
            <a:ext cx="982425" cy="77105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82494" y="365126"/>
            <a:ext cx="7456226" cy="704917"/>
          </a:xfrm>
        </p:spPr>
        <p:txBody>
          <a:bodyPr/>
          <a:lstStyle/>
          <a:p>
            <a:r>
              <a:rPr lang="ru-RU" sz="2000" b="1" dirty="0" smtClean="0">
                <a:solidFill>
                  <a:srgbClr val="D119AA"/>
                </a:solidFill>
                <a:latin typeface="Times New Roman" pitchFamily="18" charset="0"/>
                <a:cs typeface="Times New Roman" pitchFamily="18" charset="0"/>
              </a:rPr>
              <a:t>В каждой возрастной группе вниманию родителей представлены  серии консультаций, тематические </a:t>
            </a:r>
            <a:r>
              <a:rPr lang="ru-RU" sz="2000" b="1" dirty="0" err="1" smtClean="0">
                <a:solidFill>
                  <a:srgbClr val="D119AA"/>
                </a:solidFill>
                <a:latin typeface="Times New Roman" pitchFamily="18" charset="0"/>
                <a:cs typeface="Times New Roman" pitchFamily="18" charset="0"/>
              </a:rPr>
              <a:t>папоки-передвижки</a:t>
            </a:r>
            <a:r>
              <a:rPr lang="ru-RU" sz="2000" b="1" dirty="0" smtClean="0">
                <a:solidFill>
                  <a:srgbClr val="D119AA"/>
                </a:solidFill>
                <a:latin typeface="Times New Roman" pitchFamily="18" charset="0"/>
                <a:cs typeface="Times New Roman" pitchFamily="18" charset="0"/>
              </a:rPr>
              <a:t>, буклеты с советами по организации правильного питания детей.</a:t>
            </a:r>
            <a:endParaRPr lang="ru-RU" sz="2000" dirty="0">
              <a:solidFill>
                <a:srgbClr val="D119AA"/>
              </a:solidFill>
              <a:latin typeface="Times New Roman" pitchFamily="18" charset="0"/>
              <a:cs typeface="Times New Roman" pitchFamily="18" charset="0"/>
            </a:endParaRPr>
          </a:p>
        </p:txBody>
      </p:sp>
      <p:sp>
        <p:nvSpPr>
          <p:cNvPr id="7" name="Номер слайда 6"/>
          <p:cNvSpPr>
            <a:spLocks noGrp="1"/>
          </p:cNvSpPr>
          <p:nvPr>
            <p:ph type="sldNum" sz="quarter" idx="12"/>
          </p:nvPr>
        </p:nvSpPr>
        <p:spPr/>
        <p:txBody>
          <a:bodyPr/>
          <a:lstStyle/>
          <a:p>
            <a:pPr>
              <a:defRPr/>
            </a:pPr>
            <a:fld id="{68748ACF-BEC6-41E8-BC9A-D94AB0178F68}" type="slidenum">
              <a:rPr lang="ru-RU" smtClean="0"/>
              <a:pPr>
                <a:defRPr/>
              </a:pPr>
              <a:t>24</a:t>
            </a:fld>
            <a:endParaRPr lang="ru-RU"/>
          </a:p>
        </p:txBody>
      </p:sp>
      <p:pic>
        <p:nvPicPr>
          <p:cNvPr id="8" name="Рисунок 7" descr="Правила питания школьников"/>
          <p:cNvPicPr/>
          <p:nvPr/>
        </p:nvPicPr>
        <p:blipFill>
          <a:blip r:embed="rId2"/>
          <a:srcRect/>
          <a:stretch>
            <a:fillRect/>
          </a:stretch>
        </p:blipFill>
        <p:spPr bwMode="auto">
          <a:xfrm>
            <a:off x="886028" y="4032760"/>
            <a:ext cx="2781300" cy="2099882"/>
          </a:xfrm>
          <a:prstGeom prst="rect">
            <a:avLst/>
          </a:prstGeom>
          <a:noFill/>
          <a:ln w="9525">
            <a:noFill/>
            <a:miter lim="800000"/>
            <a:headEnd/>
            <a:tailEnd/>
          </a:ln>
        </p:spPr>
      </p:pic>
      <p:pic>
        <p:nvPicPr>
          <p:cNvPr id="9" name="Рисунок 8" descr="Правильное питание вашего ребенка. . Советы родителям. . Купить книгу Правильное питание вашего ребенка. . Советы родителям в Ми"/>
          <p:cNvPicPr/>
          <p:nvPr/>
        </p:nvPicPr>
        <p:blipFill>
          <a:blip r:embed="rId3"/>
          <a:srcRect/>
          <a:stretch>
            <a:fillRect/>
          </a:stretch>
        </p:blipFill>
        <p:spPr bwMode="auto">
          <a:xfrm>
            <a:off x="6941294" y="3754875"/>
            <a:ext cx="1856765" cy="2509736"/>
          </a:xfrm>
          <a:prstGeom prst="rect">
            <a:avLst/>
          </a:prstGeom>
          <a:noFill/>
          <a:ln w="9525">
            <a:noFill/>
            <a:miter lim="800000"/>
            <a:headEnd/>
            <a:tailEnd/>
          </a:ln>
        </p:spPr>
      </p:pic>
      <p:pic>
        <p:nvPicPr>
          <p:cNvPr id="10" name="Рисунок 9" descr="DataLife Engine Версия для печати Консультация для родителей:&quot;Основы правильно питания&quot;"/>
          <p:cNvPicPr/>
          <p:nvPr/>
        </p:nvPicPr>
        <p:blipFill>
          <a:blip r:embed="rId4" cstate="print"/>
          <a:srcRect/>
          <a:stretch>
            <a:fillRect/>
          </a:stretch>
        </p:blipFill>
        <p:spPr bwMode="auto">
          <a:xfrm>
            <a:off x="3939701" y="3939702"/>
            <a:ext cx="2697837" cy="2208178"/>
          </a:xfrm>
          <a:prstGeom prst="rect">
            <a:avLst/>
          </a:prstGeom>
          <a:noFill/>
          <a:ln w="9525">
            <a:noFill/>
            <a:miter lim="800000"/>
            <a:headEnd/>
            <a:tailEnd/>
          </a:ln>
        </p:spPr>
      </p:pic>
      <p:pic>
        <p:nvPicPr>
          <p:cNvPr id="11" name="Рисунок 10" descr="Ягоды годжи консультации для родителей в детсаду в картинках Худеем вместе!"/>
          <p:cNvPicPr/>
          <p:nvPr/>
        </p:nvPicPr>
        <p:blipFill>
          <a:blip r:embed="rId5"/>
          <a:srcRect/>
          <a:stretch>
            <a:fillRect/>
          </a:stretch>
        </p:blipFill>
        <p:spPr bwMode="auto">
          <a:xfrm>
            <a:off x="7169284" y="1091119"/>
            <a:ext cx="1723719" cy="2381655"/>
          </a:xfrm>
          <a:prstGeom prst="rect">
            <a:avLst/>
          </a:prstGeom>
          <a:noFill/>
          <a:ln w="9525">
            <a:noFill/>
            <a:miter lim="800000"/>
            <a:headEnd/>
            <a:tailEnd/>
          </a:ln>
        </p:spPr>
      </p:pic>
      <p:pic>
        <p:nvPicPr>
          <p:cNvPr id="12" name="Рисунок 11" descr="Папки передвижки для детского сада по питанию - Школьная литература"/>
          <p:cNvPicPr/>
          <p:nvPr/>
        </p:nvPicPr>
        <p:blipFill>
          <a:blip r:embed="rId6"/>
          <a:srcRect/>
          <a:stretch>
            <a:fillRect/>
          </a:stretch>
        </p:blipFill>
        <p:spPr bwMode="auto">
          <a:xfrm>
            <a:off x="2904701" y="1410512"/>
            <a:ext cx="4118669" cy="2110902"/>
          </a:xfrm>
          <a:prstGeom prst="rect">
            <a:avLst/>
          </a:prstGeom>
          <a:noFill/>
          <a:ln w="9525">
            <a:noFill/>
            <a:miter lim="800000"/>
            <a:headEnd/>
            <a:tailEnd/>
          </a:ln>
        </p:spPr>
      </p:pic>
      <p:pic>
        <p:nvPicPr>
          <p:cNvPr id="13" name="Рисунок 12" descr="МДОУ 49 &quot;УЛЫБКА&quot; г.Кандалакша - Питание"/>
          <p:cNvPicPr/>
          <p:nvPr/>
        </p:nvPicPr>
        <p:blipFill>
          <a:blip r:embed="rId7" cstate="print"/>
          <a:srcRect/>
          <a:stretch>
            <a:fillRect/>
          </a:stretch>
        </p:blipFill>
        <p:spPr bwMode="auto">
          <a:xfrm>
            <a:off x="914400" y="1262987"/>
            <a:ext cx="1799618" cy="2491890"/>
          </a:xfrm>
          <a:prstGeom prst="rect">
            <a:avLst/>
          </a:prstGeom>
          <a:noFill/>
          <a:ln w="9525">
            <a:noFill/>
            <a:miter lim="800000"/>
            <a:headEnd/>
            <a:tailEnd/>
          </a:ln>
        </p:spPr>
      </p:pic>
      <p:pic>
        <p:nvPicPr>
          <p:cNvPr id="14" name="Рисунок 9"/>
          <p:cNvPicPr>
            <a:picLocks noChangeAspect="1"/>
          </p:cNvPicPr>
          <p:nvPr/>
        </p:nvPicPr>
        <p:blipFill>
          <a:blip r:embed="rId8" cstate="print"/>
          <a:srcRect/>
          <a:stretch>
            <a:fillRect/>
          </a:stretch>
        </p:blipFill>
        <p:spPr bwMode="auto">
          <a:xfrm>
            <a:off x="5866137" y="5554461"/>
            <a:ext cx="1022160" cy="856068"/>
          </a:xfrm>
          <a:prstGeom prst="rect">
            <a:avLst/>
          </a:prstGeom>
          <a:noFill/>
          <a:ln w="9525">
            <a:noFill/>
            <a:miter lim="800000"/>
            <a:headEnd/>
            <a:tailEnd/>
          </a:ln>
        </p:spPr>
      </p:pic>
      <p:pic>
        <p:nvPicPr>
          <p:cNvPr id="15" name="Рисунок 12"/>
          <p:cNvPicPr>
            <a:picLocks noChangeAspect="1"/>
          </p:cNvPicPr>
          <p:nvPr/>
        </p:nvPicPr>
        <p:blipFill>
          <a:blip r:embed="rId9" cstate="print"/>
          <a:srcRect/>
          <a:stretch>
            <a:fillRect/>
          </a:stretch>
        </p:blipFill>
        <p:spPr bwMode="auto">
          <a:xfrm>
            <a:off x="8161575" y="136118"/>
            <a:ext cx="982425" cy="77105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Текст 9"/>
          <p:cNvSpPr>
            <a:spLocks noGrp="1"/>
          </p:cNvSpPr>
          <p:nvPr>
            <p:ph type="body" idx="1"/>
          </p:nvPr>
        </p:nvSpPr>
        <p:spPr>
          <a:xfrm>
            <a:off x="584200" y="3414713"/>
            <a:ext cx="8053388" cy="865187"/>
          </a:xfrm>
        </p:spPr>
        <p:txBody>
          <a:bodyPr/>
          <a:lstStyle/>
          <a:p>
            <a:pPr algn="ctr"/>
            <a:endParaRPr lang="ru-RU" sz="4000" smtClean="0">
              <a:solidFill>
                <a:srgbClr val="FF0000"/>
              </a:solidFill>
              <a:latin typeface="Times New Roman" pitchFamily="18" charset="0"/>
              <a:cs typeface="Times New Roman" pitchFamily="18" charset="0"/>
            </a:endParaRPr>
          </a:p>
          <a:p>
            <a:pPr algn="ctr"/>
            <a:endParaRPr lang="ru-RU" sz="4000" smtClean="0">
              <a:solidFill>
                <a:srgbClr val="FF0000"/>
              </a:solidFill>
              <a:latin typeface="Times New Roman" pitchFamily="18" charset="0"/>
              <a:cs typeface="Times New Roman" pitchFamily="18" charset="0"/>
            </a:endParaRPr>
          </a:p>
          <a:p>
            <a:pPr algn="ctr"/>
            <a:r>
              <a:rPr lang="ru-RU" sz="4000" smtClean="0">
                <a:solidFill>
                  <a:srgbClr val="FF0000"/>
                </a:solidFill>
                <a:latin typeface="Times New Roman" pitchFamily="18" charset="0"/>
                <a:cs typeface="Times New Roman" pitchFamily="18" charset="0"/>
              </a:rPr>
              <a:t>СПАСИБО ЗА ВНИМАНИЕ.</a:t>
            </a:r>
          </a:p>
        </p:txBody>
      </p:sp>
      <p:sp>
        <p:nvSpPr>
          <p:cNvPr id="43010" name="Прямоугольник 10"/>
          <p:cNvSpPr>
            <a:spLocks noChangeArrowheads="1"/>
          </p:cNvSpPr>
          <p:nvPr/>
        </p:nvSpPr>
        <p:spPr bwMode="auto">
          <a:xfrm>
            <a:off x="4718050" y="411163"/>
            <a:ext cx="4192588" cy="2678112"/>
          </a:xfrm>
          <a:prstGeom prst="rect">
            <a:avLst/>
          </a:prstGeom>
          <a:noFill/>
          <a:ln w="9525">
            <a:noFill/>
            <a:miter lim="800000"/>
            <a:headEnd/>
            <a:tailEnd/>
          </a:ln>
        </p:spPr>
        <p:txBody>
          <a:bodyPr>
            <a:spAutoFit/>
          </a:bodyPr>
          <a:lstStyle/>
          <a:p>
            <a:pPr algn="just">
              <a:buSzPct val="90000"/>
            </a:pPr>
            <a:r>
              <a:rPr lang="ru-RU" sz="2800" b="1">
                <a:solidFill>
                  <a:srgbClr val="D119AA"/>
                </a:solidFill>
                <a:latin typeface="Times New Roman" pitchFamily="18" charset="0"/>
                <a:cs typeface="Times New Roman" pitchFamily="18" charset="0"/>
              </a:rPr>
              <a:t>О правильном питании </a:t>
            </a:r>
          </a:p>
          <a:p>
            <a:pPr algn="just">
              <a:buSzPct val="90000"/>
            </a:pPr>
            <a:r>
              <a:rPr lang="ru-RU" sz="2800" b="1">
                <a:solidFill>
                  <a:srgbClr val="D119AA"/>
                </a:solidFill>
                <a:latin typeface="Times New Roman" pitchFamily="18" charset="0"/>
                <a:cs typeface="Times New Roman" pitchFamily="18" charset="0"/>
              </a:rPr>
              <a:t>Очень важно знать</a:t>
            </a:r>
          </a:p>
          <a:p>
            <a:pPr algn="just">
              <a:buSzPct val="90000"/>
            </a:pPr>
            <a:r>
              <a:rPr lang="ru-RU" sz="2800" b="1">
                <a:solidFill>
                  <a:srgbClr val="D119AA"/>
                </a:solidFill>
                <a:latin typeface="Times New Roman" pitchFamily="18" charset="0"/>
                <a:cs typeface="Times New Roman" pitchFamily="18" charset="0"/>
              </a:rPr>
              <a:t>И режим питания</a:t>
            </a:r>
          </a:p>
          <a:p>
            <a:pPr algn="just">
              <a:buSzPct val="90000"/>
            </a:pPr>
            <a:r>
              <a:rPr lang="ru-RU" sz="2800" b="1">
                <a:solidFill>
                  <a:srgbClr val="D119AA"/>
                </a:solidFill>
                <a:latin typeface="Times New Roman" pitchFamily="18" charset="0"/>
                <a:cs typeface="Times New Roman" pitchFamily="18" charset="0"/>
              </a:rPr>
              <a:t>Строго соблюдать!</a:t>
            </a:r>
          </a:p>
          <a:p>
            <a:pPr algn="just">
              <a:buSzPct val="90000"/>
            </a:pPr>
            <a:r>
              <a:rPr lang="ru-RU" sz="2800" b="1">
                <a:solidFill>
                  <a:srgbClr val="D119AA"/>
                </a:solidFill>
                <a:latin typeface="Times New Roman" pitchFamily="18" charset="0"/>
                <a:cs typeface="Times New Roman" pitchFamily="18" charset="0"/>
              </a:rPr>
              <a:t>Пусть все детки растут</a:t>
            </a:r>
          </a:p>
          <a:p>
            <a:pPr algn="just">
              <a:buSzPct val="90000"/>
            </a:pPr>
            <a:r>
              <a:rPr lang="ru-RU" sz="2800" b="1">
                <a:solidFill>
                  <a:srgbClr val="D119AA"/>
                </a:solidFill>
                <a:latin typeface="Times New Roman" pitchFamily="18" charset="0"/>
                <a:cs typeface="Times New Roman" pitchFamily="18" charset="0"/>
              </a:rPr>
              <a:t>Здоровыми и крепкими!</a:t>
            </a:r>
            <a:endParaRPr lang="en-US" sz="2800" b="1">
              <a:solidFill>
                <a:srgbClr val="D119AA"/>
              </a:solidFill>
              <a:latin typeface="Times New Roman" pitchFamily="18" charset="0"/>
              <a:cs typeface="Times New Roman" pitchFamily="18" charset="0"/>
            </a:endParaRPr>
          </a:p>
        </p:txBody>
      </p:sp>
      <p:pic>
        <p:nvPicPr>
          <p:cNvPr id="43011" name="Picture 2" descr="C:\Users\User\Desktop\Новая папка\IMG_5097.JPG"/>
          <p:cNvPicPr>
            <a:picLocks noChangeAspect="1" noChangeArrowheads="1"/>
          </p:cNvPicPr>
          <p:nvPr/>
        </p:nvPicPr>
        <p:blipFill>
          <a:blip r:embed="rId3"/>
          <a:srcRect/>
          <a:stretch>
            <a:fillRect/>
          </a:stretch>
        </p:blipFill>
        <p:spPr bwMode="auto">
          <a:xfrm>
            <a:off x="839788" y="446088"/>
            <a:ext cx="3792537" cy="2843212"/>
          </a:xfrm>
          <a:prstGeom prst="rect">
            <a:avLst/>
          </a:prstGeom>
          <a:noFill/>
          <a:ln w="9525">
            <a:noFill/>
            <a:miter lim="800000"/>
            <a:headEnd/>
            <a:tailEnd/>
          </a:ln>
        </p:spPr>
      </p:pic>
      <p:pic>
        <p:nvPicPr>
          <p:cNvPr id="43012" name="Рисунок 12"/>
          <p:cNvPicPr>
            <a:picLocks noChangeAspect="1"/>
          </p:cNvPicPr>
          <p:nvPr/>
        </p:nvPicPr>
        <p:blipFill>
          <a:blip r:embed="rId4"/>
          <a:srcRect/>
          <a:stretch>
            <a:fillRect/>
          </a:stretch>
        </p:blipFill>
        <p:spPr bwMode="auto">
          <a:xfrm>
            <a:off x="0" y="4105275"/>
            <a:ext cx="9144000" cy="2752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Заголовок 1"/>
          <p:cNvSpPr>
            <a:spLocks noGrp="1"/>
          </p:cNvSpPr>
          <p:nvPr>
            <p:ph type="title"/>
          </p:nvPr>
        </p:nvSpPr>
        <p:spPr>
          <a:xfrm>
            <a:off x="696913" y="238125"/>
            <a:ext cx="7886700" cy="1114425"/>
          </a:xfrm>
        </p:spPr>
        <p:txBody>
          <a:bodyPr/>
          <a:lstStyle/>
          <a:p>
            <a:pPr algn="ctr"/>
            <a:r>
              <a:rPr lang="ru-RU" sz="2400" b="1" smtClean="0">
                <a:solidFill>
                  <a:srgbClr val="FF0000"/>
                </a:solidFill>
                <a:latin typeface="Times New Roman" pitchFamily="18" charset="0"/>
                <a:ea typeface="Tahoma" pitchFamily="34" charset="0"/>
                <a:cs typeface="Times New Roman" pitchFamily="18" charset="0"/>
              </a:rPr>
              <a:t>Организация питания воспитанников дошкольных образовательных учреждений  полностью возложена</a:t>
            </a:r>
            <a:br>
              <a:rPr lang="ru-RU" sz="2400" b="1" smtClean="0">
                <a:solidFill>
                  <a:srgbClr val="FF0000"/>
                </a:solidFill>
                <a:latin typeface="Times New Roman" pitchFamily="18" charset="0"/>
                <a:ea typeface="Tahoma" pitchFamily="34" charset="0"/>
                <a:cs typeface="Times New Roman" pitchFamily="18" charset="0"/>
              </a:rPr>
            </a:br>
            <a:r>
              <a:rPr lang="ru-RU" sz="2400" b="1" smtClean="0">
                <a:solidFill>
                  <a:srgbClr val="0000CC"/>
                </a:solidFill>
                <a:latin typeface="Times New Roman" pitchFamily="18" charset="0"/>
                <a:ea typeface="Tahoma" pitchFamily="34" charset="0"/>
                <a:cs typeface="Times New Roman" pitchFamily="18" charset="0"/>
              </a:rPr>
              <a:t>на  образовательное учреждение.</a:t>
            </a:r>
            <a:endParaRPr lang="ru-RU" sz="2400" smtClean="0">
              <a:latin typeface="Times New Roman" pitchFamily="18" charset="0"/>
              <a:ea typeface="Tahoma" pitchFamily="34" charset="0"/>
              <a:cs typeface="Times New Roman" pitchFamily="18" charset="0"/>
            </a:endParaRPr>
          </a:p>
        </p:txBody>
      </p:sp>
      <p:sp>
        <p:nvSpPr>
          <p:cNvPr id="4" name="Номер слайда 3"/>
          <p:cNvSpPr>
            <a:spLocks noGrp="1"/>
          </p:cNvSpPr>
          <p:nvPr>
            <p:ph type="sldNum" sz="quarter" idx="12"/>
          </p:nvPr>
        </p:nvSpPr>
        <p:spPr/>
        <p:txBody>
          <a:bodyPr/>
          <a:lstStyle/>
          <a:p>
            <a:pPr>
              <a:defRPr/>
            </a:pPr>
            <a:fld id="{9A76058F-0598-40F2-B421-A4674476626D}" type="slidenum">
              <a:rPr lang="ru-RU"/>
              <a:pPr>
                <a:defRPr/>
              </a:pPr>
              <a:t>3</a:t>
            </a:fld>
            <a:endParaRPr lang="ru-RU"/>
          </a:p>
        </p:txBody>
      </p:sp>
      <p:pic>
        <p:nvPicPr>
          <p:cNvPr id="17411" name="Содержимое 4"/>
          <p:cNvPicPr>
            <a:picLocks noGrp="1" noChangeAspect="1"/>
          </p:cNvPicPr>
          <p:nvPr>
            <p:ph idx="1"/>
          </p:nvPr>
        </p:nvPicPr>
        <p:blipFill>
          <a:blip r:embed="rId2"/>
          <a:srcRect/>
          <a:stretch>
            <a:fillRect/>
          </a:stretch>
        </p:blipFill>
        <p:spPr>
          <a:xfrm>
            <a:off x="836613" y="1525588"/>
            <a:ext cx="7645400" cy="5145087"/>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Заголовок 1"/>
          <p:cNvSpPr>
            <a:spLocks noGrp="1"/>
          </p:cNvSpPr>
          <p:nvPr>
            <p:ph type="title"/>
          </p:nvPr>
        </p:nvSpPr>
        <p:spPr>
          <a:xfrm>
            <a:off x="628650" y="365125"/>
            <a:ext cx="7886700" cy="795338"/>
          </a:xfrm>
        </p:spPr>
        <p:txBody>
          <a:bodyPr/>
          <a:lstStyle/>
          <a:p>
            <a:pPr algn="ctr"/>
            <a:r>
              <a:rPr lang="ru-RU" sz="3600" b="1" smtClean="0">
                <a:solidFill>
                  <a:srgbClr val="D119AA"/>
                </a:solidFill>
                <a:latin typeface="Times New Roman" pitchFamily="18" charset="0"/>
                <a:ea typeface="Tahoma" pitchFamily="34" charset="0"/>
                <a:cs typeface="Times New Roman" pitchFamily="18" charset="0"/>
              </a:rPr>
              <a:t>Процесс организации питания.</a:t>
            </a:r>
            <a:endParaRPr lang="ru-RU" sz="3600" smtClean="0">
              <a:solidFill>
                <a:srgbClr val="D119AA"/>
              </a:solidFill>
              <a:ea typeface="Tahoma" pitchFamily="34" charset="0"/>
              <a:cs typeface="Times New Roman" pitchFamily="18" charset="0"/>
            </a:endParaRPr>
          </a:p>
        </p:txBody>
      </p:sp>
      <p:sp>
        <p:nvSpPr>
          <p:cNvPr id="3" name="Содержимое 2"/>
          <p:cNvSpPr>
            <a:spLocks noGrp="1"/>
          </p:cNvSpPr>
          <p:nvPr>
            <p:ph idx="1"/>
          </p:nvPr>
        </p:nvSpPr>
        <p:spPr>
          <a:xfrm>
            <a:off x="555625" y="1216025"/>
            <a:ext cx="7886700" cy="4351338"/>
          </a:xfrm>
        </p:spPr>
        <p:txBody>
          <a:bodyPr rtlCol="0">
            <a:normAutofit fontScale="47500" lnSpcReduction="20000"/>
          </a:bodyPr>
          <a:lstStyle/>
          <a:p>
            <a:pPr algn="ctr" fontAlgn="auto">
              <a:spcAft>
                <a:spcPts val="0"/>
              </a:spcAft>
              <a:buFont typeface="Arial" panose="020B0604020202020204" pitchFamily="34" charset="0"/>
              <a:buNone/>
              <a:defRPr/>
            </a:pPr>
            <a:r>
              <a:rPr lang="ru-RU" sz="4400" dirty="0" smtClean="0">
                <a:solidFill>
                  <a:srgbClr val="002060"/>
                </a:solidFill>
                <a:latin typeface="Times New Roman" pitchFamily="18" charset="0"/>
                <a:cs typeface="Times New Roman" pitchFamily="18" charset="0"/>
              </a:rPr>
              <a:t>Рациональное питание является одним из основных факторов, определяющих нормальное развитие ребёнка. Оно оказывает самое непосредственное влияние на жизнедеятельность, рост, состояние здоровья.                                                                           Понимая, что правильное, сбалансированное  питание, отвечающее физиологическим потребностям растущего организма, повышает устойчивость к различным неблагоприятным воздействиям, важно соблюдать принципы рационального питания детей.                                                                                                Мы работаем по примерному </a:t>
            </a:r>
            <a:r>
              <a:rPr lang="ru-RU" sz="4400" dirty="0" smtClean="0">
                <a:solidFill>
                  <a:srgbClr val="D119AA"/>
                </a:solidFill>
                <a:latin typeface="Times New Roman" pitchFamily="18" charset="0"/>
                <a:cs typeface="Times New Roman" pitchFamily="18" charset="0"/>
              </a:rPr>
              <a:t>10-дневному рациону питания (меню) </a:t>
            </a:r>
            <a:r>
              <a:rPr lang="ru-RU" sz="4400" dirty="0" smtClean="0">
                <a:solidFill>
                  <a:srgbClr val="002060"/>
                </a:solidFill>
                <a:latin typeface="Times New Roman" pitchFamily="18" charset="0"/>
                <a:cs typeface="Times New Roman" pitchFamily="18" charset="0"/>
              </a:rPr>
              <a:t>для организации питания детей от 1.5 до 3 лет и от 3-х до 7 лет в МОУ, реализующих общеобразовательные программы дошкольного образования с 12-часовым пребыванием детей. Разработан Отделом детского питания ГУ НИИ питания РАМН. Утверждён Департаментом образования г. Саранска.</a:t>
            </a:r>
          </a:p>
          <a:p>
            <a:pPr algn="ctr" fontAlgn="auto">
              <a:spcAft>
                <a:spcPts val="0"/>
              </a:spcAft>
              <a:buFont typeface="Arial" panose="020B0604020202020204" pitchFamily="34" charset="0"/>
              <a:buChar char="•"/>
              <a:defRPr/>
            </a:pPr>
            <a:endParaRPr lang="ru-RU" dirty="0"/>
          </a:p>
        </p:txBody>
      </p:sp>
      <p:sp>
        <p:nvSpPr>
          <p:cNvPr id="4" name="Номер слайда 3"/>
          <p:cNvSpPr>
            <a:spLocks noGrp="1"/>
          </p:cNvSpPr>
          <p:nvPr>
            <p:ph type="sldNum" sz="quarter" idx="12"/>
          </p:nvPr>
        </p:nvSpPr>
        <p:spPr/>
        <p:txBody>
          <a:bodyPr/>
          <a:lstStyle/>
          <a:p>
            <a:pPr>
              <a:defRPr/>
            </a:pPr>
            <a:fld id="{6252BC65-AE21-43AA-9078-C78ADE34FCB3}" type="slidenum">
              <a:rPr lang="ru-RU"/>
              <a:pPr>
                <a:defRPr/>
              </a:pPr>
              <a:t>4</a:t>
            </a:fld>
            <a:endParaRPr lang="ru-RU"/>
          </a:p>
        </p:txBody>
      </p:sp>
      <p:pic>
        <p:nvPicPr>
          <p:cNvPr id="18436" name="Рисунок 5"/>
          <p:cNvPicPr>
            <a:picLocks noChangeAspect="1"/>
          </p:cNvPicPr>
          <p:nvPr/>
        </p:nvPicPr>
        <p:blipFill>
          <a:blip r:embed="rId2"/>
          <a:srcRect/>
          <a:stretch>
            <a:fillRect/>
          </a:stretch>
        </p:blipFill>
        <p:spPr bwMode="auto">
          <a:xfrm rot="239465">
            <a:off x="2859088" y="4573588"/>
            <a:ext cx="4973637" cy="2414587"/>
          </a:xfrm>
          <a:prstGeom prst="rect">
            <a:avLst/>
          </a:prstGeom>
          <a:noFill/>
          <a:ln w="9525">
            <a:noFill/>
            <a:miter lim="800000"/>
            <a:headEnd/>
            <a:tailEnd/>
          </a:ln>
        </p:spPr>
      </p:pic>
      <p:pic>
        <p:nvPicPr>
          <p:cNvPr id="18437" name="Picture 5"/>
          <p:cNvPicPr>
            <a:picLocks noChangeAspect="1" noChangeArrowheads="1"/>
          </p:cNvPicPr>
          <p:nvPr/>
        </p:nvPicPr>
        <p:blipFill>
          <a:blip r:embed="rId3"/>
          <a:srcRect/>
          <a:stretch>
            <a:fillRect/>
          </a:stretch>
        </p:blipFill>
        <p:spPr bwMode="auto">
          <a:xfrm>
            <a:off x="228600" y="4779963"/>
            <a:ext cx="1357313" cy="188118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5"/>
            <a:ext cx="7886700" cy="646113"/>
          </a:xfrm>
        </p:spPr>
        <p:txBody>
          <a:bodyPr rtlCol="0">
            <a:normAutofit fontScale="90000"/>
          </a:bodyPr>
          <a:lstStyle/>
          <a:p>
            <a:pPr algn="ctr" fontAlgn="auto">
              <a:spcAft>
                <a:spcPts val="0"/>
              </a:spcAft>
              <a:defRPr/>
            </a:pPr>
            <a:r>
              <a:rPr lang="ru-RU" sz="2800" b="1" dirty="0" smtClean="0">
                <a:solidFill>
                  <a:srgbClr val="FF0000"/>
                </a:solidFill>
                <a:latin typeface="Times New Roman" pitchFamily="18" charset="0"/>
                <a:ea typeface="Tahoma" pitchFamily="34" charset="0"/>
                <a:cs typeface="Times New Roman" pitchFamily="18" charset="0"/>
              </a:rPr>
              <a:t>Организация питания осуществляется в соответствии с документами:</a:t>
            </a:r>
            <a:endParaRPr lang="ru-RU" sz="2800" dirty="0">
              <a:latin typeface="Times New Roman" pitchFamily="18" charset="0"/>
              <a:cs typeface="Times New Roman" pitchFamily="18" charset="0"/>
            </a:endParaRPr>
          </a:p>
        </p:txBody>
      </p:sp>
      <p:sp>
        <p:nvSpPr>
          <p:cNvPr id="3" name="Содержимое 2"/>
          <p:cNvSpPr>
            <a:spLocks noGrp="1"/>
          </p:cNvSpPr>
          <p:nvPr>
            <p:ph idx="1"/>
          </p:nvPr>
        </p:nvSpPr>
        <p:spPr>
          <a:xfrm>
            <a:off x="395288" y="1028700"/>
            <a:ext cx="5072062" cy="5430838"/>
          </a:xfrm>
        </p:spPr>
        <p:txBody>
          <a:bodyPr rtlCol="0">
            <a:normAutofit fontScale="92500" lnSpcReduction="20000"/>
          </a:bodyPr>
          <a:lstStyle/>
          <a:p>
            <a:pPr fontAlgn="auto">
              <a:spcBef>
                <a:spcPts val="0"/>
              </a:spcBef>
              <a:spcAft>
                <a:spcPts val="0"/>
              </a:spcAft>
              <a:buFont typeface="Arial" panose="020B0604020202020204" pitchFamily="34" charset="0"/>
              <a:buChar char="•"/>
              <a:defRPr/>
            </a:pPr>
            <a:r>
              <a:rPr lang="ru-RU" sz="1900" dirty="0" smtClean="0">
                <a:solidFill>
                  <a:srgbClr val="002060"/>
                </a:solidFill>
                <a:latin typeface="Times New Roman" pitchFamily="18" charset="0"/>
                <a:ea typeface="Tahoma" pitchFamily="34" charset="0"/>
                <a:cs typeface="Times New Roman" pitchFamily="18" charset="0"/>
              </a:rPr>
              <a:t>Закон Российской Федерации от 7 февраля 1992 № 2300-I «О защите прав потребителей»</a:t>
            </a:r>
          </a:p>
          <a:p>
            <a:pPr fontAlgn="auto">
              <a:spcBef>
                <a:spcPts val="0"/>
              </a:spcBef>
              <a:spcAft>
                <a:spcPts val="0"/>
              </a:spcAft>
              <a:buFont typeface="Arial" panose="020B0604020202020204" pitchFamily="34" charset="0"/>
              <a:buChar char="•"/>
              <a:defRPr/>
            </a:pPr>
            <a:r>
              <a:rPr lang="ru-RU" sz="1900" dirty="0" smtClean="0">
                <a:solidFill>
                  <a:srgbClr val="002060"/>
                </a:solidFill>
                <a:latin typeface="Times New Roman" pitchFamily="18" charset="0"/>
                <a:ea typeface="Tahoma" pitchFamily="34" charset="0"/>
                <a:cs typeface="Times New Roman" pitchFamily="18" charset="0"/>
              </a:rPr>
              <a:t>Федеральный закон от 30 марта 1999 г. № 52-ФЗ «О санитарно-эпидемиологическом благополучии населения»</a:t>
            </a:r>
          </a:p>
          <a:p>
            <a:pPr fontAlgn="auto">
              <a:spcBef>
                <a:spcPts val="0"/>
              </a:spcBef>
              <a:spcAft>
                <a:spcPts val="0"/>
              </a:spcAft>
              <a:buFont typeface="Arial" panose="020B0604020202020204" pitchFamily="34" charset="0"/>
              <a:buChar char="•"/>
              <a:defRPr/>
            </a:pPr>
            <a:r>
              <a:rPr lang="ru-RU" sz="1900" dirty="0" smtClean="0">
                <a:solidFill>
                  <a:srgbClr val="002060"/>
                </a:solidFill>
                <a:latin typeface="Times New Roman" pitchFamily="18" charset="0"/>
                <a:ea typeface="Tahoma" pitchFamily="34" charset="0"/>
                <a:cs typeface="Times New Roman" pitchFamily="18" charset="0"/>
              </a:rPr>
              <a:t>Федеральный закон от 2 января 2000 г. № 29-ФЗ «О качестве и безопасности пищевых продуктов»</a:t>
            </a:r>
          </a:p>
          <a:p>
            <a:pPr fontAlgn="auto">
              <a:spcBef>
                <a:spcPts val="0"/>
              </a:spcBef>
              <a:spcAft>
                <a:spcPts val="0"/>
              </a:spcAft>
              <a:buFont typeface="Arial" panose="020B0604020202020204" pitchFamily="34" charset="0"/>
              <a:buChar char="•"/>
              <a:defRPr/>
            </a:pPr>
            <a:r>
              <a:rPr lang="ru-RU" sz="1900" dirty="0" smtClean="0">
                <a:solidFill>
                  <a:srgbClr val="002060"/>
                </a:solidFill>
                <a:latin typeface="Times New Roman" pitchFamily="18" charset="0"/>
                <a:ea typeface="Tahoma" pitchFamily="34" charset="0"/>
                <a:cs typeface="Times New Roman" pitchFamily="18" charset="0"/>
              </a:rPr>
              <a:t>Федеральный закон от 5 апреля 2013 года №44-ФЗ «О контрактной системе в сфере закупок товаров, работ, услуг для обеспечения государственных и муниципальных нужд»</a:t>
            </a:r>
          </a:p>
          <a:p>
            <a:pPr fontAlgn="auto">
              <a:spcBef>
                <a:spcPts val="0"/>
              </a:spcBef>
              <a:spcAft>
                <a:spcPts val="0"/>
              </a:spcAft>
              <a:buFont typeface="Arial" panose="020B0604020202020204" pitchFamily="34" charset="0"/>
              <a:buChar char="•"/>
              <a:defRPr/>
            </a:pPr>
            <a:r>
              <a:rPr lang="ru-RU" sz="1900" dirty="0" smtClean="0">
                <a:solidFill>
                  <a:srgbClr val="002060"/>
                </a:solidFill>
                <a:latin typeface="Times New Roman" pitchFamily="18" charset="0"/>
                <a:ea typeface="Tahoma" pitchFamily="34" charset="0"/>
                <a:cs typeface="Times New Roman" pitchFamily="18" charset="0"/>
              </a:rPr>
              <a:t>Санитарно-эпидемиологические правила и нормативы </a:t>
            </a:r>
            <a:r>
              <a:rPr lang="ru-RU" sz="1900" dirty="0" err="1" smtClean="0">
                <a:solidFill>
                  <a:srgbClr val="002060"/>
                </a:solidFill>
                <a:latin typeface="Times New Roman" pitchFamily="18" charset="0"/>
                <a:ea typeface="Tahoma" pitchFamily="34" charset="0"/>
                <a:cs typeface="Times New Roman" pitchFamily="18" charset="0"/>
              </a:rPr>
              <a:t>СанПиН</a:t>
            </a:r>
            <a:r>
              <a:rPr lang="ru-RU" sz="1900" dirty="0" smtClean="0">
                <a:solidFill>
                  <a:srgbClr val="002060"/>
                </a:solidFill>
                <a:latin typeface="Times New Roman" pitchFamily="18" charset="0"/>
                <a:ea typeface="Tahoma" pitchFamily="34" charset="0"/>
                <a:cs typeface="Times New Roman" pitchFamily="18" charset="0"/>
              </a:rPr>
              <a:t> 2.4.1.3049-13 «Санитарно-эпидемиологические требования к устройству, содержанию и организации режима работы в дошкольных образовательных организациях» (постановление Главного государственного санитарного врача Российской Федерации от 15 мая 2013 г. № 26)</a:t>
            </a:r>
          </a:p>
          <a:p>
            <a:pPr fontAlgn="auto">
              <a:spcBef>
                <a:spcPts val="0"/>
              </a:spcBef>
              <a:spcAft>
                <a:spcPts val="0"/>
              </a:spcAft>
              <a:buFont typeface="Arial" panose="020B0604020202020204" pitchFamily="34" charset="0"/>
              <a:buChar char="•"/>
              <a:defRPr/>
            </a:pPr>
            <a:r>
              <a:rPr lang="ru-RU" sz="1900" dirty="0" smtClean="0">
                <a:solidFill>
                  <a:srgbClr val="002060"/>
                </a:solidFill>
                <a:latin typeface="Times New Roman" pitchFamily="18" charset="0"/>
                <a:ea typeface="Tahoma" pitchFamily="34" charset="0"/>
                <a:cs typeface="Times New Roman" pitchFamily="18" charset="0"/>
              </a:rPr>
              <a:t>Технический регламент таможенного союза от 9 декабря 2011 года №880 «О безопасности пищевой продукции»</a:t>
            </a:r>
          </a:p>
          <a:p>
            <a:pPr fontAlgn="auto">
              <a:spcBef>
                <a:spcPts val="0"/>
              </a:spcBef>
              <a:spcAft>
                <a:spcPts val="0"/>
              </a:spcAft>
              <a:buFont typeface="Arial" panose="020B0604020202020204" pitchFamily="34" charset="0"/>
              <a:buChar char="•"/>
              <a:defRPr/>
            </a:pPr>
            <a:r>
              <a:rPr lang="ru-RU" sz="1900" dirty="0" smtClean="0">
                <a:solidFill>
                  <a:srgbClr val="002060"/>
                </a:solidFill>
                <a:latin typeface="Times New Roman" pitchFamily="18" charset="0"/>
                <a:ea typeface="Tahoma" pitchFamily="34" charset="0"/>
                <a:cs typeface="Times New Roman" pitchFamily="18" charset="0"/>
              </a:rPr>
              <a:t>Более подробно все документы размещены на сайте управления образования </a:t>
            </a:r>
            <a:r>
              <a:rPr lang="en-US" sz="1900" dirty="0" smtClean="0">
                <a:solidFill>
                  <a:srgbClr val="0070C0"/>
                </a:solidFill>
                <a:latin typeface="Times New Roman" pitchFamily="18" charset="0"/>
                <a:ea typeface="Tahoma" pitchFamily="34" charset="0"/>
                <a:cs typeface="Times New Roman" pitchFamily="18" charset="0"/>
              </a:rPr>
              <a:t>http://gov.cap.ru/SiteMap.aspx?gov_id=139&amp;id=1509216</a:t>
            </a:r>
            <a:endParaRPr lang="ru-RU" sz="1900" dirty="0" smtClean="0">
              <a:solidFill>
                <a:srgbClr val="0070C0"/>
              </a:solidFill>
              <a:latin typeface="Times New Roman" pitchFamily="18" charset="0"/>
              <a:ea typeface="Tahoma" pitchFamily="34" charset="0"/>
              <a:cs typeface="Times New Roman" pitchFamily="18" charset="0"/>
            </a:endParaRPr>
          </a:p>
          <a:p>
            <a:pPr fontAlgn="auto">
              <a:spcAft>
                <a:spcPts val="0"/>
              </a:spcAft>
              <a:buFont typeface="Arial" panose="020B0604020202020204" pitchFamily="34" charset="0"/>
              <a:buChar char="•"/>
              <a:defRPr/>
            </a:pPr>
            <a:endParaRPr lang="ru-RU" dirty="0"/>
          </a:p>
        </p:txBody>
      </p:sp>
      <p:sp>
        <p:nvSpPr>
          <p:cNvPr id="4" name="Номер слайда 3"/>
          <p:cNvSpPr>
            <a:spLocks noGrp="1"/>
          </p:cNvSpPr>
          <p:nvPr>
            <p:ph type="sldNum" sz="quarter" idx="12"/>
          </p:nvPr>
        </p:nvSpPr>
        <p:spPr/>
        <p:txBody>
          <a:bodyPr/>
          <a:lstStyle/>
          <a:p>
            <a:pPr>
              <a:defRPr/>
            </a:pPr>
            <a:fld id="{7B92FB33-0E88-4F71-97C4-3ED35E2DA9E3}" type="slidenum">
              <a:rPr lang="ru-RU"/>
              <a:pPr>
                <a:defRPr/>
              </a:pPr>
              <a:t>5</a:t>
            </a:fld>
            <a:endParaRPr lang="ru-RU"/>
          </a:p>
        </p:txBody>
      </p:sp>
      <p:pic>
        <p:nvPicPr>
          <p:cNvPr id="5" name="Рисунок 4"/>
          <p:cNvPicPr>
            <a:picLocks noChangeAspect="1"/>
          </p:cNvPicPr>
          <p:nvPr/>
        </p:nvPicPr>
        <p:blipFill>
          <a:blip r:embed="rId2" cstate="print">
            <a:extLst>
              <a:ext uri="{28A0092B-C50C-407E-A947-70E740481C1C}"/>
            </a:extLst>
          </a:blip>
          <a:stretch>
            <a:fillRect/>
          </a:stretch>
        </p:blipFill>
        <p:spPr>
          <a:xfrm>
            <a:off x="5494579" y="1195703"/>
            <a:ext cx="1485427" cy="1872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6" name="Рисунок 5"/>
          <p:cNvPicPr>
            <a:picLocks noChangeAspect="1"/>
          </p:cNvPicPr>
          <p:nvPr/>
        </p:nvPicPr>
        <p:blipFill>
          <a:blip r:embed="rId3" cstate="print">
            <a:extLst>
              <a:ext uri="{28A0092B-C50C-407E-A947-70E740481C1C}"/>
            </a:extLst>
          </a:blip>
          <a:stretch>
            <a:fillRect/>
          </a:stretch>
        </p:blipFill>
        <p:spPr>
          <a:xfrm>
            <a:off x="7271345" y="739668"/>
            <a:ext cx="1567700" cy="20869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7" name="Рисунок 6"/>
          <p:cNvPicPr>
            <a:picLocks noChangeAspect="1"/>
          </p:cNvPicPr>
          <p:nvPr/>
        </p:nvPicPr>
        <p:blipFill>
          <a:blip r:embed="rId4" cstate="print">
            <a:extLst>
              <a:ext uri="{28A0092B-C50C-407E-A947-70E740481C1C}"/>
            </a:extLst>
          </a:blip>
          <a:stretch>
            <a:fillRect/>
          </a:stretch>
        </p:blipFill>
        <p:spPr>
          <a:xfrm>
            <a:off x="5918396" y="3267545"/>
            <a:ext cx="2252837" cy="16030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8" name="Рисунок 7"/>
          <p:cNvPicPr>
            <a:picLocks noChangeAspect="1"/>
          </p:cNvPicPr>
          <p:nvPr/>
        </p:nvPicPr>
        <p:blipFill>
          <a:blip r:embed="rId5" cstate="print">
            <a:extLst>
              <a:ext uri="{28A0092B-C50C-407E-A947-70E740481C1C}"/>
            </a:extLst>
          </a:blip>
          <a:stretch>
            <a:fillRect/>
          </a:stretch>
        </p:blipFill>
        <p:spPr>
          <a:xfrm>
            <a:off x="6589990" y="5061815"/>
            <a:ext cx="2257855" cy="160307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9488" y="320675"/>
            <a:ext cx="7886700" cy="1352550"/>
          </a:xfrm>
          <a:solidFill>
            <a:schemeClr val="bg2"/>
          </a:solidFill>
          <a:ln>
            <a:solidFill>
              <a:schemeClr val="bg1">
                <a:lumMod val="50000"/>
              </a:schemeClr>
            </a:solidFill>
          </a:ln>
        </p:spPr>
        <p:style>
          <a:lnRef idx="1">
            <a:schemeClr val="accent3"/>
          </a:lnRef>
          <a:fillRef idx="2">
            <a:schemeClr val="accent3"/>
          </a:fillRef>
          <a:effectRef idx="1">
            <a:schemeClr val="accent3"/>
          </a:effectRef>
          <a:fontRef idx="minor">
            <a:schemeClr val="dk1"/>
          </a:fontRef>
        </p:style>
        <p:txBody>
          <a:bodyPr rtlCol="0">
            <a:normAutofit fontScale="90000"/>
          </a:bodyPr>
          <a:lstStyle/>
          <a:p>
            <a:pPr algn="ctr" fontAlgn="auto">
              <a:spcAft>
                <a:spcPts val="0"/>
              </a:spcAft>
              <a:defRPr/>
            </a:pPr>
            <a:r>
              <a:rPr lang="ru-RU" sz="3100" b="1" dirty="0" smtClean="0">
                <a:solidFill>
                  <a:srgbClr val="FF0000"/>
                </a:solidFill>
                <a:latin typeface="Times New Roman" pitchFamily="18" charset="0"/>
                <a:cs typeface="Times New Roman" pitchFamily="18" charset="0"/>
              </a:rPr>
              <a:t/>
            </a:r>
            <a:br>
              <a:rPr lang="ru-RU" sz="3100" b="1" dirty="0" smtClean="0">
                <a:solidFill>
                  <a:srgbClr val="FF0000"/>
                </a:solidFill>
                <a:latin typeface="Times New Roman" pitchFamily="18" charset="0"/>
                <a:cs typeface="Times New Roman" pitchFamily="18" charset="0"/>
              </a:rPr>
            </a:br>
            <a:r>
              <a:rPr lang="ru-RU" sz="3100" b="1" dirty="0" smtClean="0">
                <a:solidFill>
                  <a:srgbClr val="FF0000"/>
                </a:solidFill>
                <a:latin typeface="Times New Roman" pitchFamily="18" charset="0"/>
                <a:cs typeface="Times New Roman" pitchFamily="18" charset="0"/>
              </a:rPr>
              <a:t/>
            </a:r>
            <a:br>
              <a:rPr lang="ru-RU" sz="3100" b="1" dirty="0" smtClean="0">
                <a:solidFill>
                  <a:srgbClr val="FF0000"/>
                </a:solidFill>
                <a:latin typeface="Times New Roman" pitchFamily="18" charset="0"/>
                <a:cs typeface="Times New Roman" pitchFamily="18" charset="0"/>
              </a:rPr>
            </a:br>
            <a:r>
              <a:rPr lang="ru-RU" sz="3100" b="1" dirty="0" smtClean="0">
                <a:solidFill>
                  <a:srgbClr val="FF0000"/>
                </a:solidFill>
                <a:latin typeface="Times New Roman" pitchFamily="18" charset="0"/>
                <a:cs typeface="Times New Roman" pitchFamily="18" charset="0"/>
              </a:rPr>
              <a:t/>
            </a:r>
            <a:br>
              <a:rPr lang="ru-RU" sz="3100" b="1" dirty="0" smtClean="0">
                <a:solidFill>
                  <a:srgbClr val="FF0000"/>
                </a:solidFill>
                <a:latin typeface="Times New Roman" pitchFamily="18" charset="0"/>
                <a:cs typeface="Times New Roman" pitchFamily="18" charset="0"/>
              </a:rPr>
            </a:br>
            <a:r>
              <a:rPr lang="ru-RU" sz="3100" b="1" dirty="0" smtClean="0">
                <a:solidFill>
                  <a:srgbClr val="D119AA"/>
                </a:solidFill>
                <a:latin typeface="Times New Roman" pitchFamily="18" charset="0"/>
                <a:cs typeface="Times New Roman" pitchFamily="18" charset="0"/>
              </a:rPr>
              <a:t>Контроль за качеством организации питания в ДОУ № 20.</a:t>
            </a:r>
            <a:r>
              <a:rPr lang="ru-RU" sz="3100" b="1" dirty="0" smtClean="0">
                <a:solidFill>
                  <a:srgbClr val="FF0000"/>
                </a:solidFill>
                <a:latin typeface="Times New Roman" pitchFamily="18" charset="0"/>
                <a:cs typeface="Times New Roman" pitchFamily="18" charset="0"/>
              </a:rPr>
              <a:t/>
            </a:r>
            <a:br>
              <a:rPr lang="ru-RU" sz="3100" b="1" dirty="0" smtClean="0">
                <a:solidFill>
                  <a:srgbClr val="FF0000"/>
                </a:solidFill>
                <a:latin typeface="Times New Roman" pitchFamily="18" charset="0"/>
                <a:cs typeface="Times New Roman" pitchFamily="18" charset="0"/>
              </a:rPr>
            </a:br>
            <a:r>
              <a:rPr lang="ru-RU" sz="2200" b="1" dirty="0" err="1" smtClean="0">
                <a:solidFill>
                  <a:srgbClr val="00B050"/>
                </a:solidFill>
                <a:latin typeface="Times New Roman" pitchFamily="18" charset="0"/>
                <a:cs typeface="Times New Roman" pitchFamily="18" charset="0"/>
              </a:rPr>
              <a:t>Бракеражная</a:t>
            </a:r>
            <a:r>
              <a:rPr lang="ru-RU" sz="2200" b="1" dirty="0" smtClean="0">
                <a:solidFill>
                  <a:srgbClr val="00B050"/>
                </a:solidFill>
                <a:latin typeface="Times New Roman" pitchFamily="18" charset="0"/>
                <a:cs typeface="Times New Roman" pitchFamily="18" charset="0"/>
              </a:rPr>
              <a:t> комиссия ДОУ:</a:t>
            </a:r>
            <a:r>
              <a:rPr lang="ru-RU" dirty="0" smtClean="0">
                <a:solidFill>
                  <a:srgbClr val="00B050"/>
                </a:solidFill>
              </a:rPr>
              <a:t/>
            </a:r>
            <a:br>
              <a:rPr lang="ru-RU" dirty="0" smtClean="0">
                <a:solidFill>
                  <a:srgbClr val="00B050"/>
                </a:solidFill>
              </a:rPr>
            </a:br>
            <a:r>
              <a:rPr lang="ru-RU" dirty="0" smtClean="0">
                <a:solidFill>
                  <a:srgbClr val="FF0000"/>
                </a:solidFill>
              </a:rPr>
              <a:t/>
            </a:r>
            <a:br>
              <a:rPr lang="ru-RU" dirty="0" smtClean="0">
                <a:solidFill>
                  <a:srgbClr val="FF0000"/>
                </a:solidFill>
              </a:rPr>
            </a:br>
            <a:endParaRPr lang="ru-RU" dirty="0"/>
          </a:p>
        </p:txBody>
      </p:sp>
      <p:sp>
        <p:nvSpPr>
          <p:cNvPr id="4" name="Номер слайда 3"/>
          <p:cNvSpPr>
            <a:spLocks noGrp="1"/>
          </p:cNvSpPr>
          <p:nvPr>
            <p:ph type="sldNum" sz="quarter" idx="12"/>
          </p:nvPr>
        </p:nvSpPr>
        <p:spPr/>
        <p:txBody>
          <a:bodyPr/>
          <a:lstStyle/>
          <a:p>
            <a:pPr>
              <a:defRPr/>
            </a:pPr>
            <a:fld id="{65836592-01C5-4BD1-AF15-7B1D9CB3AB2C}" type="slidenum">
              <a:rPr lang="ru-RU"/>
              <a:pPr>
                <a:defRPr/>
              </a:pPr>
              <a:t>6</a:t>
            </a:fld>
            <a:endParaRPr lang="ru-RU"/>
          </a:p>
        </p:txBody>
      </p:sp>
      <p:sp>
        <p:nvSpPr>
          <p:cNvPr id="8" name="Скругленный прямоугольник 7"/>
          <p:cNvSpPr/>
          <p:nvPr/>
        </p:nvSpPr>
        <p:spPr>
          <a:xfrm>
            <a:off x="644525" y="3689350"/>
            <a:ext cx="1868488" cy="144621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latin typeface="Times New Roman" pitchFamily="18" charset="0"/>
                <a:cs typeface="Times New Roman" pitchFamily="18" charset="0"/>
              </a:rPr>
              <a:t>Заведующая ДОУ</a:t>
            </a:r>
          </a:p>
        </p:txBody>
      </p:sp>
      <p:sp>
        <p:nvSpPr>
          <p:cNvPr id="10" name="Скругленный прямоугольник 9"/>
          <p:cNvSpPr/>
          <p:nvPr/>
        </p:nvSpPr>
        <p:spPr>
          <a:xfrm>
            <a:off x="2749550" y="3749675"/>
            <a:ext cx="1847850" cy="1555750"/>
          </a:xfrm>
          <a:prstGeom prst="roundRect">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b="1" dirty="0">
                <a:solidFill>
                  <a:schemeClr val="tx1"/>
                </a:solidFill>
                <a:latin typeface="Times New Roman" pitchFamily="18" charset="0"/>
                <a:cs typeface="Times New Roman" pitchFamily="18" charset="0"/>
              </a:rPr>
              <a:t>Кладовщик</a:t>
            </a:r>
          </a:p>
        </p:txBody>
      </p:sp>
      <p:sp>
        <p:nvSpPr>
          <p:cNvPr id="13" name="Скругленный прямоугольник 12"/>
          <p:cNvSpPr/>
          <p:nvPr/>
        </p:nvSpPr>
        <p:spPr>
          <a:xfrm>
            <a:off x="7145338" y="3679825"/>
            <a:ext cx="1609725" cy="1625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b="1" dirty="0">
                <a:solidFill>
                  <a:schemeClr val="tx1"/>
                </a:solidFill>
                <a:latin typeface="Times New Roman" pitchFamily="18" charset="0"/>
                <a:cs typeface="Times New Roman" pitchFamily="18" charset="0"/>
              </a:rPr>
              <a:t>Шеф-повар</a:t>
            </a:r>
          </a:p>
        </p:txBody>
      </p:sp>
      <p:sp>
        <p:nvSpPr>
          <p:cNvPr id="14" name="Скругленный прямоугольник 13"/>
          <p:cNvSpPr/>
          <p:nvPr/>
        </p:nvSpPr>
        <p:spPr>
          <a:xfrm>
            <a:off x="4954588" y="3702050"/>
            <a:ext cx="1898650" cy="165417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latin typeface="Times New Roman" pitchFamily="18" charset="0"/>
                <a:cs typeface="Times New Roman" pitchFamily="18" charset="0"/>
              </a:rPr>
              <a:t>Медицинская сестра</a:t>
            </a:r>
          </a:p>
          <a:p>
            <a:pPr algn="ctr" fontAlgn="auto">
              <a:spcBef>
                <a:spcPts val="0"/>
              </a:spcBef>
              <a:spcAft>
                <a:spcPts val="0"/>
              </a:spcAft>
              <a:defRPr/>
            </a:pPr>
            <a:endParaRPr lang="ru-RU" dirty="0"/>
          </a:p>
        </p:txBody>
      </p:sp>
      <p:sp>
        <p:nvSpPr>
          <p:cNvPr id="15" name="Овал 14"/>
          <p:cNvSpPr/>
          <p:nvPr/>
        </p:nvSpPr>
        <p:spPr>
          <a:xfrm>
            <a:off x="604838" y="1941513"/>
            <a:ext cx="1979612" cy="19304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i="1" dirty="0">
                <a:solidFill>
                  <a:schemeClr val="tx1"/>
                </a:solidFill>
                <a:latin typeface="Times New Roman" pitchFamily="18" charset="0"/>
                <a:cs typeface="Times New Roman" pitchFamily="18" charset="0"/>
              </a:rPr>
              <a:t>Органолептическая оценка пищи</a:t>
            </a:r>
          </a:p>
        </p:txBody>
      </p:sp>
      <p:sp>
        <p:nvSpPr>
          <p:cNvPr id="16" name="Овал 15"/>
          <p:cNvSpPr/>
          <p:nvPr/>
        </p:nvSpPr>
        <p:spPr>
          <a:xfrm>
            <a:off x="2759075" y="2039938"/>
            <a:ext cx="1938338" cy="196056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600" b="1" i="1" dirty="0">
                <a:solidFill>
                  <a:schemeClr val="tx1"/>
                </a:solidFill>
                <a:latin typeface="Times New Roman" pitchFamily="18" charset="0"/>
                <a:cs typeface="Times New Roman" pitchFamily="18" charset="0"/>
              </a:rPr>
              <a:t>Соблюдение сроков реализации продуктов</a:t>
            </a:r>
          </a:p>
        </p:txBody>
      </p:sp>
      <p:sp>
        <p:nvSpPr>
          <p:cNvPr id="17" name="Овал 16"/>
          <p:cNvSpPr/>
          <p:nvPr/>
        </p:nvSpPr>
        <p:spPr>
          <a:xfrm>
            <a:off x="4976813" y="2151063"/>
            <a:ext cx="1820862" cy="175260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sz="1600" b="1" i="1" dirty="0">
                <a:solidFill>
                  <a:schemeClr val="tx1"/>
                </a:solidFill>
                <a:latin typeface="Times New Roman" pitchFamily="18" charset="0"/>
                <a:cs typeface="Times New Roman" pitchFamily="18" charset="0"/>
              </a:rPr>
              <a:t>Санитарное состояние пищеблока</a:t>
            </a:r>
          </a:p>
          <a:p>
            <a:pPr algn="ctr" fontAlgn="auto">
              <a:spcBef>
                <a:spcPts val="0"/>
              </a:spcBef>
              <a:spcAft>
                <a:spcPts val="0"/>
              </a:spcAft>
              <a:defRPr/>
            </a:pPr>
            <a:endParaRPr lang="ru-RU" dirty="0"/>
          </a:p>
        </p:txBody>
      </p:sp>
      <p:sp>
        <p:nvSpPr>
          <p:cNvPr id="18" name="Овал 17"/>
          <p:cNvSpPr/>
          <p:nvPr/>
        </p:nvSpPr>
        <p:spPr>
          <a:xfrm>
            <a:off x="7065963" y="2012950"/>
            <a:ext cx="1789112" cy="176847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ru-RU" sz="1600" b="1" i="1" dirty="0">
                <a:solidFill>
                  <a:schemeClr val="tx1"/>
                </a:solidFill>
                <a:latin typeface="Times New Roman" pitchFamily="18" charset="0"/>
                <a:cs typeface="Times New Roman" pitchFamily="18" charset="0"/>
              </a:rPr>
              <a:t>Закладка продуктов питания</a:t>
            </a:r>
          </a:p>
        </p:txBody>
      </p:sp>
      <p:pic>
        <p:nvPicPr>
          <p:cNvPr id="20491" name="Рисунок 19"/>
          <p:cNvPicPr>
            <a:picLocks noChangeAspect="1"/>
          </p:cNvPicPr>
          <p:nvPr/>
        </p:nvPicPr>
        <p:blipFill>
          <a:blip r:embed="rId3"/>
          <a:srcRect/>
          <a:stretch>
            <a:fillRect/>
          </a:stretch>
        </p:blipFill>
        <p:spPr bwMode="auto">
          <a:xfrm>
            <a:off x="3065463" y="4303713"/>
            <a:ext cx="3546475" cy="2690812"/>
          </a:xfrm>
          <a:prstGeom prst="rect">
            <a:avLst/>
          </a:prstGeom>
          <a:noFill/>
          <a:ln w="9525">
            <a:noFill/>
            <a:miter lim="800000"/>
            <a:headEnd/>
            <a:tailEnd/>
          </a:ln>
        </p:spPr>
      </p:pic>
      <p:pic>
        <p:nvPicPr>
          <p:cNvPr id="20492" name="Рисунок 20"/>
          <p:cNvPicPr>
            <a:picLocks noChangeAspect="1"/>
          </p:cNvPicPr>
          <p:nvPr/>
        </p:nvPicPr>
        <p:blipFill>
          <a:blip r:embed="rId3"/>
          <a:srcRect/>
          <a:stretch>
            <a:fillRect/>
          </a:stretch>
        </p:blipFill>
        <p:spPr bwMode="auto">
          <a:xfrm>
            <a:off x="417513" y="4406900"/>
            <a:ext cx="3494087" cy="2651125"/>
          </a:xfrm>
          <a:prstGeom prst="rect">
            <a:avLst/>
          </a:prstGeom>
          <a:noFill/>
          <a:ln w="9525">
            <a:noFill/>
            <a:miter lim="800000"/>
            <a:headEnd/>
            <a:tailEnd/>
          </a:ln>
        </p:spPr>
      </p:pic>
      <p:pic>
        <p:nvPicPr>
          <p:cNvPr id="20493" name="Рисунок 21"/>
          <p:cNvPicPr>
            <a:picLocks noChangeAspect="1"/>
          </p:cNvPicPr>
          <p:nvPr/>
        </p:nvPicPr>
        <p:blipFill>
          <a:blip r:embed="rId3"/>
          <a:srcRect/>
          <a:stretch>
            <a:fillRect/>
          </a:stretch>
        </p:blipFill>
        <p:spPr bwMode="auto">
          <a:xfrm>
            <a:off x="5591175" y="4235450"/>
            <a:ext cx="3711575" cy="28162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Содержимое 2"/>
          <p:cNvSpPr>
            <a:spLocks noGrp="1"/>
          </p:cNvSpPr>
          <p:nvPr>
            <p:ph idx="1"/>
          </p:nvPr>
        </p:nvSpPr>
        <p:spPr>
          <a:xfrm>
            <a:off x="1265238" y="506413"/>
            <a:ext cx="7367587" cy="2178050"/>
          </a:xfrm>
        </p:spPr>
        <p:txBody>
          <a:bodyPr/>
          <a:lstStyle/>
          <a:p>
            <a:pPr>
              <a:buFont typeface="Arial" charset="0"/>
              <a:buNone/>
            </a:pPr>
            <a:r>
              <a:rPr lang="ru-RU" sz="1800" b="1" smtClean="0">
                <a:solidFill>
                  <a:srgbClr val="C00000"/>
                </a:solidFill>
                <a:latin typeface="Times New Roman" pitchFamily="18" charset="0"/>
                <a:cs typeface="Times New Roman" pitchFamily="18" charset="0"/>
              </a:rPr>
              <a:t>    Одним из главных показателей здоровья детей является качественное и сбалансированное питание в детском саду. В нашем детском саду за организацией питания следит старшая медицинская сестра Володькина Людмила Федоровна. Она учитывает калорийность продуктов, количество необходимых витаминов, их разнообразие в соответствии с временами года, следит за качеством приготовления пищи, руководствуясь примерным десятидневным меню.</a:t>
            </a:r>
          </a:p>
        </p:txBody>
      </p:sp>
      <p:sp>
        <p:nvSpPr>
          <p:cNvPr id="4" name="Номер слайда 3"/>
          <p:cNvSpPr>
            <a:spLocks noGrp="1"/>
          </p:cNvSpPr>
          <p:nvPr>
            <p:ph type="sldNum" sz="quarter" idx="12"/>
          </p:nvPr>
        </p:nvSpPr>
        <p:spPr/>
        <p:txBody>
          <a:bodyPr/>
          <a:lstStyle/>
          <a:p>
            <a:pPr>
              <a:defRPr/>
            </a:pPr>
            <a:fld id="{BFF1F4D5-A701-4524-931F-E2C7E13A5EDC}" type="slidenum">
              <a:rPr lang="ru-RU"/>
              <a:pPr>
                <a:defRPr/>
              </a:pPr>
              <a:t>7</a:t>
            </a:fld>
            <a:endParaRPr lang="ru-RU"/>
          </a:p>
        </p:txBody>
      </p:sp>
      <p:pic>
        <p:nvPicPr>
          <p:cNvPr id="22531" name="Picture 2" descr="F:\альбом организация питания\P1090859.JPG"/>
          <p:cNvPicPr>
            <a:picLocks noChangeAspect="1" noChangeArrowheads="1"/>
          </p:cNvPicPr>
          <p:nvPr/>
        </p:nvPicPr>
        <p:blipFill>
          <a:blip r:embed="rId2"/>
          <a:srcRect/>
          <a:stretch>
            <a:fillRect/>
          </a:stretch>
        </p:blipFill>
        <p:spPr bwMode="auto">
          <a:xfrm>
            <a:off x="663575" y="3871913"/>
            <a:ext cx="3149600" cy="2362200"/>
          </a:xfrm>
          <a:prstGeom prst="rect">
            <a:avLst/>
          </a:prstGeom>
          <a:noFill/>
          <a:ln w="9525">
            <a:noFill/>
            <a:miter lim="800000"/>
            <a:headEnd/>
            <a:tailEnd/>
          </a:ln>
        </p:spPr>
      </p:pic>
      <p:pic>
        <p:nvPicPr>
          <p:cNvPr id="22532" name="Picture 3" descr="F:\альбом организация питания\P1090873.JPG"/>
          <p:cNvPicPr>
            <a:picLocks noChangeAspect="1" noChangeArrowheads="1"/>
          </p:cNvPicPr>
          <p:nvPr/>
        </p:nvPicPr>
        <p:blipFill>
          <a:blip r:embed="rId3"/>
          <a:srcRect/>
          <a:stretch>
            <a:fillRect/>
          </a:stretch>
        </p:blipFill>
        <p:spPr bwMode="auto">
          <a:xfrm>
            <a:off x="5497513" y="2320925"/>
            <a:ext cx="3314700" cy="2484438"/>
          </a:xfrm>
          <a:prstGeom prst="rect">
            <a:avLst/>
          </a:prstGeom>
          <a:noFill/>
          <a:ln w="9525">
            <a:noFill/>
            <a:miter lim="800000"/>
            <a:headEnd/>
            <a:tailEnd/>
          </a:ln>
        </p:spPr>
      </p:pic>
      <p:sp>
        <p:nvSpPr>
          <p:cNvPr id="22533" name="TextBox 7"/>
          <p:cNvSpPr txBox="1">
            <a:spLocks noChangeArrowheads="1"/>
          </p:cNvSpPr>
          <p:nvPr/>
        </p:nvSpPr>
        <p:spPr bwMode="auto">
          <a:xfrm>
            <a:off x="5321300" y="5681663"/>
            <a:ext cx="3365500" cy="922337"/>
          </a:xfrm>
          <a:prstGeom prst="rect">
            <a:avLst/>
          </a:prstGeom>
          <a:noFill/>
          <a:ln w="9525">
            <a:noFill/>
            <a:miter lim="800000"/>
            <a:headEnd/>
            <a:tailEnd/>
          </a:ln>
        </p:spPr>
        <p:txBody>
          <a:bodyPr>
            <a:spAutoFit/>
          </a:bodyPr>
          <a:lstStyle/>
          <a:p>
            <a:r>
              <a:rPr lang="ru-RU" b="1">
                <a:solidFill>
                  <a:srgbClr val="0070C0"/>
                </a:solidFill>
                <a:latin typeface="Times New Roman" pitchFamily="18" charset="0"/>
                <a:cs typeface="Times New Roman" pitchFamily="18" charset="0"/>
              </a:rPr>
              <a:t>и утверждается заведующей МДОУ  Рязиной Натальей Серафимовной. </a:t>
            </a:r>
            <a:endParaRPr lang="ru-RU">
              <a:solidFill>
                <a:srgbClr val="0070C0"/>
              </a:solidFill>
              <a:latin typeface="Calibri" pitchFamily="34" charset="0"/>
            </a:endParaRPr>
          </a:p>
        </p:txBody>
      </p:sp>
      <p:sp>
        <p:nvSpPr>
          <p:cNvPr id="22534" name="TextBox 8"/>
          <p:cNvSpPr txBox="1">
            <a:spLocks noChangeArrowheads="1"/>
          </p:cNvSpPr>
          <p:nvPr/>
        </p:nvSpPr>
        <p:spPr bwMode="auto">
          <a:xfrm>
            <a:off x="796925" y="2578100"/>
            <a:ext cx="3181350" cy="646113"/>
          </a:xfrm>
          <a:prstGeom prst="rect">
            <a:avLst/>
          </a:prstGeom>
          <a:noFill/>
          <a:ln w="9525">
            <a:noFill/>
            <a:miter lim="800000"/>
            <a:headEnd/>
            <a:tailEnd/>
          </a:ln>
        </p:spPr>
        <p:txBody>
          <a:bodyPr>
            <a:spAutoFit/>
          </a:bodyPr>
          <a:lstStyle/>
          <a:p>
            <a:r>
              <a:rPr lang="ru-RU" b="1">
                <a:solidFill>
                  <a:srgbClr val="0070C0"/>
                </a:solidFill>
                <a:latin typeface="Times New Roman" pitchFamily="18" charset="0"/>
                <a:cs typeface="Times New Roman" pitchFamily="18" charset="0"/>
              </a:rPr>
              <a:t>Меню составляется старшей медсестрой ежедневно</a:t>
            </a:r>
          </a:p>
        </p:txBody>
      </p:sp>
      <p:pic>
        <p:nvPicPr>
          <p:cNvPr id="22535" name="Picture 4" descr="F:\альбом организация питания\P1090879.JPG"/>
          <p:cNvPicPr>
            <a:picLocks noChangeAspect="1" noChangeArrowheads="1"/>
          </p:cNvPicPr>
          <p:nvPr/>
        </p:nvPicPr>
        <p:blipFill>
          <a:blip r:embed="rId4"/>
          <a:srcRect/>
          <a:stretch>
            <a:fillRect/>
          </a:stretch>
        </p:blipFill>
        <p:spPr bwMode="auto">
          <a:xfrm>
            <a:off x="3300413" y="3303588"/>
            <a:ext cx="3013075" cy="2259012"/>
          </a:xfrm>
          <a:prstGeom prst="rect">
            <a:avLst/>
          </a:prstGeom>
          <a:noFill/>
          <a:ln w="9525">
            <a:noFill/>
            <a:miter lim="800000"/>
            <a:headEnd/>
            <a:tailEnd/>
          </a:ln>
        </p:spPr>
      </p:pic>
      <p:pic>
        <p:nvPicPr>
          <p:cNvPr id="22536" name="Рисунок 10"/>
          <p:cNvPicPr>
            <a:picLocks noChangeAspect="1"/>
          </p:cNvPicPr>
          <p:nvPr/>
        </p:nvPicPr>
        <p:blipFill>
          <a:blip r:embed="rId5"/>
          <a:srcRect/>
          <a:stretch>
            <a:fillRect/>
          </a:stretch>
        </p:blipFill>
        <p:spPr bwMode="auto">
          <a:xfrm>
            <a:off x="233363" y="155575"/>
            <a:ext cx="1489075" cy="12160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30630"/>
            <a:ext cx="7886700" cy="1085222"/>
          </a:xfrm>
          <a:solidFill>
            <a:schemeClr val="bg2"/>
          </a:solidFill>
          <a:ln/>
          <a:effectLst>
            <a:innerShdw blurRad="63500" dist="50800" dir="5400000">
              <a:prstClr val="black">
                <a:alpha val="50000"/>
              </a:prstClr>
            </a:innerShdw>
          </a:effectLst>
        </p:spPr>
        <p:txBody>
          <a:bodyPr rtlCol="0">
            <a:normAutofit fontScale="90000"/>
          </a:bodyPr>
          <a:lstStyle/>
          <a:p>
            <a:pPr algn="ctr" fontAlgn="auto">
              <a:spcAft>
                <a:spcPts val="0"/>
              </a:spcAft>
              <a:defRPr/>
            </a:pPr>
            <a:r>
              <a:rPr lang="ru-RU" sz="2700" b="1" dirty="0" smtClean="0">
                <a:solidFill>
                  <a:srgbClr val="FF0000"/>
                </a:solidFill>
                <a:latin typeface="Times New Roman" pitchFamily="18" charset="0"/>
                <a:cs typeface="Times New Roman" pitchFamily="18" charset="0"/>
              </a:rPr>
              <a:t/>
            </a:r>
            <a:br>
              <a:rPr lang="ru-RU" sz="2700" b="1" dirty="0" smtClean="0">
                <a:solidFill>
                  <a:srgbClr val="FF0000"/>
                </a:solidFill>
                <a:latin typeface="Times New Roman" pitchFamily="18" charset="0"/>
                <a:cs typeface="Times New Roman" pitchFamily="18" charset="0"/>
              </a:rPr>
            </a:br>
            <a:r>
              <a:rPr lang="ru-RU" sz="2700" b="1" dirty="0" smtClean="0">
                <a:solidFill>
                  <a:srgbClr val="FF0000"/>
                </a:solidFill>
                <a:latin typeface="Times New Roman" pitchFamily="18" charset="0"/>
                <a:cs typeface="Times New Roman" pitchFamily="18" charset="0"/>
              </a:rPr>
              <a:t>Документы, подтверждающие качество и безопасность поставляемых продуктов:</a:t>
            </a:r>
            <a:r>
              <a:rPr lang="ru-RU" dirty="0" smtClean="0">
                <a:solidFill>
                  <a:srgbClr val="FF0000"/>
                </a:solidFill>
                <a:latin typeface="Times New Roman" pitchFamily="18" charset="0"/>
                <a:cs typeface="Times New Roman" pitchFamily="18" charset="0"/>
              </a:rPr>
              <a:t/>
            </a:r>
            <a:br>
              <a:rPr lang="ru-RU" dirty="0" smtClean="0">
                <a:solidFill>
                  <a:srgbClr val="FF0000"/>
                </a:solidFill>
                <a:latin typeface="Times New Roman" pitchFamily="18" charset="0"/>
                <a:cs typeface="Times New Roman" pitchFamily="18" charset="0"/>
              </a:rPr>
            </a:br>
            <a:endParaRPr lang="ru-RU" dirty="0"/>
          </a:p>
        </p:txBody>
      </p:sp>
      <p:graphicFrame>
        <p:nvGraphicFramePr>
          <p:cNvPr id="6" name="Содержимое 5"/>
          <p:cNvGraphicFramePr>
            <a:graphicFrameLocks noGrp="1"/>
          </p:cNvGraphicFramePr>
          <p:nvPr>
            <p:ph idx="1"/>
          </p:nvPr>
        </p:nvGraphicFramePr>
        <p:xfrm>
          <a:off x="729134" y="1046861"/>
          <a:ext cx="7886700" cy="54248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557" name="Рисунок 7"/>
          <p:cNvPicPr>
            <a:picLocks noChangeAspect="1"/>
          </p:cNvPicPr>
          <p:nvPr/>
        </p:nvPicPr>
        <p:blipFill>
          <a:blip r:embed="rId7" cstate="print"/>
          <a:srcRect/>
          <a:stretch>
            <a:fillRect/>
          </a:stretch>
        </p:blipFill>
        <p:spPr bwMode="auto">
          <a:xfrm>
            <a:off x="285750" y="5181600"/>
            <a:ext cx="1533525" cy="1284288"/>
          </a:xfrm>
          <a:prstGeom prst="rect">
            <a:avLst/>
          </a:prstGeom>
          <a:noFill/>
          <a:ln w="9525">
            <a:noFill/>
            <a:miter lim="800000"/>
            <a:headEnd/>
            <a:tailEnd/>
          </a:ln>
        </p:spPr>
      </p:pic>
      <p:pic>
        <p:nvPicPr>
          <p:cNvPr id="23558" name="Рисунок 8"/>
          <p:cNvPicPr>
            <a:picLocks noChangeAspect="1"/>
          </p:cNvPicPr>
          <p:nvPr/>
        </p:nvPicPr>
        <p:blipFill>
          <a:blip r:embed="rId8"/>
          <a:srcRect/>
          <a:stretch>
            <a:fillRect/>
          </a:stretch>
        </p:blipFill>
        <p:spPr bwMode="auto">
          <a:xfrm>
            <a:off x="85725" y="4933950"/>
            <a:ext cx="2295525" cy="1924050"/>
          </a:xfrm>
          <a:prstGeom prst="rect">
            <a:avLst/>
          </a:prstGeom>
          <a:noFill/>
          <a:ln w="9525">
            <a:noFill/>
            <a:miter lim="800000"/>
            <a:headEnd/>
            <a:tailEnd/>
          </a:ln>
        </p:spPr>
      </p:pic>
      <p:pic>
        <p:nvPicPr>
          <p:cNvPr id="23559" name="Рисунок 9"/>
          <p:cNvPicPr>
            <a:picLocks noChangeAspect="1"/>
          </p:cNvPicPr>
          <p:nvPr/>
        </p:nvPicPr>
        <p:blipFill>
          <a:blip r:embed="rId8"/>
          <a:srcRect/>
          <a:stretch>
            <a:fillRect/>
          </a:stretch>
        </p:blipFill>
        <p:spPr bwMode="auto">
          <a:xfrm>
            <a:off x="6772275" y="5106988"/>
            <a:ext cx="2090738" cy="1751012"/>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Заголовок 6"/>
          <p:cNvSpPr>
            <a:spLocks noGrp="1"/>
          </p:cNvSpPr>
          <p:nvPr>
            <p:ph type="title"/>
          </p:nvPr>
        </p:nvSpPr>
        <p:spPr>
          <a:xfrm>
            <a:off x="663575" y="207963"/>
            <a:ext cx="7467600" cy="588962"/>
          </a:xfrm>
        </p:spPr>
        <p:txBody>
          <a:bodyPr/>
          <a:lstStyle/>
          <a:p>
            <a:pPr algn="ctr"/>
            <a:r>
              <a:rPr lang="ru-RU" sz="2800" b="1" smtClean="0">
                <a:solidFill>
                  <a:srgbClr val="D119AA"/>
                </a:solidFill>
                <a:latin typeface="Times New Roman" pitchFamily="18" charset="0"/>
                <a:ea typeface="Tahoma" pitchFamily="34" charset="0"/>
                <a:cs typeface="Times New Roman" pitchFamily="18" charset="0"/>
              </a:rPr>
              <a:t>Поставка продуктов питания в ДОУ. </a:t>
            </a:r>
          </a:p>
        </p:txBody>
      </p:sp>
      <p:sp>
        <p:nvSpPr>
          <p:cNvPr id="25602" name="TextBox 11"/>
          <p:cNvSpPr txBox="1">
            <a:spLocks noChangeArrowheads="1"/>
          </p:cNvSpPr>
          <p:nvPr/>
        </p:nvSpPr>
        <p:spPr bwMode="auto">
          <a:xfrm>
            <a:off x="663575" y="923925"/>
            <a:ext cx="4610100" cy="1568450"/>
          </a:xfrm>
          <a:prstGeom prst="rect">
            <a:avLst/>
          </a:prstGeom>
          <a:solidFill>
            <a:srgbClr val="FFFFCC"/>
          </a:solidFill>
          <a:ln w="9525">
            <a:noFill/>
            <a:miter lim="800000"/>
            <a:headEnd/>
            <a:tailEnd/>
          </a:ln>
        </p:spPr>
        <p:txBody>
          <a:bodyPr>
            <a:spAutoFit/>
          </a:bodyPr>
          <a:lstStyle/>
          <a:p>
            <a:r>
              <a:rPr lang="ru-RU" sz="2400" b="1">
                <a:solidFill>
                  <a:srgbClr val="0000FF"/>
                </a:solidFill>
                <a:latin typeface="Times New Roman" pitchFamily="18" charset="0"/>
                <a:cs typeface="Times New Roman" pitchFamily="18" charset="0"/>
              </a:rPr>
              <a:t> </a:t>
            </a:r>
            <a:r>
              <a:rPr lang="ru-RU" sz="2400">
                <a:latin typeface="Times New Roman" pitchFamily="18" charset="0"/>
                <a:ea typeface="Tahoma" pitchFamily="34" charset="0"/>
                <a:cs typeface="Times New Roman" pitchFamily="18" charset="0"/>
              </a:rPr>
              <a:t>Поставка продуктов питания в ДОУ осуществляется на основании Договора между </a:t>
            </a:r>
            <a:r>
              <a:rPr lang="ru-RU" sz="2400" b="1">
                <a:solidFill>
                  <a:srgbClr val="0000CC"/>
                </a:solidFill>
                <a:latin typeface="Times New Roman" pitchFamily="18" charset="0"/>
                <a:ea typeface="Tahoma" pitchFamily="34" charset="0"/>
                <a:cs typeface="Times New Roman" pitchFamily="18" charset="0"/>
              </a:rPr>
              <a:t>поставщиком и заказчиком. </a:t>
            </a:r>
          </a:p>
        </p:txBody>
      </p:sp>
      <p:sp>
        <p:nvSpPr>
          <p:cNvPr id="25603" name="TextBox 12"/>
          <p:cNvSpPr txBox="1">
            <a:spLocks noChangeArrowheads="1"/>
          </p:cNvSpPr>
          <p:nvPr/>
        </p:nvSpPr>
        <p:spPr bwMode="auto">
          <a:xfrm>
            <a:off x="4319588" y="3243263"/>
            <a:ext cx="4464050" cy="1323975"/>
          </a:xfrm>
          <a:prstGeom prst="rect">
            <a:avLst/>
          </a:prstGeom>
          <a:solidFill>
            <a:srgbClr val="CCFF99"/>
          </a:solidFill>
          <a:ln w="9525">
            <a:noFill/>
            <a:miter lim="800000"/>
            <a:headEnd/>
            <a:tailEnd/>
          </a:ln>
        </p:spPr>
        <p:txBody>
          <a:bodyPr>
            <a:spAutoFit/>
          </a:bodyPr>
          <a:lstStyle/>
          <a:p>
            <a:r>
              <a:rPr lang="ru-RU" sz="2000">
                <a:latin typeface="Times New Roman" pitchFamily="18" charset="0"/>
                <a:cs typeface="Times New Roman" pitchFamily="18" charset="0"/>
              </a:rPr>
              <a:t>Прием продуктов в ДОУ производит ответственное лицо (кладовщик или завхоз) в соответствии с требованиями СанПиН </a:t>
            </a:r>
          </a:p>
        </p:txBody>
      </p:sp>
      <p:pic>
        <p:nvPicPr>
          <p:cNvPr id="25604" name="Picture 2" descr="C:\Users\User\Desktop\Новая папка\IMG_5138.JPG"/>
          <p:cNvPicPr>
            <a:picLocks noChangeAspect="1" noChangeArrowheads="1"/>
          </p:cNvPicPr>
          <p:nvPr/>
        </p:nvPicPr>
        <p:blipFill>
          <a:blip r:embed="rId3" cstate="print"/>
          <a:srcRect/>
          <a:stretch>
            <a:fillRect/>
          </a:stretch>
        </p:blipFill>
        <p:spPr bwMode="auto">
          <a:xfrm>
            <a:off x="752475" y="2754313"/>
            <a:ext cx="3411538" cy="2559050"/>
          </a:xfrm>
          <a:prstGeom prst="rect">
            <a:avLst/>
          </a:prstGeom>
          <a:noFill/>
          <a:ln w="9525">
            <a:noFill/>
            <a:miter lim="800000"/>
            <a:headEnd/>
            <a:tailEnd/>
          </a:ln>
        </p:spPr>
      </p:pic>
      <p:pic>
        <p:nvPicPr>
          <p:cNvPr id="25605" name="Рисунок 8"/>
          <p:cNvPicPr>
            <a:picLocks noChangeAspect="1"/>
          </p:cNvPicPr>
          <p:nvPr/>
        </p:nvPicPr>
        <p:blipFill>
          <a:blip r:embed="rId4"/>
          <a:srcRect/>
          <a:stretch>
            <a:fillRect/>
          </a:stretch>
        </p:blipFill>
        <p:spPr bwMode="auto">
          <a:xfrm rot="629866">
            <a:off x="1246188" y="4449763"/>
            <a:ext cx="3546475" cy="2690812"/>
          </a:xfrm>
          <a:prstGeom prst="rect">
            <a:avLst/>
          </a:prstGeom>
          <a:noFill/>
          <a:ln w="9525">
            <a:noFill/>
            <a:miter lim="800000"/>
            <a:headEnd/>
            <a:tailEnd/>
          </a:ln>
        </p:spPr>
      </p:pic>
      <p:pic>
        <p:nvPicPr>
          <p:cNvPr id="25606" name="Рисунок 9"/>
          <p:cNvPicPr>
            <a:picLocks noChangeAspect="1"/>
          </p:cNvPicPr>
          <p:nvPr/>
        </p:nvPicPr>
        <p:blipFill>
          <a:blip r:embed="rId5"/>
          <a:srcRect/>
          <a:stretch>
            <a:fillRect/>
          </a:stretch>
        </p:blipFill>
        <p:spPr bwMode="auto">
          <a:xfrm>
            <a:off x="233363" y="155575"/>
            <a:ext cx="1190625" cy="973138"/>
          </a:xfrm>
          <a:prstGeom prst="rect">
            <a:avLst/>
          </a:prstGeom>
          <a:noFill/>
          <a:ln w="9525">
            <a:noFill/>
            <a:miter lim="800000"/>
            <a:headEnd/>
            <a:tailEnd/>
          </a:ln>
        </p:spPr>
      </p:pic>
      <p:pic>
        <p:nvPicPr>
          <p:cNvPr id="25607" name="Picture 4" descr="F:\пироги\153.JPG"/>
          <p:cNvPicPr>
            <a:picLocks noChangeAspect="1" noChangeArrowheads="1"/>
          </p:cNvPicPr>
          <p:nvPr/>
        </p:nvPicPr>
        <p:blipFill>
          <a:blip r:embed="rId6" cstate="print"/>
          <a:srcRect/>
          <a:stretch>
            <a:fillRect/>
          </a:stretch>
        </p:blipFill>
        <p:spPr bwMode="auto">
          <a:xfrm>
            <a:off x="5457825" y="809625"/>
            <a:ext cx="3403600" cy="2273300"/>
          </a:xfrm>
          <a:prstGeom prst="rect">
            <a:avLst/>
          </a:prstGeom>
          <a:noFill/>
          <a:ln w="9525">
            <a:noFill/>
            <a:miter lim="800000"/>
            <a:headEnd/>
            <a:tailEnd/>
          </a:ln>
        </p:spPr>
      </p:pic>
      <p:pic>
        <p:nvPicPr>
          <p:cNvPr id="25608" name="Picture 14" descr="F:\пироги\157.JPG"/>
          <p:cNvPicPr>
            <a:picLocks noChangeAspect="1" noChangeArrowheads="1"/>
          </p:cNvPicPr>
          <p:nvPr/>
        </p:nvPicPr>
        <p:blipFill>
          <a:blip r:embed="rId7" cstate="print"/>
          <a:srcRect/>
          <a:stretch>
            <a:fillRect/>
          </a:stretch>
        </p:blipFill>
        <p:spPr bwMode="auto">
          <a:xfrm>
            <a:off x="5156200" y="4600575"/>
            <a:ext cx="2994025" cy="2119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Oriel</Template>
  <TotalTime>1277</TotalTime>
  <Words>1285</Words>
  <Application>Microsoft Office PowerPoint</Application>
  <PresentationFormat>Экран (4:3)</PresentationFormat>
  <Paragraphs>298</Paragraphs>
  <Slides>25</Slides>
  <Notes>6</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25</vt:i4>
      </vt:variant>
    </vt:vector>
  </HeadingPairs>
  <TitlesOfParts>
    <vt:vector size="33" baseType="lpstr">
      <vt:lpstr>Arial</vt:lpstr>
      <vt:lpstr>Calibri</vt:lpstr>
      <vt:lpstr>Times New Roman</vt:lpstr>
      <vt:lpstr>Open Sans</vt:lpstr>
      <vt:lpstr>Tahoma</vt:lpstr>
      <vt:lpstr>Calibri Light</vt:lpstr>
      <vt:lpstr>Wingdings</vt:lpstr>
      <vt:lpstr>Тема Office</vt:lpstr>
      <vt:lpstr>Слайд 1</vt:lpstr>
      <vt:lpstr>Слайд 2</vt:lpstr>
      <vt:lpstr>Организация питания воспитанников дошкольных образовательных учреждений  полностью возложена на  образовательное учреждение.</vt:lpstr>
      <vt:lpstr>Процесс организации питания.</vt:lpstr>
      <vt:lpstr>Организация питания осуществляется в соответствии с документами:</vt:lpstr>
      <vt:lpstr>   Контроль за качеством организации питания в ДОУ № 20. Бракеражная комиссия ДОУ:  </vt:lpstr>
      <vt:lpstr>Слайд 7</vt:lpstr>
      <vt:lpstr> Документы, подтверждающие качество и безопасность поставляемых продуктов: </vt:lpstr>
      <vt:lpstr>Поставка продуктов питания в ДОУ. </vt:lpstr>
      <vt:lpstr>В основу качественного сбалансированного питания заложено питание, отвечающее возрастным и физиологическим потребностям детского организма.  Питание осуществляется на основе суточного набора продуктов питания детей в ДОУ  (г, мл, на 1 ребенка/сутки)  СанПиН 2.4.1.3049-13</vt:lpstr>
      <vt:lpstr>В детском саду питание организовано в групповых комнатах. Весь цикл приготовления блюд происходит на пищеблоке.</vt:lpstr>
      <vt:lpstr>На пищеблоке имеется несколько цехов: мяса, рыбы; сырой продукции; готовой продукции; </vt:lpstr>
      <vt:lpstr>овощной цех ;  кладовая для хранения продуктов;  </vt:lpstr>
      <vt:lpstr> Материально-техническое оснащение пищеблока.                       </vt:lpstr>
      <vt:lpstr>Все блюда готовятся поварами-профессионалами на кухне детского сада.  </vt:lpstr>
      <vt:lpstr>Слайд 16</vt:lpstr>
      <vt:lpstr>Слайд 17</vt:lpstr>
      <vt:lpstr>Уголки дежурных в группах детского сада.</vt:lpstr>
      <vt:lpstr>К сервировке столов привлекаются дети с 3 лет. С целью формирования трудовых навыков и воспитания самостоятельности во время дежурства по столовой.</vt:lpstr>
      <vt:lpstr>Проводятся экскурсии на кухню для того, чтобы дети видели сколько нужно вложить труда, чтобы блюдо получилось вкусным и полезным. </vt:lpstr>
      <vt:lpstr>Слайд 21</vt:lpstr>
      <vt:lpstr>Слайд 22</vt:lpstr>
      <vt:lpstr>Информация по питанию детей для родителей.</vt:lpstr>
      <vt:lpstr>В каждой возрастной группе вниманию родителей представлены  серии консультаций, тематические папоки-передвижки, буклеты с советами по организации правильного питания детей.</vt:lpstr>
      <vt:lpstr>Слайд 25</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УчебныеПрезентации.РФ</dc:creator>
  <cp:lastModifiedBy>User</cp:lastModifiedBy>
  <cp:revision>125</cp:revision>
  <dcterms:created xsi:type="dcterms:W3CDTF">2014-03-14T10:37:25Z</dcterms:created>
  <dcterms:modified xsi:type="dcterms:W3CDTF">2015-05-20T18:05:55Z</dcterms:modified>
</cp:coreProperties>
</file>