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8" r:id="rId2"/>
    <p:sldMasterId id="2147483900" r:id="rId3"/>
    <p:sldMasterId id="2147483912" r:id="rId4"/>
  </p:sldMasterIdLst>
  <p:notesMasterIdLst>
    <p:notesMasterId r:id="rId23"/>
  </p:notesMasterIdLst>
  <p:sldIdLst>
    <p:sldId id="256" r:id="rId5"/>
    <p:sldId id="260" r:id="rId6"/>
    <p:sldId id="257" r:id="rId7"/>
    <p:sldId id="259" r:id="rId8"/>
    <p:sldId id="284" r:id="rId9"/>
    <p:sldId id="261" r:id="rId10"/>
    <p:sldId id="262" r:id="rId11"/>
    <p:sldId id="283" r:id="rId12"/>
    <p:sldId id="264" r:id="rId13"/>
    <p:sldId id="265" r:id="rId14"/>
    <p:sldId id="266" r:id="rId15"/>
    <p:sldId id="286" r:id="rId16"/>
    <p:sldId id="269" r:id="rId17"/>
    <p:sldId id="270" r:id="rId18"/>
    <p:sldId id="271" r:id="rId19"/>
    <p:sldId id="272" r:id="rId20"/>
    <p:sldId id="285" r:id="rId21"/>
    <p:sldId id="280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0066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1" autoAdjust="0"/>
    <p:restoredTop sz="74047" autoAdjust="0"/>
  </p:normalViewPr>
  <p:slideViewPr>
    <p:cSldViewPr>
      <p:cViewPr>
        <p:scale>
          <a:sx n="100" d="100"/>
          <a:sy n="100" d="100"/>
        </p:scale>
        <p:origin x="-1860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FEE43-6A1E-4186-830A-609D1A0D2A99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A0C22-D5E3-4DCE-8354-328C79135D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002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A0C22-D5E3-4DCE-8354-328C79135D6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476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Затем в  совместной деятельности я предлагала детям  выполнить задания по лего-конструированию. Первые постройки ребята выполняли с помощью наглядной модели из крупного конструктора Лего Дупло и его аналогов из небольшого количества деталей (3-5 детали). Дети с интересом включались в работу и, как правило, дополняли в предложенную модель из конструктора свои детали.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A0C22-D5E3-4DCE-8354-328C79135D6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763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На следующем этапе своей работы, занимаясь с детьми лего-конструированием, я усложняла виды предлагаемых построек с помощью увеличения деталей и составления схем. Задания со схемами требуют большей концентрации внимания и четких согласованных действий, безусловно, они более сложны для детей, чем конструирование по наглядной модели, но развивают максимальную самостоятельность действий у ребенка.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A0C22-D5E3-4DCE-8354-328C79135D6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944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 smtClean="0"/>
              <a:t>Конструктивная деятельность подразумевает не только индивидуальное выполнение построек, но и работу в парах, микрогруппах, а также коллективную работу.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A0C22-D5E3-4DCE-8354-328C79135D6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382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Одним из любимых видов лего-конструирования для детей является выполнение работ по собственному</a:t>
            </a:r>
            <a:r>
              <a:rPr lang="ru-RU" sz="1200" baseline="0" dirty="0" smtClean="0"/>
              <a:t> замыслу</a:t>
            </a:r>
            <a:r>
              <a:rPr lang="ru-RU" sz="1200" dirty="0" smtClean="0"/>
              <a:t>, ведь каждый ребенок может создать собственную сюжетную линию игры.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A0C22-D5E3-4DCE-8354-328C79135D6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396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Создание проблемной ситуации.</a:t>
            </a:r>
            <a:endParaRPr lang="ru-RU" dirty="0" smtClean="0"/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Демонстрация и рассматривание иллюстраций и картин с изображением объектов для конструирования.</a:t>
            </a:r>
            <a:endParaRPr lang="ru-RU" dirty="0" smtClean="0"/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Наблюдение натуральных объектов.</a:t>
            </a:r>
            <a:endParaRPr lang="ru-RU" dirty="0" smtClean="0"/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Сенсорное обследование лего - деталей для знакомства с формой, цветом и определения пространственных соотношений между деталями.</a:t>
            </a:r>
            <a:endParaRPr lang="ru-RU" dirty="0" smtClean="0"/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Демонстрация вариативных соединений деталей при создании модели.</a:t>
            </a:r>
            <a:endParaRPr lang="ru-RU" dirty="0" smtClean="0"/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Изучение при необходимости схем и чертежей.</a:t>
            </a:r>
            <a:endParaRPr lang="ru-RU" dirty="0" smtClean="0"/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Объяснение последовательности и возможных способов выполнения постройки.</a:t>
            </a:r>
            <a:endParaRPr lang="ru-RU" dirty="0" smtClean="0"/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Анализ и оценка конструктивной деятельности.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A0C22-D5E3-4DCE-8354-328C79135D6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66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итогам своей работы, я пришла к выводу, что конструктор Лего, отвечая всем современным требованиям образовательных стандартов, позволяет 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учиться, играя и обучаться в игре.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A0C22-D5E3-4DCE-8354-328C79135D6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03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Каждый ребенок - прирожденный конструктор, изобретатель и исследователь. Эти заложенные природой задачи особенно быстро реализуются и совершенствуются в конструктивной деятельности. Конструирование – это интереснейшее и увлекательное занятие, оно теснейшим образом связано с интеллектуальным развитием ребенка.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A0C22-D5E3-4DCE-8354-328C79135D6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167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В этом виде деятельности своей новизной отличается использование Лего - конструктора, с помощью которого ребенок имеет  возможность общаться, исследовать и играть.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A0C22-D5E3-4DCE-8354-328C79135D6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243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 smtClean="0"/>
              <a:t>Лего побуждает работать в равной степени и голову и руки. Конструктор помогает детям воплощать в жизни свои задумки, строить и фантазировать, увлеченно работая и видя конечный результат.</a:t>
            </a:r>
            <a:endParaRPr lang="ru-RU" dirty="0" smtClean="0"/>
          </a:p>
          <a:p>
            <a:r>
              <a:rPr lang="ru-RU" sz="1200" dirty="0" smtClean="0"/>
              <a:t>Детей увлекающихся конструированием отличают богатые фантазия и воображение, активное стремление к созидательной деятельности, желание экспериментировать, изобретать; у них развиты пространственное, логическое, математическое, ассоциативное мышление, память, а именно это является основой интеллектуального развития ребенка.</a:t>
            </a:r>
            <a:endParaRPr lang="ru-RU" dirty="0" smtClean="0"/>
          </a:p>
          <a:p>
            <a:r>
              <a:rPr lang="ru-RU" sz="1200" dirty="0" smtClean="0"/>
              <a:t>Лего – это всегда новое открытие, новая идея. Новый толчок к развитию. </a:t>
            </a:r>
            <a:endParaRPr lang="ru-RU" dirty="0" smtClean="0"/>
          </a:p>
          <a:p>
            <a:r>
              <a:rPr lang="ru-RU" sz="1200" dirty="0" smtClean="0"/>
              <a:t>Все эти данные подтверждают актуальность использования лего-конструирования в ДОУ, как средство развития интеллектуальных способностей детей.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A0C22-D5E3-4DCE-8354-328C79135D6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227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A0C22-D5E3-4DCE-8354-328C79135D6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160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A0C22-D5E3-4DCE-8354-328C79135D6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403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Основные принципы организации деятельности  по лего – конструированию.</a:t>
            </a:r>
            <a:endParaRPr lang="ru-RU" dirty="0" smtClean="0"/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Доступность изучаемого материала.</a:t>
            </a:r>
            <a:endParaRPr lang="ru-RU" dirty="0" smtClean="0"/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Систематичность, последовательность проведения занятий.</a:t>
            </a:r>
            <a:endParaRPr lang="ru-RU" dirty="0" smtClean="0"/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Эмоционально насыщенная тематика занятий.</a:t>
            </a:r>
            <a:endParaRPr lang="ru-RU" dirty="0" smtClean="0"/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Проблемно – ситуативный характер заданий.</a:t>
            </a:r>
            <a:endParaRPr lang="ru-RU" dirty="0" smtClean="0"/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Вариативно – дифференцированное содержание заданий.</a:t>
            </a:r>
            <a:endParaRPr lang="ru-RU" dirty="0" smtClean="0"/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Представление детям широкой самостоятельности, поощрение их инициативы.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A0C22-D5E3-4DCE-8354-328C79135D6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712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работе с дошкольниками с учетом их возрастных особенностей можно использовать различные виды конструктора. Это конструктор Дупло, предназначенный для детей от полутора до пяти лет и более мелкий конструктор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Дакта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рекомендованный к использованию для детей от четырех лет.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A0C22-D5E3-4DCE-8354-328C79135D6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960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первом этапе </a:t>
            </a:r>
            <a:r>
              <a:rPr lang="ru-RU" sz="1200" dirty="0" smtClean="0"/>
              <a:t>я познакомила детей с конструктором </a:t>
            </a:r>
            <a:r>
              <a:rPr lang="en-US" sz="1200" dirty="0" smtClean="0"/>
              <a:t>LEGO</a:t>
            </a:r>
            <a:r>
              <a:rPr lang="ru-RU" sz="1200" dirty="0" smtClean="0"/>
              <a:t>, его разновидностями и свойствами. Мы исследовали детали: размер, форму, цвет, Определили с ребятами название каждой формы.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A0C22-D5E3-4DCE-8354-328C79135D6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431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email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ED9CB-F572-429E-B77F-F419F46052AB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39080-2C9C-423F-9910-0DFB7B427D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Рамка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72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Picture 2" descr="http://img-fotki.yandex.ru/get/4116/199155312.25/0_9d9ef_45095dde_XXXL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6500826" y="3333749"/>
            <a:ext cx="2643188" cy="352425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 spd="slow" advClick="0"/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email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Рамка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72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Picture 2" descr="http://img-fotki.yandex.ru/get/4116/199155312.25/0_9d9ef_45095dde_XXXL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6500826" y="3333749"/>
            <a:ext cx="2643188" cy="352425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 spd="slow" advClick="0"/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email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Рамка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72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Picture 2" descr="http://img-fotki.yandex.ru/get/4116/199155312.25/0_9d9ef_45095dde_XXXL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6500826" y="3333749"/>
            <a:ext cx="2643188" cy="352425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slow" advClick="0"/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500042"/>
            <a:ext cx="7500990" cy="314327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/>
            </a:r>
            <a:br>
              <a:rPr lang="ru-RU" sz="2400" b="1" dirty="0" smtClean="0">
                <a:latin typeface="Comic Sans MS" pitchFamily="66" charset="0"/>
              </a:rPr>
            </a:br>
            <a:r>
              <a:rPr lang="ru-RU" sz="2400" b="1" dirty="0" smtClean="0">
                <a:latin typeface="Comic Sans MS" pitchFamily="66" charset="0"/>
              </a:rPr>
              <a:t/>
            </a:r>
            <a:br>
              <a:rPr lang="ru-RU" sz="2400" b="1" dirty="0" smtClean="0">
                <a:latin typeface="Comic Sans MS" pitchFamily="66" charset="0"/>
              </a:rPr>
            </a:br>
            <a:r>
              <a:rPr lang="ru-RU" sz="2400" b="1" dirty="0" smtClean="0">
                <a:latin typeface="Comic Sans MS" pitchFamily="66" charset="0"/>
              </a:rPr>
              <a:t>Консультация для воспитателей на тему:</a:t>
            </a:r>
            <a:r>
              <a:rPr lang="ru-RU" sz="2400" b="1" dirty="0">
                <a:latin typeface="Comic Sans MS" pitchFamily="66" charset="0"/>
              </a:rPr>
              <a:t/>
            </a:r>
            <a:br>
              <a:rPr lang="ru-RU" sz="2400" b="1" dirty="0">
                <a:latin typeface="Comic Sans MS" pitchFamily="66" charset="0"/>
              </a:rPr>
            </a:br>
            <a:r>
              <a:rPr lang="ru-RU" sz="2400" b="1" dirty="0" smtClean="0">
                <a:latin typeface="Comic Sans MS" pitchFamily="66" charset="0"/>
              </a:rPr>
              <a:t> «Развитие интеллектуальных способностей детей дошкольного возраста с помощью </a:t>
            </a:r>
            <a:br>
              <a:rPr lang="ru-RU" sz="2400" b="1" dirty="0" smtClean="0">
                <a:latin typeface="Comic Sans MS" pitchFamily="66" charset="0"/>
              </a:rPr>
            </a:br>
            <a:r>
              <a:rPr lang="ru-RU" sz="2400" b="1" dirty="0" err="1" smtClean="0">
                <a:latin typeface="Comic Sans MS" pitchFamily="66" charset="0"/>
              </a:rPr>
              <a:t>лего</a:t>
            </a:r>
            <a:r>
              <a:rPr lang="ru-RU" sz="2400" b="1" dirty="0" smtClean="0">
                <a:latin typeface="Comic Sans MS" pitchFamily="66" charset="0"/>
              </a:rPr>
              <a:t>-конструирования».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414" y="5085184"/>
            <a:ext cx="578647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</a:p>
          <a:p>
            <a:pPr algn="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Сураева Н.Н. 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69190" y="4014356"/>
            <a:ext cx="7072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Сегодня мы сделаем вместе, а завтра ты сможешь сам!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260648"/>
            <a:ext cx="7072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Структурное подразделение «Детский сад № 2 «Улыбка»»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МБДОУ «Детский сад «Радуга» комбинированного вида»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821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195736" y="548680"/>
            <a:ext cx="48657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Comic Sans MS" pitchFamily="66" charset="0"/>
              </a:rPr>
              <a:t>Исследование деталей конструктора,</a:t>
            </a:r>
          </a:p>
          <a:p>
            <a:pPr algn="ctr"/>
            <a:r>
              <a:rPr lang="ru-RU" sz="3200" dirty="0" smtClean="0">
                <a:solidFill>
                  <a:srgbClr val="0070C0"/>
                </a:solidFill>
                <a:latin typeface="Comic Sans MS" pitchFamily="66" charset="0"/>
              </a:rPr>
              <a:t> определение их свойств</a:t>
            </a:r>
            <a:r>
              <a:rPr lang="ru-RU" sz="2800" dirty="0" smtClean="0">
                <a:solidFill>
                  <a:srgbClr val="0070C0"/>
                </a:solidFill>
              </a:rPr>
              <a:t>.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2564904"/>
            <a:ext cx="817414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2800" dirty="0" smtClean="0"/>
              <a:t>По </a:t>
            </a:r>
            <a:r>
              <a:rPr lang="ru-RU" sz="2800" dirty="0"/>
              <a:t>методике в младшей группе роль ведущего всегда берёт на себя взрослый, так как дети ещё не могут распределить свои роли в игре. </a:t>
            </a:r>
            <a:r>
              <a:rPr lang="ru-RU" sz="2800" dirty="0" smtClean="0"/>
              <a:t>	Для </a:t>
            </a:r>
            <a:r>
              <a:rPr lang="ru-RU" sz="2800" dirty="0"/>
              <a:t>детей младшей группы педагог выбирает самые простые игры. Целью игр является закрепить цвет (синий, красный, желтый, зеленый) деталей конструктора </a:t>
            </a:r>
            <a:r>
              <a:rPr lang="ru-RU" sz="2800" dirty="0" err="1"/>
              <a:t>Лего</a:t>
            </a:r>
            <a:r>
              <a:rPr lang="ru-RU" sz="2800" dirty="0"/>
              <a:t>, форму (квадрат, прямоугольник).</a:t>
            </a:r>
          </a:p>
        </p:txBody>
      </p:sp>
    </p:spTree>
  </p:cSld>
  <p:clrMapOvr>
    <a:masterClrMapping/>
  </p:clrMapOvr>
  <p:transition advTm="1797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785786" y="500042"/>
            <a:ext cx="80010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В  </a:t>
            </a:r>
            <a:r>
              <a:rPr lang="ru-RU" dirty="0"/>
              <a:t>совместной деятельности я предлагала детям  выполнить задания по </a:t>
            </a:r>
            <a:r>
              <a:rPr lang="ru-RU" dirty="0" err="1"/>
              <a:t>лего-конструированию</a:t>
            </a:r>
            <a:r>
              <a:rPr lang="ru-RU" dirty="0"/>
              <a:t>. Первые постройки ребята выполняли с помощью наглядной модели из крупного конструктора </a:t>
            </a:r>
            <a:r>
              <a:rPr lang="ru-RU" dirty="0" smtClean="0"/>
              <a:t>из </a:t>
            </a:r>
            <a:r>
              <a:rPr lang="ru-RU" dirty="0"/>
              <a:t>небольшого количества деталей (3-5 детали). Дети с интересом включались в работу и, как правило, дополняли в предложенную модель из конструктора свои детали. </a:t>
            </a:r>
          </a:p>
        </p:txBody>
      </p:sp>
      <p:pic>
        <p:nvPicPr>
          <p:cNvPr id="4098" name="Picture 2" descr="C:\Users\Надежда\Desktop\Легоинженеринг Март 2024 фото\Поезд мчится\IMG_20240314_1622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95575"/>
            <a:ext cx="5068687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Надежда\Desktop\Легоинженеринг Март 2024 фото\Беседка\IMG_20240321_1621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3061204" cy="40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1983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279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B0F0"/>
                </a:solidFill>
                <a:latin typeface="Comic Sans MS" pitchFamily="66" charset="0"/>
              </a:rPr>
              <a:t>Постройки из </a:t>
            </a:r>
            <a:r>
              <a:rPr lang="ru-RU" sz="3600" dirty="0" err="1" smtClean="0">
                <a:solidFill>
                  <a:srgbClr val="00B0F0"/>
                </a:solidFill>
                <a:latin typeface="Comic Sans MS" pitchFamily="66" charset="0"/>
              </a:rPr>
              <a:t>лего</a:t>
            </a:r>
            <a:r>
              <a:rPr lang="ru-RU" sz="3600" dirty="0" smtClean="0">
                <a:solidFill>
                  <a:srgbClr val="00B0F0"/>
                </a:solidFill>
                <a:latin typeface="Comic Sans MS" pitchFamily="66" charset="0"/>
              </a:rPr>
              <a:t> - конструктора</a:t>
            </a:r>
            <a:endParaRPr lang="ru-RU" sz="3600" dirty="0">
              <a:solidFill>
                <a:srgbClr val="00B0F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3924328" cy="3305528"/>
          </a:xfrm>
        </p:spPr>
        <p:txBody>
          <a:bodyPr>
            <a:normAutofit fontScale="92500" lnSpcReduction="10000"/>
          </a:bodyPr>
          <a:lstStyle/>
          <a:p>
            <a:r>
              <a:rPr lang="ru-RU" sz="2000" b="1" u="sng" dirty="0"/>
              <a:t>Средняя группа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уже знают цвет деталей, форму. Поэтому игры, немного усложняются. Дети учатся работать по карточкам, где изображение цветное. Целью игр научится пользоваться карточками, запомнить названия некоторых деталей конструктора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Развиваем внимание, быстроту, координацию движений, мышление.</a:t>
            </a: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3131840" y="4077072"/>
            <a:ext cx="3924328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Дети в играх более самостоятельны. Роль ведущего берут на себя дети. В играх развиваем коллективизм, память, мышления, учимся заниматься по карточкам.</a:t>
            </a:r>
          </a:p>
        </p:txBody>
      </p:sp>
    </p:spTree>
    <p:extLst>
      <p:ext uri="{BB962C8B-B14F-4D97-AF65-F5344CB8AC3E}">
        <p14:creationId xmlns:p14="http://schemas.microsoft.com/office/powerpoint/2010/main" val="388369781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7290" y="635437"/>
            <a:ext cx="671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Comic Sans MS" pitchFamily="66" charset="0"/>
              </a:rPr>
              <a:t>Конструирование по схемам</a:t>
            </a:r>
            <a:endParaRPr lang="ru-RU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58" y="1628800"/>
            <a:ext cx="796411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На следующем этапе </a:t>
            </a:r>
            <a:r>
              <a:rPr lang="ru-RU" sz="2800" dirty="0" smtClean="0"/>
              <a:t>работы </a:t>
            </a:r>
            <a:r>
              <a:rPr lang="ru-RU" sz="2800" dirty="0" err="1" smtClean="0"/>
              <a:t>лего-конструирование</a:t>
            </a:r>
            <a:r>
              <a:rPr lang="ru-RU" sz="2800" dirty="0" smtClean="0"/>
              <a:t>,  усложняется </a:t>
            </a:r>
            <a:r>
              <a:rPr lang="ru-RU" sz="2800" dirty="0"/>
              <a:t>виды предлагаемых построек с помощью увеличения деталей и составления схем. Задания со схемами требуют большей концентрации внимания и четких согласованных действий, безусловно, они более сложны для детей, чем конструирование по наглядной модели, но развивают максимальную самостоятельность действий у ребенка. </a:t>
            </a:r>
          </a:p>
        </p:txBody>
      </p:sp>
    </p:spTree>
  </p:cSld>
  <p:clrMapOvr>
    <a:masterClrMapping/>
  </p:clrMapOvr>
  <p:transition advTm="26097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6651" y="260648"/>
            <a:ext cx="8429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omic Sans MS" pitchFamily="66" charset="0"/>
              </a:rPr>
              <a:t>Коллективное конструирование, в микрогруппах и парах.</a:t>
            </a:r>
            <a:endParaRPr lang="ru-RU" sz="2800" b="1" dirty="0">
              <a:latin typeface="Comic Sans MS" pitchFamily="66" charset="0"/>
            </a:endParaRPr>
          </a:p>
        </p:txBody>
      </p:sp>
      <p:pic>
        <p:nvPicPr>
          <p:cNvPr id="7" name="Picture 2" descr="C:\Users\Надежда\Downloads\IMG_20240123_0036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520" r="-812" b="5242"/>
          <a:stretch/>
        </p:blipFill>
        <p:spPr bwMode="auto">
          <a:xfrm>
            <a:off x="248692" y="2348880"/>
            <a:ext cx="4683348" cy="3969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Надежда\Downloads\IMG_20240111_1625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874927" cy="5146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9579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2976" y="5357826"/>
            <a:ext cx="723737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Одним из любимых видов </a:t>
            </a:r>
            <a:r>
              <a:rPr lang="ru-RU" sz="2000" dirty="0" err="1"/>
              <a:t>лего</a:t>
            </a:r>
            <a:r>
              <a:rPr lang="ru-RU" sz="2000" dirty="0"/>
              <a:t>-конструирования для детей является выполнение работ по собственному замыслу, ведь каждый ребенок может создать собственную сюжетную линию игры.</a:t>
            </a:r>
          </a:p>
          <a:p>
            <a:endParaRPr lang="ru-RU" dirty="0"/>
          </a:p>
        </p:txBody>
      </p:sp>
      <p:sp>
        <p:nvSpPr>
          <p:cNvPr id="2" name="AutoShape 2" descr="https://mail.yandex.ru/message_part/IMG_20231108_111113.jpg?_uid=280760865&amp;name=IMG_20231108_111113.jpg&amp;hid=1.2&amp;ids=184366109745505300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mail.yandex.ru/message_part/IMG_20231108_111113.jpg?_uid=280760865&amp;name=IMG_20231108_111113.jpg&amp;hid=1.2&amp;ids=184366109745505300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 descr="C:\Users\Надежда\Downloads\IMG_20231220_1041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9669"/>
            <a:ext cx="5927635" cy="5057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11641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357166"/>
            <a:ext cx="885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Comic Sans MS" pitchFamily="66" charset="0"/>
              </a:rPr>
              <a:t>Алгоритм выполнения модели из конструктора Лего: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571472" y="1000108"/>
            <a:ext cx="3571900" cy="1143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Создание проблемной ситуации</a:t>
            </a:r>
            <a:endParaRPr lang="ru-RU" dirty="0"/>
          </a:p>
        </p:txBody>
      </p:sp>
      <p:sp>
        <p:nvSpPr>
          <p:cNvPr id="4" name="Стрелка влево 3"/>
          <p:cNvSpPr/>
          <p:nvPr/>
        </p:nvSpPr>
        <p:spPr>
          <a:xfrm>
            <a:off x="4929190" y="1071546"/>
            <a:ext cx="3643338" cy="10715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Демонстрация и рассматривание картин</a:t>
            </a:r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357158" y="4786322"/>
            <a:ext cx="3929090" cy="1214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Объяснение последовательности выполнения</a:t>
            </a:r>
            <a:endParaRPr lang="ru-RU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571472" y="3500438"/>
            <a:ext cx="3786214" cy="1143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Демонстрация вариативных соединений</a:t>
            </a:r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571472" y="2285992"/>
            <a:ext cx="3643338" cy="1143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Наблюдение натуральных объектов</a:t>
            </a:r>
            <a:endParaRPr lang="ru-RU" dirty="0"/>
          </a:p>
        </p:txBody>
      </p:sp>
      <p:sp>
        <p:nvSpPr>
          <p:cNvPr id="8" name="Стрелка влево 7"/>
          <p:cNvSpPr/>
          <p:nvPr/>
        </p:nvSpPr>
        <p:spPr>
          <a:xfrm>
            <a:off x="4786314" y="2285992"/>
            <a:ext cx="3857652" cy="11430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Сенсорное обследование деталей</a:t>
            </a:r>
            <a:endParaRPr lang="ru-RU" dirty="0"/>
          </a:p>
        </p:txBody>
      </p:sp>
      <p:sp>
        <p:nvSpPr>
          <p:cNvPr id="9" name="Стрелка влево 8"/>
          <p:cNvSpPr/>
          <p:nvPr/>
        </p:nvSpPr>
        <p:spPr>
          <a:xfrm>
            <a:off x="4643438" y="3500438"/>
            <a:ext cx="3929090" cy="11430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Изучение при необходимости схем и чертежей</a:t>
            </a:r>
            <a:endParaRPr lang="ru-RU" dirty="0"/>
          </a:p>
        </p:txBody>
      </p:sp>
      <p:sp>
        <p:nvSpPr>
          <p:cNvPr id="10" name="Стрелка влево 9"/>
          <p:cNvSpPr/>
          <p:nvPr/>
        </p:nvSpPr>
        <p:spPr>
          <a:xfrm>
            <a:off x="4572000" y="4786322"/>
            <a:ext cx="4000528" cy="12144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Анализ и оценка</a:t>
            </a:r>
            <a:endParaRPr lang="ru-RU" dirty="0"/>
          </a:p>
        </p:txBody>
      </p:sp>
    </p:spTree>
    <p:custDataLst>
      <p:tags r:id="rId1"/>
    </p:custDataLst>
  </p:cSld>
  <p:clrMapOvr>
    <a:masterClrMapping/>
  </p:clrMapOvr>
  <p:transition advTm="40013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7056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_351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00034" y="428604"/>
            <a:ext cx="8128057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027881" y="5365948"/>
            <a:ext cx="7072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Спасибо за внимание!</a:t>
            </a:r>
            <a:endParaRPr lang="ru-RU" sz="4800" b="1" i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1159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5572" y="430798"/>
            <a:ext cx="74295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«Конструируя, ребенок действует, как зодчий, возводящий здание собственного интеллекта».</a:t>
            </a:r>
          </a:p>
          <a:p>
            <a:pPr algn="r"/>
            <a:r>
              <a:rPr lang="ru-RU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Ж. Пиаже</a:t>
            </a:r>
            <a:endParaRPr lang="ru-RU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0" y="3857625"/>
            <a:ext cx="8929718" cy="150018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/>
              <a:t>     Каждый </a:t>
            </a:r>
            <a:r>
              <a:rPr lang="ru-RU" sz="2400" dirty="0"/>
              <a:t>ребенок - прирожденный конструктор, изобретатель и исследователь. Эти заложенные природой задачи особенно быстро реализуются и совершенствуются в конструктивной деятельности. Конструирование – это интереснейшее и увлекательное занятие, оно теснейшим образом связано с интеллектуальным развитием ребенка.</a:t>
            </a:r>
            <a:r>
              <a:rPr lang="ru-RU" sz="2800" dirty="0"/>
              <a:t> </a:t>
            </a:r>
          </a:p>
          <a:p>
            <a:endParaRPr lang="ru-RU" sz="2800" dirty="0"/>
          </a:p>
        </p:txBody>
      </p:sp>
    </p:spTree>
  </p:cSld>
  <p:clrMapOvr>
    <a:masterClrMapping/>
  </p:clrMapOvr>
  <p:transition spd="med" advTm="2121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571480"/>
            <a:ext cx="7715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В </a:t>
            </a:r>
            <a:r>
              <a:rPr lang="ru-RU" dirty="0"/>
              <a:t>этом виде деятельности своей новизной отличается использование </a:t>
            </a:r>
            <a:r>
              <a:rPr lang="ru-RU" dirty="0" err="1"/>
              <a:t>Лего</a:t>
            </a:r>
            <a:r>
              <a:rPr lang="ru-RU" dirty="0"/>
              <a:t> - конструктора, с помощью которого ребенок имеет  возможность общаться, исследовать и играть. </a:t>
            </a:r>
          </a:p>
        </p:txBody>
      </p:sp>
      <p:pic>
        <p:nvPicPr>
          <p:cNvPr id="3" name="Picture 2" descr="C:\Users\Надежда\Downloads\IMG_20240118_1620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" b="5694"/>
          <a:stretch/>
        </p:blipFill>
        <p:spPr bwMode="auto">
          <a:xfrm>
            <a:off x="1403648" y="1556792"/>
            <a:ext cx="6742257" cy="4838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1190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857356" y="1785926"/>
            <a:ext cx="2786082" cy="135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ru-RU" sz="1600" dirty="0" smtClean="0">
                <a:latin typeface="Comic Sans MS" pitchFamily="66" charset="0"/>
              </a:rPr>
              <a:t>Мышление: умение сравнивать, обобщать, </a:t>
            </a:r>
          </a:p>
          <a:p>
            <a:pPr algn="ctr"/>
            <a:r>
              <a:rPr lang="ru-RU" sz="1600" dirty="0" smtClean="0">
                <a:latin typeface="Comic Sans MS" pitchFamily="66" charset="0"/>
              </a:rPr>
              <a:t>анализировать, </a:t>
            </a:r>
          </a:p>
          <a:p>
            <a:pPr algn="ctr"/>
            <a:r>
              <a:rPr lang="ru-RU" sz="1600" dirty="0" smtClean="0">
                <a:latin typeface="Comic Sans MS" pitchFamily="66" charset="0"/>
              </a:rPr>
              <a:t>классифицировать</a:t>
            </a:r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1857356" y="0"/>
            <a:ext cx="5572164" cy="17859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mic Sans MS" pitchFamily="66" charset="0"/>
              </a:rPr>
              <a:t>В процессе 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игры с конструктором у ребенка развивается: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857356" y="3143248"/>
            <a:ext cx="2786082" cy="135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ru-RU" sz="1600" dirty="0" smtClean="0">
                <a:latin typeface="Comic Sans MS" pitchFamily="66" charset="0"/>
              </a:rPr>
              <a:t>Мелкая моторика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57356" y="4500570"/>
            <a:ext cx="2786082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ru-RU" sz="1600" dirty="0" smtClean="0">
                <a:latin typeface="Comic Sans MS" pitchFamily="66" charset="0"/>
              </a:rPr>
              <a:t>Пространственное воображение, </a:t>
            </a:r>
          </a:p>
          <a:p>
            <a:pPr algn="ctr"/>
            <a:r>
              <a:rPr lang="ru-RU" sz="1600" dirty="0" smtClean="0">
                <a:latin typeface="Comic Sans MS" pitchFamily="66" charset="0"/>
              </a:rPr>
              <a:t>способность видеть разные способы создания образов и построек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643438" y="4500570"/>
            <a:ext cx="2786082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ru-RU" sz="1600" dirty="0" smtClean="0">
                <a:latin typeface="Comic Sans MS" pitchFamily="66" charset="0"/>
              </a:rPr>
              <a:t>Добиваясь определенного результата, ребенок развивает целенаправленность собственных действий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643438" y="3143248"/>
            <a:ext cx="2786082" cy="135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ru-RU" sz="1600" dirty="0" smtClean="0">
                <a:latin typeface="Comic Sans MS" pitchFamily="66" charset="0"/>
              </a:rPr>
              <a:t>Умение работать по схеме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643438" y="1785926"/>
            <a:ext cx="2786082" cy="135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ru-RU" sz="1600" dirty="0" smtClean="0">
                <a:latin typeface="Comic Sans MS" pitchFamily="66" charset="0"/>
              </a:rPr>
              <a:t>Концентрация внимания</a:t>
            </a:r>
          </a:p>
        </p:txBody>
      </p:sp>
    </p:spTree>
  </p:cSld>
  <p:clrMapOvr>
    <a:masterClrMapping/>
  </p:clrMapOvr>
  <p:transition advTm="5101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12844"/>
            <a:ext cx="824729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400" dirty="0" err="1" smtClean="0"/>
              <a:t>Лего</a:t>
            </a:r>
            <a:r>
              <a:rPr lang="ru-RU" sz="2400" dirty="0" smtClean="0"/>
              <a:t> </a:t>
            </a:r>
            <a:r>
              <a:rPr lang="ru-RU" sz="2400" dirty="0"/>
              <a:t>побуждает работать в равной степени и голову и руки. Конструктор помогает детям воплощать в жизни свои задумки, строить и фантазировать, увлеченно работая и видя конечный результат.</a:t>
            </a:r>
          </a:p>
          <a:p>
            <a:pPr algn="just"/>
            <a:r>
              <a:rPr lang="ru-RU" sz="2400" dirty="0"/>
              <a:t>Детей увлекающихся конструированием отличают богатые фантазия и воображение, активное стремление к созидательной деятельности, желание экспериментировать, изобретать; у них развиты пространственное, логическое, математическое, ассоциативное мышление, память, а именно это является основой интеллектуального развития ребенка.</a:t>
            </a:r>
          </a:p>
          <a:p>
            <a:pPr algn="just"/>
            <a:r>
              <a:rPr lang="ru-RU" sz="2400" dirty="0" smtClean="0"/>
              <a:t>	</a:t>
            </a:r>
            <a:r>
              <a:rPr lang="ru-RU" sz="2400" dirty="0" err="1" smtClean="0"/>
              <a:t>Лего</a:t>
            </a:r>
            <a:r>
              <a:rPr lang="ru-RU" sz="2400" dirty="0" smtClean="0"/>
              <a:t> </a:t>
            </a:r>
            <a:r>
              <a:rPr lang="ru-RU" sz="2400" dirty="0"/>
              <a:t>– это всегда новое открытие, новая идея. Новый толчок к развитию. </a:t>
            </a:r>
          </a:p>
          <a:p>
            <a:pPr algn="just"/>
            <a:r>
              <a:rPr lang="ru-RU" sz="2400" dirty="0"/>
              <a:t>Все эти данные подтверждают актуальность использования </a:t>
            </a:r>
            <a:r>
              <a:rPr lang="ru-RU" sz="2400" dirty="0" err="1"/>
              <a:t>лего</a:t>
            </a:r>
            <a:r>
              <a:rPr lang="ru-RU" sz="2400" dirty="0"/>
              <a:t>-конструирования в ДОУ, как средство развития интеллектуальных способностей детей.</a:t>
            </a:r>
          </a:p>
        </p:txBody>
      </p:sp>
    </p:spTree>
    <p:extLst>
      <p:ext uri="{BB962C8B-B14F-4D97-AF65-F5344CB8AC3E}">
        <p14:creationId xmlns:p14="http://schemas.microsoft.com/office/powerpoint/2010/main" val="19576163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низ 1"/>
          <p:cNvSpPr/>
          <p:nvPr/>
        </p:nvSpPr>
        <p:spPr>
          <a:xfrm>
            <a:off x="2643174" y="857232"/>
            <a:ext cx="3857652" cy="1714512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/>
                </a:solidFill>
                <a:latin typeface="Comic Sans MS" pitchFamily="66" charset="0"/>
              </a:rPr>
              <a:t>Цель:</a:t>
            </a:r>
            <a:endParaRPr lang="ru-RU" sz="2800" b="1" dirty="0">
              <a:solidFill>
                <a:schemeClr val="accent4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2976" y="2928934"/>
            <a:ext cx="7072362" cy="1200329"/>
          </a:xfrm>
          <a:prstGeom prst="rect">
            <a:avLst/>
          </a:prstGeom>
          <a:noFill/>
          <a:effectLst>
            <a:outerShdw blurRad="50800" dist="38100" dir="18900000" sx="37000" sy="37000" algn="bl" rotWithShape="0">
              <a:prstClr val="black">
                <a:alpha val="69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РАЗВИТИЕ ИНТЕЛЛЕКТУАЛЬНОГО ПОТЕНЦИАЛА КАЖДОГО РЕБЕНКА ПОСРЕДСТВОМ ЛЕГО-КОНСТРУИРОВАНИЯ</a:t>
            </a:r>
            <a:endParaRPr lang="ru-RU" sz="24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 advTm="973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500430" y="2357430"/>
            <a:ext cx="2286016" cy="17145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B050"/>
                </a:solidFill>
              </a:rPr>
              <a:t>Задачи: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0" y="1285860"/>
            <a:ext cx="3429024" cy="1857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B050"/>
                </a:solidFill>
              </a:rPr>
              <a:t>Развивать мелкую моторику, речь, познавательную и исследовательскую активность детей.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928926" y="214290"/>
            <a:ext cx="3357586" cy="17859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B050"/>
                </a:solidFill>
              </a:rPr>
              <a:t>Воспитывать художественно-эстетический вкус.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0" y="3214686"/>
            <a:ext cx="3571868" cy="21431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B050"/>
                </a:solidFill>
              </a:rPr>
              <a:t>Формировать у детей умение передавать особенности предметов посредством конструктора Лего.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28926" y="4500570"/>
            <a:ext cx="3357586" cy="21431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B050"/>
                </a:solidFill>
              </a:rPr>
              <a:t>Развивать способность к планированию деятельности, а также анализу, выполненной работы</a:t>
            </a:r>
            <a:r>
              <a:rPr lang="ru-RU" dirty="0" smtClean="0">
                <a:solidFill>
                  <a:srgbClr val="00B050"/>
                </a:solidFill>
              </a:rPr>
              <a:t>.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715008" y="3214686"/>
            <a:ext cx="3428992" cy="22145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B050"/>
                </a:solidFill>
              </a:rPr>
              <a:t>Формировать умение детей использовать в конструктивной деятельности чертежи, схемы, модели.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786414" y="1285860"/>
            <a:ext cx="3357586" cy="1857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B050"/>
                </a:solidFill>
              </a:rPr>
              <a:t>Формировать стремление к самостоятельному творческому поиску.</a:t>
            </a:r>
            <a:endParaRPr lang="ru-RU" sz="2000" dirty="0">
              <a:solidFill>
                <a:srgbClr val="00B05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34844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3801" y="4181475"/>
            <a:ext cx="80361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      </a:t>
            </a:r>
            <a:r>
              <a:rPr lang="ru-RU" sz="2000" dirty="0" smtClean="0"/>
              <a:t>Основные </a:t>
            </a:r>
            <a:r>
              <a:rPr lang="ru-RU" sz="2000" dirty="0"/>
              <a:t>принципы организации деятельности  по </a:t>
            </a:r>
            <a:r>
              <a:rPr lang="ru-RU" sz="2000" dirty="0" err="1"/>
              <a:t>лего</a:t>
            </a:r>
            <a:r>
              <a:rPr lang="ru-RU" sz="2000" dirty="0"/>
              <a:t> – </a:t>
            </a:r>
            <a:r>
              <a:rPr lang="ru-RU" sz="2000" dirty="0" smtClean="0"/>
              <a:t>конструированию.      Доступность </a:t>
            </a:r>
            <a:r>
              <a:rPr lang="ru-RU" sz="2000" dirty="0"/>
              <a:t>изучаемого материала.</a:t>
            </a:r>
          </a:p>
          <a:p>
            <a:pPr algn="ctr"/>
            <a:r>
              <a:rPr lang="ru-RU" sz="2000" dirty="0"/>
              <a:t>Систематичность, последовательность проведения занятий.</a:t>
            </a:r>
          </a:p>
          <a:p>
            <a:pPr algn="ctr"/>
            <a:r>
              <a:rPr lang="ru-RU" sz="2000" dirty="0"/>
              <a:t>Эмоционально насыщенная тематика занятий.</a:t>
            </a:r>
          </a:p>
          <a:p>
            <a:pPr algn="ctr"/>
            <a:r>
              <a:rPr lang="ru-RU" sz="2000" dirty="0"/>
              <a:t>Проблемно – ситуативный характер заданий.</a:t>
            </a:r>
          </a:p>
          <a:p>
            <a:pPr algn="ctr"/>
            <a:r>
              <a:rPr lang="ru-RU" sz="2000" dirty="0"/>
              <a:t>Вариативно – дифференцированное содержание заданий.</a:t>
            </a:r>
          </a:p>
          <a:p>
            <a:pPr algn="ctr"/>
            <a:r>
              <a:rPr lang="ru-RU" sz="2000" dirty="0"/>
              <a:t>Представление детям широкой самостоятельности, поощрение их инициативы.</a:t>
            </a:r>
          </a:p>
        </p:txBody>
      </p:sp>
      <p:pic>
        <p:nvPicPr>
          <p:cNvPr id="6" name="Picture 2" descr="C:\Users\Надежда\Downloads\IMG_20240123_0031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8"/>
          <a:stretch/>
        </p:blipFill>
        <p:spPr bwMode="auto">
          <a:xfrm>
            <a:off x="2267744" y="116632"/>
            <a:ext cx="4799649" cy="4064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6552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19" y="-57955"/>
            <a:ext cx="8001056" cy="1143000"/>
          </a:xfrm>
        </p:spPr>
        <p:txBody>
          <a:bodyPr/>
          <a:lstStyle/>
          <a:p>
            <a:r>
              <a:rPr lang="ru-RU" dirty="0" smtClean="0"/>
              <a:t>Виды конструктора Лего</a:t>
            </a:r>
            <a:endParaRPr lang="ru-RU" dirty="0"/>
          </a:p>
        </p:txBody>
      </p:sp>
      <p:pic>
        <p:nvPicPr>
          <p:cNvPr id="9" name="Содержимое 8" descr="лего дупло постройка.png"/>
          <p:cNvPicPr>
            <a:picLocks noGrp="1" noChangeAspect="1"/>
          </p:cNvPicPr>
          <p:nvPr>
            <p:ph sz="half" idx="1"/>
          </p:nvPr>
        </p:nvPicPr>
        <p:blipFill>
          <a:blip r:embed="rId3" cstate="email"/>
          <a:stretch>
            <a:fillRect/>
          </a:stretch>
        </p:blipFill>
        <p:spPr>
          <a:xfrm>
            <a:off x="611981" y="843218"/>
            <a:ext cx="3924300" cy="2256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лего постройки 2.jpg"/>
          <p:cNvPicPr>
            <a:picLocks noGrp="1" noChangeAspect="1"/>
          </p:cNvPicPr>
          <p:nvPr>
            <p:ph sz="half" idx="2"/>
          </p:nvPr>
        </p:nvPicPr>
        <p:blipFill>
          <a:blip r:embed="rId4" cstate="email"/>
          <a:stretch>
            <a:fillRect/>
          </a:stretch>
        </p:blipFill>
        <p:spPr>
          <a:xfrm>
            <a:off x="4860032" y="1761294"/>
            <a:ext cx="3924300" cy="213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014423" y="2827344"/>
            <a:ext cx="3214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С крупными деталями </a:t>
            </a: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- Дупло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3684" y="1052736"/>
            <a:ext cx="328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С более мелкими деталями - </a:t>
            </a: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ДАКТА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5490" y="4221088"/>
            <a:ext cx="62767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2000" dirty="0" smtClean="0"/>
              <a:t>В </a:t>
            </a:r>
            <a:r>
              <a:rPr lang="ru-RU" sz="2000" dirty="0"/>
              <a:t>работе с дошкольниками с учетом их возрастных особенностей можно использовать различные виды конструктора. Это конструктор Дупло, предназначенный для детей от полутора до пяти лет и более мелкий конструктор </a:t>
            </a:r>
            <a:r>
              <a:rPr lang="ru-RU" sz="2000" dirty="0" err="1"/>
              <a:t>Дакта</a:t>
            </a:r>
            <a:r>
              <a:rPr lang="ru-RU" sz="2000" dirty="0"/>
              <a:t>, рекомендованный к использованию для детей от четырех лет.</a:t>
            </a:r>
          </a:p>
        </p:txBody>
      </p:sp>
    </p:spTree>
  </p:cSld>
  <p:clrMapOvr>
    <a:masterClrMapping/>
  </p:clrMapOvr>
  <p:transition spd="med" advTm="16385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92578F92-9716-4007-9238-6C5AB5072C0F"/>
  <p:tag name="ISPRING_SCORM_RATE_SLIDES" val="1"/>
  <p:tag name="ISPRING_SCORM_RATE_QUIZZES" val="0"/>
  <p:tag name="ISPRING_SCORM_PASSING_SCORE" val="100.0000000000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A6+gkQ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AOvoJEuOc88l4AAABjAAAAHAAAAHVuaXZlcnNhbC9sb2NhbF9zZXR0aW5ncy54bWwNyr0OQEAMAODdUzTd/W0Gx2a04AEaGpH0WnFHeHu3fcPX9q8XePgKh6nDuqgQWFfbDt0dLvOQNwghkm4kpuxQDaHvslZsJZk4xhQDnEIfXzP7hMgj+TSHWwTLLvsBUEsDBBQAAgAIAGyBc0TOggk37AIAAIgIAAAUAAAAdW5pdmVyc2FsL3BsYXllci54bWytVU1v2zAMPafA/oOhe62kXdc0kFt0BYod1qFA1m23QLUZW4tteZJcN/31o/xtz+lWYAcDNsX3SPGRNLt6TmLnCZQWMvXIwp0TB1JfBiINPfLw9fZ4Sa4u3x2xLOZ7UI4IPJKnwgJ4TJwAtK9EZhB8z03kkZ7BRWbiZEpIJcweuc+Qu4u0JO+OZuiSao9ExmQrSouicIVGRBpqGeeWRLu+TGimQENqQNEqDeI02JX5OxqfRKbU7DPQPWRm3h64Jmk5nrUYkBSnrlQhPZnPF/TH3ee1H0HCj0WqDU99IA5WclaW8pH7uzsZ5DFoa5uxKsk1GGOTKG0zZlZisUwdrXyPVA6bBLTmIWg3TkNCKyydALNtzHVU8+gBreXVO1Hzln4b+71p3ErlaOec5Y+x0BEe9SGddRLI6DAqS8rrlh300HTQrWUijoJfuVAQlJ/f2haZL0gVsO24Mk9XFz4e4Nst941U+xuEYRfVCrqtaG4lmluCWg63jb7uKEhz2y1wkytoSjVjTyIA+YUrxW1bXBqVA6MjY42lQzCj1ZVrkTpBWGSS+OwftLF+I2l+6teUKQH/Q5hPSNTWRKQBPN8K9DGQYE0NYLGtzTVZ7NqYXU46f0x6fT0wVTnWouBFHMNVCDiGATecdnZ6CAqKa3TxczXC9g4OgiMRRjE+ZpJhfHqQJuFqN8nQOzgIjqW/m4C25raMdFzHUTO1HcToxDphfq6NTMRL2Z6DPWNWZR++NnLN0XUm2oPz+R+jOIjRDOaWTKwu+9bbV83hvZ1TozufTVZZBt2K8wAmzyqvZhbybOQTwJbnsbnp59Tswx50lPPUdExzfcd+l8VavIBTiMD+6RantiYR2J7xyIflaY8B9cTtMghfmqYiMlpLUql5SDmGtXkSUFSYalY+ouqhknkajLRxs+7noGPcVdcKuBPDFjNdnGDzycwj7/GlvsvF2UV3lfPFRYMt87qvAle5vGFV1wl3nUHrfm0vwuqZx9ffUEsDBBQAAgAIAA6+gkSbZVFvngcAAFEdAAApAAAAdW5pdmVyc2FsL3NraW5fY3VzdG9taXphdGlvbl9zZXR0aW5ncy54bWytWelu48gR/p+naChYYPPHOqgz0Cjg0bKJ0bUibc8kCISW2LYIk2wt2dKMF/qRp8mD5UlS3SQtkpZkcmZFWDCr66uqrqsPDaMXN9D3EWe++wfhLgssyrkbPEejvyA03DCPhYuQRpRH9RPl0Q0c9s0MnpigATXiJHBI6OhiNBo10Fh+UL+n9o0+vLW1dgv12riF+8jAHR3GBooxUHQYM1pNfVgviIjlhnRDA35e6rCeG30PMIOIhtwMHPp9pOS5s0P5GdyGxHGBLxp12+I5plqPRls8qN3s9Dr42FIVRekivWM0jcax1xv01CbCjXanoRy1fktpKajZ6TQH3WOz1+oo8DYedEFKGw+6qN1rt1vGsYVbgEaqqhkt/dhTBs2mCtpwf6Afx2Ot12igZrOptI1jp6uMtQYCbgVkqEpfOFAxFE3pHlVNbfYVNNbH2rh9xAbu6h3Ub+Fuo3Fsa5rSaJyce5pd1l0naunppO78QODZEJwdFblVP5Ncw80+DIHZpv7OI5wi1/lUG99PJrUkH2XupqOpGXlqTARyQHw6Gu89D/26YbvXvw3rkpIOS/XZ/M/SpeL1nnMW3GxYwMGmm4CFPvFqo7/GKZJMoAySHWhYBfdENvSkric/ZWGJLkhbeK6BNszfkeB1wp7ZzZpsXp5Dtg+cUmZuX3c09NzgBbgbg56Oryry3IibnPo5+3BfPOVhO2hLERXmdbF4SiE9sqZeqrEhPxVwJ5Ufe6QAPbiRyyVUbYrnGnRHnmk+AH1VPNcxAWjJR60nno9BnH7nwK6IKm9dZffIKw3zSuKueBXFdvtd1XzahexZODuP+zjQbziPQZMJnoWFDfGUAokJCoWlopS4Tc7fKDAmr8VeMvRBCwQ321wSkhS50Fb6fLpQZ19Xk/ntfKWZt7WRHlclEmX5a6vb/97sdKFzJbiSkqypCi0zJwtJYZ1GOVkzezmfrEAgnqxm+ItdG4nvytD5vT0xZ7g2Sv6pLGCxxA+1kfguA71fLvHMXlkT08Ar01rN5rb0ywTb2KiNvrI92pIDRZyhg0u/Ib6lCNqzG1IUea4jB0TLdoM9LaHPWKqP5ux2Zc/nE2uFZ0ZKqY1w4CAjJN8gHaoLWqoWXoKMkMCC+WPwlYy/lIBUz6ss5M68vZvAny0MuXOftx788R+wZoFnED8alABOsWWpt3ilzb9A5CDj5hVB88+QaJ8rgr5iCzIDWyVgM/XBvFVtcz4TybXElr009bfM2pAAscB7RWSzARyC1ePgsn0EFJFs1IlzLKqsyMK/3UNam+rkTArHMpEbyGR+dg8UrAidUpGCstKxIWL12735z9VYNSfYWEHwjPnjypZVL/QRKI+AcUQ8j4lpgGriHEiwoWhNN2QPKfYKbI7rSLYdgckLY37fu38gwpPS+iWpypmBv/xy89PWmfYE2sojCYNyJVaQlusM76fsw4YSTIf1fMc/mkvGHzd/liF/wuwWqmVdnFqZGP38vAom/MCkLMh7vISFEdqB5rJKIDyFjIEe6BPXqwQ0Z2NQJ4/BsHsPkTibVBLwAE7MSXgA51YT8Yg1y7SFu+ha7CRLgKXb4wCeD7rY73sUzlRvgV/TJwbF7VFygJAA3Y3iTLj5MX1VI5y2UNHosj05ETQDs57lLQUCwzzXF1vqcmLvpzj1ZtxHcy55ZHvPkU3Lc19kL4VQ7f3YM7s4bLHep5D5kuqRKK2SuJv/4ycNiae4jPUuMjpLyLWwutTvoMakholtrSaqhiHZZwz5hG+2sCI8iU10eVnxdsvAYxXkJW6yKAk32//957/lxRTsiakoof69qhwoRdFI8Ju8f80YnPr/XUKOrWp5qHwpCUx2qym0/OZVRjXxpWrbqn43hcBbMs5sH25Krf5ZIVN1+RnagdxL1UZTEr5AO7EZ86oKktMXCcIr23DaxO85nPlpRfhPN1YxedtcrFTDkKcbONd47uYlXp8cRFBykYE8OOZUkKffqTNoOAWR1HF5dZmy5ae1DXUZv5+q8nB2BXgjnI6McCRle547gQY8ZN5CnN3fX1YBg7hqWHt0xENxaEnfshzRln1LYjd6Il4EbFlSkXUBNizEti4RmacVuZcUDjlOhjUhFPkemAedTo9nk2HP04soXdfk1VbW7jfaO8Nhx50MZSw/EYv8MzjSv+PPEIv8lmj/c9jivwMVR7LI9LpBI2GWXiZywEMDAsTUv+lbnkdYMBHXTlHGpISQ5/SZQ0dyFbNdnybFLGhZg+sXLB4Gb+vxVGDWr1ZyoCkMnJK3fj17h9zlHr2c2nIeUIDZ6Mv3avkf344WfRFTEX/d0U812OuTzdYX19Q1lMj4VBMi44vnS7hd2sxEL6uE9GUvl628Ei4QHTyDkK65DmFxoV8HDevv3DSsX4vPMBF7OXzB3l/TEEMGuDRNzTwty71Nbxke5P4qD7swmMXzLYgOYLOfYjKEXFLJXU1aKfFLdtzfe9z16IGmXSpDyLjm+uyHEVTG9cRW+YQ+8WxqJ5TKFZC0uVMiZrnzAxdh8oiSb5vZgWoFx8k6kpM/06jSVeek6sw6lDZokevZ3sx4Iej1M6qA95Lzh/Xs+grt6d0PR0UaQEHexV9N/w9QSwMEFAACAAgAb72CRNCDQxmzKQAAtTsAABcAAAB1bml2ZXJzYWwvdW5pdmVyc2FsLnBuZ+17eVzT17YvrbW2SuXYai0tQo+IGGTQoMwkHQRkVsIgMkQLkQKGeR4Se6w4oOQwCwTSyhDCkEiAQJii0hogQCogEQLECCRCCAghCSHTS9BO577h3s/9vPd599zzh5i999prr732Wt+19vC7ecbD6YOdn+7U0ND4wPn0KS8NjW29GhpvQ997V1UTUPNOh+q/t+K9nL7SwA/rLKgK74R96f6lhkYTapfs4nZV+f2Y0/7xGhofJqj/vTVzSS9FQ8PWxfnUl94pwfzpaMLlsCBQTPBHZlf2fzFieBj8chum/KfrDu5VuL8cb3035dHD8yG1H/71u3tffP3ghgX6xo2UT9/K1f+yHt70Y+FOLPz+GZfwEgzjElJLTKafT6dPIsOWheQ8z0vjLH/zZi6aLOq+JCqzcEcoBJhohKgZA0dsjmJ0N/o9EW+rZEvnPfWD2r9sI3SLJr/kNk4Z9UZ3rT5+6AL5bJuGxoP3gpFy4dXdGWeyRnP2XVSRj39+9eEO2DPAE9Xvhv6ykRvYj1W/HtTOFJgNlp5X/dSo9MoyOwvCytdHPT1NVTyey470Fh/BPFUM+PUAyZoaGlcElZrQg7BPVE1x6A5N7GC3ZCi6Z74xOpPHGSg8WibuXsnM5wlcuUFZemkvf7zKnXvipNcd4m/vKZfNhpYtJUdMOLeAbbtxwrbcWVtayDsaGo/jD8PaTXxYSoVYi9M9bxJ99nRO7B6YFb3XdmY1h8lhmB1L+lGzzQNyJWDgmIZGDNrcrNcAVsXBfo6c09cj+3hN5g5kfOdtEskVM1uqj48mdtc0Y/pAuulLTQECImawXh5qwwxFniSMN8qn22Nnx2WBBEkY/+DAq84ZIf5qnr/YFmg2yW3MvD0pDRwlN3BtGM3G0kFh4OOpePRCkt5JiqVPllROYnKt6yVn6RfdGaJEFhEzqdLduTZzQG90OpO52zTA+oO2nc4upx2PQB4AzWhEj1suHG7BYin0mgFvXNaX5g+mbY4ULHRMf/r+kIU/mOorPZ1LIw7S4U+JpE/GQRFlS9KunasOBew++aDZe0Azsb0YMJqIEVi1oSDLyAN+441vo6k/4hkhAdXJy9YVk04c9/40eRcZc1VBhmN6S4t5JX5grcTuabCGxn2PMK8syBmvE3ElX40WVZ0+vui0E+ICzCuGR/jXQIoOMsc2c4kQB7KZe8lw7Ck89ggMsRNKqhdGHDrexlgG87hWcZ3kOzrIQlLg+I1Z/85aIFrqjfp6OR3PTaq3E4mPC5qD8NzVhoNBtDq7aIEON42CspYL0sboX6ZjXMaHLBIp5mb0yCC6IKMCZamSBzy8fmKh4E5BgZFBq4eLx3h49RmYfyMmrjAunz+ZWUR6vl4NGJ2oYeGnawpTyUOilINt5dK/z9bO+yezaDE54OpjgjiMlxuTaiTuXI4fj9wVqjwXVjZI64BL7Betl8XHsdCVWszVEVNax0RNkK/+c+uZAgHcxVpD41hPvGQw5pbPTp/CvgL0p413Agkv/KuteZfAE6ZSN2u8sNKjcEiIQJYMW8ibQuVGofwunCTRzjrHZtkmR2DTKro3EIPnIqreq9l7qSOzIa5EuIhgJODF20/S1p7BpHZ+QrtBe2prA0evGkrQVSYFy3VOKXUuTV+G0MwJuiwdT868xWK7ym+ENsVA9Ivce94GwGJAnw8JWP5NntdIUW1BqxEYAPc5T7Qb9blMXPm0cBAmyoXJm+ZExKDpqChzWjNrqdLx/UibtvzcRdKV6hhhNa8hMFR7WD6Q2SAdAfnyQ4JQDnDG/jHVkETCbMVs4Ir4eFhEt8oy0qJ4YdjM3UzpNIjuP67oektDg5e4CER/CPT5uP5ydUtVRpVO9Y1TnYid3kOeseGu/i7hHOx6C3buEsvfkkZkLZnxPA+4Fs5PevLB23GiJ/vxHdN9QoGRp8q741m8WJrgDN2pRrUqPzctR487x+YY1z8KJLrzzVE0C3qsyiYgvHkrLmL3JPcYbyz+2cxK4Phxh057lUEEY0170VOpxWpUqgH0Fp/WVsFxu87AKwOvLJWUpteBGTeDM4VPhywpkqF+mIoKracGnStPz6rbzx34XxbKLbtfPdpVZojJ+FDVy3fWXSkAK5sl4209ajCv/1FThWr3bdRAolFf+R8u1K+qkDG6IpVT4j6zbZvUjLCgGihuTYjQUclwhZ0pZbJmuhSbvM/2aJuDN5+gDkOlTmq5PpnJNutJ2SjyP+U41EwH2Uo2MWqux+wqHx2c5V4Hy9hzPGQOUFPjwatToTJje5/zKoVcSDkIRBSoVPTyRt+GmssP+gdnnVQNV3Ju3N5Sh80/KUFnMY9BiNZNncvdJp5OZg2nbLCva+UsTLZGlhVDEZJX38L07qnU94VTkiHgLqA8eTqRMdwZNz/AwWErbOziJoRHVDH+l9zp/qf1fobZXHwHtyJ9NyowyV69hgmhyXEqrp5Fw0GkhASrSpb1B4GmFm9agD4WydN3PrPcjVJsVL0XdsIaY1uUfUe1MBoHJsrdCoeC2vhHovexL6uiYMaWzH3LVWaluRAsxAqDVEh6W00tAE3a8nKpncBCvxe+Zzds40XlG1Hh/cZadq8esEdo7qDP7BIzqIXsnvdUlr76ZtL5pGNFMlx10GmXlbHVAz5Z2FsxR3r3v1YR0XbBNWQpUrvi6KMffx86tM5qOUQbVPcnLrgX7dGwjfaDKm/6+bWelzxqbs2CCtnwPzEsMcqRemW1mfwjw6+1g72+/1q7Z+NXJXrHTgmBGfJNoYODVQE7G/WrNvZRg8x6k1mZ4jlZ5Z/5dgZneX71Jw7eWfPGvy4Z5Oez2kXNN35j4wQ7N3zwN/3rJHdrQrvTEuMUZ//NYCVI/mRrPyz+zw2ZR3r7875q+PMsXLU9SCY//RsVhJb9I2GAtkfO0X8kLGLP1f4jYaS2B2dn058VTYdZlRj9sfPmyCd++EDrwDRyyWfz9nhNQznpD62Tj551pAkXv/yuy21Lb01wSFY+6S9hyLim32wgdDkbTovxunbud/05e9xcpnHw6QoJVwuF6Kz6y9Hftd2/8AvkWrxf+bpg0IwiW2OfJNf+2svRnwsq68zGQymIlDki780IhdiKtMXndIB7IT0od89FhxTK63U59fi1Svdog7fWQoVDW4z25K5W/r8i8CjiYpCI+NnHdwIc6RBP+8QLRupJNVKf11IPMrmx+W+W3dpfjQ1DQSrHLzvqh7+sm/L8u96TSfoALAMfZIu2SY1DrvRIl3txzHyYGkAeCu12x/fb+PuZgrYGngsN33XB4GfzaxvNGPkSG02j++/75fbLmpfBFIQ8ZtgsXxp4TVqbexG2sXbvjWA4ILpFEG+PfZdLtL9jNVptD7diRCLApbZtQXBIG4SRb8RVZWXQ9M+eFDEmSRhof61YBT5aWERuwWzST1ZM37jNhChLATE4IKvZmHKiL2Fd3DZtwYOd99DdWsk4YlWVeyF772Mbnw6P8uE0QALgXknx/ASIdtDBjOZlVK8zE0+3L7uuh9i4AHaCF4+cb8uHTRwebaUvGW4n7Ywbp3U1lM0OdLQ2iCBUJtasx1kURC0J1StcwkYd5T2VuwLLmQMkcgV/0SLetjXoQJh9TRzxtaXkGxiYzJs6NFY9gAUHmDLv3eXxE/LgEe+cYES+c8KBJIofS/LJakYYUL1+BjLqr/j2X86X19w+LF/1qO5GWo8rSOblY7UJZUa9rUHTjENUXx6XeAAwnDZB6j7g//GvkxurbpknPv24a29PQZfLrXASbk3H5y+QdaIxs+o+Sb/ZCe4Ha3cvCvNH2hdP4Kc9+ZYLqGQj+HH6cdF8R45Bm4+0MbTDnmOT1YeIYAZeKrfwx2IMma/9Cm0MgRE8oYtEhONFc8LTnBROWuGgUalKSTSj3MIG6Pb27graUjPL0zavfKHSq9q+H6b0Z9kU4ahYFeezbU9da3L0mSJBqPSNPmB1S8IF1yBHbyYceAu9cPtxjTcJewSb4NtkF9G5RBmvD/Xf91yUNk7vi7FNK88LomFdXnoT6TrRFEJVjoE0vJhLdGyO76Y0yt7+AbQf/SiYWlDVECYXFb9LNH5jf87+kbsWvTcfFQP9sACGSDvI3dqNTSMaYf195zdq+TlHeyeg442Z1d9esqFBQM0sA/1e51sx40M90hZq3rzP5Xh/mFX/aqhNcUkxf3HsVYHIjUFsYKC+oP22pttbXeYCvYwjQ1vyFvZ2nZZEFodh+ESLeOY80ey+Nf5Th8Z5ftMl6aRfY7HbgZVAzjgfVR11dHubPf6QYNGqZvlrE9vl2KLZyv9vwOGfgoBb6BdsndFpfLCSwxkqyycordVkvemckrDdLNPsvhupciHD0tNu9adfE0IjO9VufEf0XYfQhrlBVLUqBKuTZl+16WtcSPzPFS6crEh5cXNI3CPuVuWzrK7UeEGlnvzbp2tWBVt57fGAFxilBGOJUcq4lnrKDaqllv36L5xtehsPjsVhXkAwm2OcFaVixXAFLHVQ89tXkSmauKNTbjmTMvu8+B0IinVWFylbvfooZaVbjH8sF7MokqUwsK0k5b6eWows8aA5XWfcfuKwtj0mTQcb2JkEFywnU9KJx3JMxbZi5GLsRTFApUDNFUOwpP/iUD48H/q5m31R4+33CK3vFU8p7XZDUFqd7lvpMtHOGpa22HR5Pv4hZHssfM3KzR60ZLGVmff359H9Pe0rcp/8gvum3dfxuhi1lW3PhaYuVBcf1qP3FTu5Fz5qXYOdl25pJiVuLUOVzVdkuJUfzLTFuqzoveFjLhwakaQ/glyL4a+1r6P2dbpukbvGqxKkIX2UXZyrImOYZkbJaE+IP5apivJwVbzF9VpTTnMcvHiDuESiUhXkFBc66L1a4IzI6UMMPXX0wkEPUf8umfCLG+OP27iuTUYSpldTKub2Lngi1vJ3UFV7CcQ6SQJVrBVrcdoEM4IK8eWeV9fMpjhX9WTPG+dbCdb+WJFt9bRfDra7XLFRFFO3jni988irujKTyAhKbpcud0bve7H32WBn7OzjhwnV4+4R5dbOOyPwYilubM0FXpbpR4TbrtQy4W0Bear1XyNRBeqlDtW2c7l1aW3gKEGnYLoUE1c6ti6dEfdcTazJy2yRlrp2snAZL7/Ws4kDA5iJdq5zseF6hkllW+olue+jFfySdKh9Z9ydAV+2XZ1mW8nRbkOTXgDnZKmdXxZXlJo31ZUqGA9JHYnOjcoOc4RHIqBZkR0HfoTvirOtY+Kh29swrOFIGKZfvYOKDI5qxrQVRBfO6G35DdPCjxBcbpIH+MG/6MO0Elh7jj4t73LZgsC4l48bUVusoevz2MlcdtVAZMD5+h8uBXfCM5bjMbbnRK2ETD5JohblaeHtd8QG0qq1jRZw+pLp1jrD1XnFlC+I2fKzEEiL4TyVZTieZHLSoFlY9OHEunWVJYP930ZBYO2m5pulo9XMkVKv0tByhLRguspsQJXZg/giwDg8zg3S1n1KF6Pgoqar1Bu+Lni8d/jlbB6smH3bg5vmeFMAg5JnVIU4bhrvRD9uRPI2Hvd2+x2jh4BGn6/MCSa9rcP+Reyl+qdIXSvmfAt/L9sFvNnlrYvFYb5Oyn6j5Duanpmd8Z0NO7mwQnZVzo859QPLU03lFurTwAPX4m/ufXJI2ncjptw0yOAEb6zvlbd2eUBSoHYUtzXOJemA61A9XdMQSyZMJC1y/z5977Wco8izvgZY/TaHFscQpjCiRVSRvmyNFtDQTtrD+zN89uQITHv7ncFmOnDt4YTMd9vzUgE1hSLzrhJodSp+fXgomttat8HhVpZDDexh5HLKT50seRQyPkVLjYea0cyqC+P7vau/rUmpmbpkI6i/YMDf7++wb3QvF+QTwR2IiaoUQSbnCzu6XQrXXtJejYEgIs/8UTRoqpidskzm7uYYyNOcdVdq/2aTKFWpe9LpaOUg/2VCjr6AlxLXPc1w3ijr7fR87Zp5e2b2Uo1KchdEniYGADefAlcQ1raw4JclfWYLTqIeJnBlFzzKXCCwfnqouBU1E06LGZj1XmU67vx2GWn7ouztstRMyWBt7L6nhxhS+mZRxkwbK9oW6cI/ygztcN+ZnL647iz5bby4pHClwsxJYHk9+bUXzC3FlUKqGY9ZOjPwLbPNb3b18Adlj95gPPhD3RBU9jPUrQi8PBe9e+W1GfZPHIbanPSRtUN6Dl1eDMujYbdODaylXeLulXJj5JSpSqN/rJ+j67kXvuZw+A0H7s/7oWhjxNTCj9d1S2XkubgtPPUcNlQBxw5Dml7ymkrQN2iYsTYVT4ergeX+NaRSjGRVpceSKhCbC0P5niBrSQf41zOKJdlLJ3BpBl/P4deDCjXy9zOUrw9CbvZtSNhaSKvfzjlU8dDVs9BXDUgV/6dzgeGzqfOFfhZmPRsvODvAGw8Pr9z5bjqfERaMTe0edtiiCAxO57cOiSlK+VA9oadDHTS1uLf68AYEepeHIG2Il2S0FX45eZYMs+71EXbBjaW0tT/Ur41iFOvPx1z3TKDmhKUMvveWJIMO2h9PENQGev9BYMHFXPktdTDf9b+pJj+TqQMgp4mqy7STveptk9AoMtrQUJmlFqMU9ZpsvgW2EQmVTj4s28hbyB5O7hGUX437K5HXjzmVNpfrtHtgBQuWLzCDbX1uoVQ7UZV8xseKRwvYZojV7B0G62RuhW1KPmYPoeuJkoqUUXtPmh4GPC8++8ihqMbxe0HpQn7qya8ytiZw7oIpFtCrJ+lzslCnEOwxs7yFHk2uO6LKWNzfdX4m5wasY2cSmMLyG/gazlpxCvXLw9AKpmUfhptKqocD/fFv5ugByRI8ttd/GB89JeCAr1nzqu5z0vY9DRyX9QmN3gd0+FuOWhee2G77czvLj2MA0NKOpckaMImnkkx8EuLPKwPXzMsTc2xGv1Sv1XZOXCkQXXWFM5RuKj37Yu+oyF1+5zPLqEySpYC5Z27v90uGzuRhYQO0X8HMhIHJ3Z/CI6NtR53uNNwMdKzT1BM3l2xlLFb68dZwbY81DqiyPfUjaGWnT5SgpifU3wVusD1Jfa5ddVQbMNwTcajdXfQEXxYalBvkivAVNE8oXtR4yuOwcoczW2b38V2aMy1mZ6SUPF01sxSGKGIUR7auXQJXW2y3oDUHc7Dv+eXiJYW4RwH9L+NsH6EzhxqPxpXgoIs6iZ8iESLeyRP7f2cDamaigp+WyffOGPMop49Grzd7FLVe+wGkFbjdijZJ97mEsL2HflSWaQDokXf41DkkmUgkg5GHwBR+yW5ysINVzqa22icufEdGt2hiX3Lc000F74IXXQl5BTNuYd6WsJMw0k54TXODY3azu6iQ54xvc/irIBL65GNuA/Nw21la3l4B6bRhSdSuBNHE/uRcgUt30iLt+UGGOeGk343C1yahinHOjim8oYwqb5LzzUYYQAP+cKij1ZgHgwJ+ORk3hTUZ8wnFjrvvGZa5iKZ1/Ypg5YpzdTeyA0+tmaNzn2+W5Bj1U/d982bW4QP3b6Dha9klJE1uiAbfLOrD1w3ZQGNiAO4rO5/vP/q9Anr29eyO9B6U7vt3V3eJJiPL1Oh0HXJQ5Sa8kwQmbiuLtjYCy9halmZdrx49vPHR/c41myFeoumWR+e4enS+k8Q6+3/7jPJyfnFwWrgAqhRCy8wyF1wf7O7nAQn02a1zAm6tbIMKnpGx9RRsjiVi1vLKgSJGeDAhfotnvLduxquHQ/biqW1L33UFc7e6hJlaRs+gM3o/WMJ3RWHfVClX9ZTHJZc+exaUOu3xBvEKLj7b2lJcDjeNh20o5RRlm6QQKtknmmKyFKJ+brG8RtX5QREH6JcFqQKp9BTdoxASmqkzkuFkDxBlyVI9D9KJ4sqBV5UoUEcq+9r+ZyFiFlI5J6AhIGrNu6rkpNZoopzVI5oMOWjrlgHtDr/uth+Wcnng1V21Dp6NBBawmwC9IV7/6vRfrBOpShO88fxqmToz3gH+qFEdQXcU+4NapwsuCwyRa4b5tJpDZJmMC0b+AK1gDh9fF6C8pOFtcFTkMkn05TL9TZyE4S8c6Q05dz6r+ONha9fsS8CTFPTcsxrRhC5jJGTK4I2dDrx6NlyniVzNhtp94nMnUMmxpKQ+n0lfmc4Qd7Km1Xn/hc1kpDhZa7w/IWMpRK8TDvYvesK9LNiYReldxkicTZsRcAj1I/KQDWnKMaq+CNY9GA2TH6Lx7kpnI2gx6QGJ4M3M5Twd7huxDKLrsDOXj/aGWPHDR3zc4u1p+v24x4DbgJZWD051Amdzqjby1rf7nhsT4PmlfszqY36Axtl+oSxwnB8KnQjDiyMwqgDWPY1Mt9/ebsYm99THZUC2fNe8mGwpH3j1SVERe+8vRt1Pip6UMorostuh/rdCbUsnPx7yHXf/Dg8MEuQHjif5F4Xg5v0pCF9zMKx9fGh1rj1i2ks6SJwkkcIJ2DPcYo2TB1r5+AF5yVYiUU72dn6pWiar+tEqc8pADMXjznt+zkNdRoX8NIOfra9Z8eh3NMVtox6GicbVjmUBzqZMOHM2IrpeafDFGCLp7G+rUm1mobKF3tRiNjoYTX/BSXOMzw+Mdg1zvghvU6G7iAxqDXKMZELqIplGeLJuCSsHWDwZlj7IV/DS7mgy4POKsVh+3RTmNdiWuAZ4nFdNebhTkxt2CAsICzaNDLUSQI5FzrVVhdYMXpIb02vjOIbkJVoEv5PUL9v8EF+qV8Ki2figI5mi9knmQEKecFLaVB+H/lWJRu/bw1I0XQdeOcO8La41O95AQXiedziiiGnFiZelenzZaN8qRgiiqzc2GgGl2UA7UvaR3kC7fzn5f7NOOUa9SxSo/Cm0PAMxEf0GT7YiZfMfIiW3tkspX8Goo2fFrwGVW/saXdJXuvOju76bzv1DAA6Mm5yngkRNQ1e1QO8t/dAF4nqg8P+xA7yw8J7Np4QoxfKKIsdeTFBuEq7Taxv+ukVbdNhhsZURzOxaGzi61BTJwB8AVRKztrr7lxawC3D7g1O+sxc9C0H9oeFTlUMMvOp4HfnDC9jHj/TyXsNCtUpZP2gSjr7m7aitexXYhf9Xp/9qnVxpr1T7HQv1PZQJRr4UplUcmKGL2GAPqS+4rBIT8EGdSZ/3x3rC+hV56pPBL0aiyqhH+hM4K15bsG58B2iXZQCzMlhZ7lwBtRuXICTzxVqM9mdVY76rdqYou7W+70KjygykrpNCSAYvtp2H79xt2nwZnwL1/RMD2Nri0/rrEEqfkMeIvnPjUkGLS5jjbWYeeuG8byUOkH2S4KgKi8Mw8FqgIN7aL7h56bsdulbnCFFHGZV4P47IMvlyoTElbn7g4Wwus88msQSI5hM9Ctl2H0NQDx1eb91H1GmBVxbkeZ1GzboQuzcM4Z3bAPke8nb9t5eC9/XdNgqzkQ4I9/IOwYAwCx4DlD8VzDeU0tPIM4dHW+F8S9yHpWN9/LNSmnxQ1EqxIbnkKCvSl8k+m5HgiTC+YZ1mGLTVQ1QIN9P/Tdu9I3RN7Eb1s+rPa45xiI5XzIMMjtUljMtc8G0wa+cvB3vyJk37O3yO1Fv5bcoP+9hI74F8srgiRtHcaXZjSCSEt86IVJbgQ+gicuNk2EAM8vb+PVspv2ulJuqis7ZHaqRn5rDw9mRNaM3zajffBbQRBj457xygwx2ICbDKR3R4XbOS4h7ZJ9rFS2lp5GDmqYDSo3wRX4gDolP5ihdAj62Djx+aT6gTiAL2XlbSCcv+G1HlIjQw0PmsB9sVSLkF5WA/rwkcX6A719C/CbWijg7TbACrPl/kTyqnFJsh9amZqp6i46e38HHPr6LlDi10n/wUDSyhz/niaDJjOrHggVEbIK9kWDZIS+P3RIAzS9wmvyrxKhNGgPkWhZt2UekZzjX6ODmdT6BgyDPIXD8v8XExmMGcpcPbqBXUz6+1g/HZOb8ZdkweXdOvye0hLaFM9Fk+EwbAtbpXT/tJJROk55fKk/zvqLbO5BkWIo8fSfEZi/dnMNWs7Umiu8xQ5ITfgRB4GY8vc7F/lx8blPC7OVbDzols/4Uc/706lapf9ShE0cqkeP7kSdEzsHwU/Hsk/NdV4b8I/vkIUld/3q+lvtmtTRVNhBlClfGv7z1/+sjzsvp9dm/b4EHg+eDU+cJ+huKsus13lqKUUixTlbtuz5aEVZRkdOv9py97ue7qMzNOvyHmHfVTyZRROkLUPOSJWPtI1Xrug3/f08o/v7P8qJCtPgnbuvZUn4ZFKzZQyhTs3N24y9aPcSE7NDTGTYLY2VDZC85HmI2fQrHPfJCiMGTSL8kv0lnSmbnMMkG0UhTdRiqfFJtKB8NA8b+s1iwzwo1Ne1mS4WSLlVR6uoV4Jn3FozNNWPeVSrdThzMPB12s+3qpDL7rGxflmEh6+OcNY9uZF0DZjLgnee1B0tmKdZw05lOoZMDPAgXafDlH9B1Pf/nj9agysXwFiRTkojLmLiDUF+ptJtyluaZGKrkcw/2czopFIRvzuU3lyNnHd65KmDLNOdLMak7y1HFlCzVp6ngXL2ilFI08L/xsTKafMIncQcwU5cvhUq1JGAukcV8pgl2IvjnreANyF0ti+oVZvyTXanKvhy1eSfJB/IJdpjpX/9DFh0d3Vv7klqqae/KZDGYqwEz9UOwZiNZMSLIO098uUr+hfxiCpnaYXC/BLAxijOpyJUK7+bSBMA5XQhO10qm66Us58AD/GdbjcBS/PaSPPlXGknGYnPJrsqvxwZQvpzl6LbSeTI0LynKu9CatYLQCuxzdr/FgLEm61DBDMTHqtaZnLF5ImhiTW90suFvAMHKG8FqIUeCO4rWRYVfcgpOudbcdmG920MtY0M5tinK9NI4TeqXwyKm0gJm4yPJBwqNSbs+t2DlJPQ/ilSJ9wszXCShi8HUTNSdA1DRdmJV+LYRAaM6Te05HkZeYOzREUJfZMemVzORAbd3V/RqxU/KZLGBXtZELwJxayEYvp03VRo9b491igYDv+Wbai9aux+GYzob8uBKeT6DAjtHlNU9E9hBnzlIG++hfVHCTZpxzTGhxGWTE2PEx+svUArZAcecbETixc54YrafxLFqalMX7MFJH2zQ1GLssIBWwr9V1uZkchaeWeMEk7aOXrUt6qsbjx8HJcLZdRHAhrSdU1DZaKr3WF55jQrLOai1ga2W+/DrfY836c5W5Py4cDRcvpKOKzsdrD0t7RtGmjZpmY8VFAPlL6NHKZIAzYBBCs+4e3TuMSzUE9MpPR1sPNV0DylwhkklGTxI1jXkm660LgZL4UxClEvXNEMxqTeYxvQIPTNH2SI92igX+7TwNtPFQa4bUML1cVbNMDV+vhg1MAUYkDWEgVN17GILMTYihDYXMIH/0GcfRtxXffinCaOMh+YIuEoYxlJYYEWcmhTNMsNakZ5xPkqo1Pe/8gmDvgraHBKMdtBHLZO7yuTD1dxO3F7ooyaH7G7o1qZY9q3f6pQj0LrNeABk+aUn1tBeOsaegVW9E0PHLgrjVuLhV9Z3i63MG9hoW547YDQPu5gLL8j4jV6z588ZqI1wi5HkHKxtTo4jGdJg9i+x2cUhW8BSXywS2LR2iFqUmTsotqDETMCtq6Tc2wl2NZIbQv4A9KnvbXfvdK6u3ZdbsIqAs+8u7s4qfxvbCUn4s+LsRAEI0NsBiMMT8g6OQLLrTztBb37To48jBAuaeSaMfyRVco2vmPO/3TVTZrTEmfXmRXHH+Y1eUCbUQHrHZHmK1SPKMYCJPgSX9nlFqQL3KiA7wMAcXOw9FljtoD/M5S3mIbrgKlY8VjWZ4WK0EjLieVz+oiC4Xjpt5Ym6KMk+PRzMAJUr1W4vnm1yQmBzAc5qxhSmmShLihzs0uQi3A06cp+kdOGrtXOzAfFuPsJFJoidwGHL0aFTzT84zdEDvgyaOYk8j0li/8iF8EhiovG9wkpA4BQ6GtGHmLCIPdXgpT5vF5iHt3roynVhKfx+LOZSKzBUfE2Yr9k7g5vnSvxv9VIKZIxZmznW7rr3INptJ6pQs54cupJc0m/bCoZG7EF7TjUjN8/w1hPx8MI9z/HTcRBTSy1UZWAPU1Ilc1nuiEE4dpq1pIfZxGjDr0hv5qn0Djbj2Wd8myqgYgvEDqfO0WSt4GO7FuOIb8IqZl4xThH1w+Cm8jjG2FuzonE+6XPMXTtKkkBRbAWs3wTpPU3DUH/zEhrwxaYvs4A9BWBFEat/YtSNwjT8ycCymIb+I3VXDA/IM5aAXh2DtxUq3NVSUFDNAUgWfT6iGoNWb/cqVtpM+6xHvxEelDtVDMPWM0HLf9LpEr8qhVGUees4sBO2njZcGigG45fEZlkjRCmsTQXDwgFYMDmaYqIox/dSLt4BT6hiqBcJMDMRId5l1HSODGh6CVFaldjIdbCbrzPZGj7fwXuccWovE/Zs+SdJgSL/0Xkf57aLx0zEusXF50EWMn7bHRULIoNylrnPI/l14W/anbxGkE/XydWb541iUk6s2qOBDNCt0Sv3aUrpCUVpQ5ExKt0SoinFDXLBS0g+/mBCvvCEicC18/vZm0u3AtDzlWNHtvXrJUo0HCis+ax/+b+MIXQtY660oE3rXJjp6PNzJwbx8LvNMvWhPK7znzNG2QrFJ6+WbAqNecoP0PPX8dCNH7yQQzQM8LJyin/eNALeymu/PxfcOvFL2qzBSXgnerLxqGD6g/lhgSH3nrHd7ryd/m2PSCDCQN99aTqvitA5XajIohhInKwJ7kIb8AoLVA6isPQd9mKmEUk7taxF1D56l8Qq4ImY+L/O0uycOUhk5rWBWtyVWwKxGAYuFi1FUe8ez4vrxxj2cpPLzvlL7Xa6Kn/KAMiSCm4zg9h2cGjiyOosCg8h6nzy1UN7g6K2L9GgiPWoXKb5krGtchceyEKaup+IqbgERpAbQuI9Zh+391muK/FDO0G+xzVH1ypqXNtttw518iq1WgIGjzstfc+aB/Z9/na6MSJ1JNhCWvLT5oEsZ79qKmVxuyShLCFtEtABHyiA/SkfSC9oocn4ZPYNjvgOcslThmbkI2UFp6QOsyL66dTEYCiF8B78sRX0bhVU0RSqvHnEGm6lU4rQzLT3NoxrqqUKeJjRnRdPvy7I0M/O2LsdUnje3h+ENpJBuGt3JdA48uILE6l6NmwTqxGOdPas9UMMhZ/UfkhteYEA+0kb5GMJTn6JR0qF08s/UVjSyNhuvQn5gEqV+SKFfGXLjOtLqVbVZZrigTx81RZKJESvi3abKeaji2oHC/b3egMBmmb6t8NNnj0eQpwSbdzcbopR6X1gTgDpyirUzRb3lnrXOXiZqqZBmpVL2IqQf4220PzjLbHJMfkQpwShTz3w4eU+64InczPmm0GsKL8AiN7E79FHytKXdsA2P/f5ZxTZ04FSFUdACQ5WkXXAD3JIrpZVns1bsX+IgYrlVvWmvZdTUMxknWsGBO4hVf6MP03w6PUI7ccJnHwy8Kh8/lyUgo287ijeFatdlvITF8GEb7VLkXtg5bd08YAa2NUczerZdHdj9eoLaQZ02904Ws0d7rgckag9jvDdbodJWpksUSE8mJCDlpG8K6SfbeHbqGyf1TVNbY2+USpqEUqDspmfGN2vCRF+iEsc0Kc5UeQ1C+tiy57hE98I7kaa9rorbIwU+xey7m80ugJ+0/5qT0RvQabxWHYBUcJEg/0db0nqogoS0FfN7rsFKVcbJiQ2tmlyC1G2aZfBxIfvECm7bhI/EtwknfTLAupfGtWWlOrHL86MrhgEjLPly8sRFqHzRTwuR+9BsnreEDd7GHABbQQjNo5MiPeLrZOrOOU3zRftEKC21+3qHm/ZGaQfBVZVLNXmCv2Ai7m6yr+uBrPipdTKS1/fNrIxdwjHEhQTtL4d4iw3GB3K7tyQLeFfssSm+nnwWtCtzCrN3QFqOg4ufPq3381wPK6hRpbzStbfWq7VGKlGgtFfcvBqXmDnvRRX6QPe8q3HFvgiUjz/29K8iZ5uJ2MpHBmG9HvwQVugFUcOtGFXX3G1922xOjhB34aEUUOoUNVW2StXaGQ1yQtPyRu8pn2spnj/f1VZD2qahIaLixSVwY/labTOod/leecvsgflTsJQEbfkQJsjIRbVveXDuf7p7UOEe3XD/649FWyQU2ToWXB74nqqsb3Nk65vTua9UhU+GeASKIhuIrvoLZXOxPv/o2+qvUL2+zw+AWfVzr0PT+a39H6joLkDnZx9qv6NwsChTajEL54Lqdh5fVH9+6uzgcQr/1YW//Q9QSwMEFAACAAgAb72CRAEKVRZeAAAAagAAABsAAAB1bml2ZXJzYWwvdW5pdmVyc2FsLnBuZy54bWwtjFsKgCAQAP+D7iB7gG1FNwu0LpOk0IuKstsn0fzNfIzt0zyJy+9HXBcHEgn6rizstvsr+luk3Ag1fYB4HKgWmX+943AGB7VpsFaKNWkQwccxnA6YGmwNS2YFVV6+UEsBAgAAFAACAAgADr6CRBra6juqAAAAHwEAABoAAAAAAAAAAQAAAAAAAAAAAHVuaXZlcnNhbC9pMThuX3ByZXNldHMueG1sUEsBAgAAFAACAAgADr6CRLjnPPJeAAAAYwAAABwAAAAAAAAAAQAAAAAA4gAAAHVuaXZlcnNhbC9sb2NhbF9zZXR0aW5ncy54bWxQSwECAAAUAAIACABsgXNEzoIJN+wCAACICAAAFAAAAAAAAAABAAAAAAB6AQAAdW5pdmVyc2FsL3BsYXllci54bWxQSwECAAAUAAIACAAOvoJEm2VRb54HAABRHQAAKQAAAAAAAAABAAAAAACYBAAAdW5pdmVyc2FsL3NraW5fY3VzdG9taXphdGlvbl9zZXR0aW5ncy54bWxQSwECAAAUAAIACABvvYJE0INDGbMpAAC1OwAAFwAAAAAAAAAAAAAAAAB9DAAAdW5pdmVyc2FsL3VuaXZlcnNhbC5wbmdQSwECAAAUAAIACABvvYJEAQpVFl4AAABqAAAAGwAAAAAAAAABAAAAAABlNgAAdW5pdmVyc2FsL3VuaXZlcnNhbC5wbmcueG1sUEsFBgAAAAAGAAYAuQEAAPw2AAAAAA=="/>
  <p:tag name="ISPRING_PRESENTATION_TITLE" val="Концепция на областной конкурс"/>
  <p:tag name="ISPRING_RESOURCE_PATHS_HASH_PRESENTER" val="1744ffd172d980544157102192f3981affd463e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UUID" val="{5558EF74-D772-48C9-BE98-3DB2EFB2C6C1}"/>
  <p:tag name="ISPRING_RESOURCE_FOLDER" val="C:\Users\user\Desktop\Концепция на областной конкурс с голосом\"/>
  <p:tag name="ISPRING_PRESENTATION_PATH" val="C:\Users\user\Desktop\Концепция на областной конкурс с голосом.pptx"/>
  <p:tag name="ISPRING_PROJECT_FOLDER_UPDA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5.4|5.4|5.4|5.2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2.5|5.3|2.7|7.2|4.3|2.9|4.2"/>
</p:tagLst>
</file>

<file path=ppt/theme/theme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29E10E7-7454-4191-A4C6-F63508B332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4031</TotalTime>
  <Words>1049</Words>
  <Application>Microsoft Office PowerPoint</Application>
  <PresentationFormat>Экран (4:3)</PresentationFormat>
  <Paragraphs>112</Paragraphs>
  <Slides>18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3_Тема Office</vt:lpstr>
      <vt:lpstr>2_Тема Office</vt:lpstr>
      <vt:lpstr>1_Тема Office</vt:lpstr>
      <vt:lpstr>  Консультация для воспитателей на тему:  «Развитие интеллектуальных способностей детей дошкольного возраста с помощью  лего-конструирования».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конструктора Лего</vt:lpstr>
      <vt:lpstr>Презентация PowerPoint</vt:lpstr>
      <vt:lpstr>Презентация PowerPoint</vt:lpstr>
      <vt:lpstr>Постройки из лего - конструктора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Концепция на областной конкурс</dc:title>
  <dc:creator>user</dc:creator>
  <dc:description>Шаблон оформления
Корпорация Майкрософт</dc:description>
  <cp:lastModifiedBy>Надежда</cp:lastModifiedBy>
  <cp:revision>216</cp:revision>
  <dcterms:created xsi:type="dcterms:W3CDTF">2014-02-15T17:35:32Z</dcterms:created>
  <dcterms:modified xsi:type="dcterms:W3CDTF">2024-03-21T23:26:40Z</dcterms:modified>
  <cp:category>Шаблон оформления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TC019087049991</vt:lpwstr>
  </property>
</Properties>
</file>