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68" r:id="rId3"/>
    <p:sldId id="257" r:id="rId4"/>
    <p:sldId id="263" r:id="rId5"/>
    <p:sldId id="258" r:id="rId6"/>
    <p:sldId id="269" r:id="rId7"/>
    <p:sldId id="259" r:id="rId8"/>
    <p:sldId id="261" r:id="rId9"/>
    <p:sldId id="270" r:id="rId10"/>
    <p:sldId id="262" r:id="rId11"/>
    <p:sldId id="271" r:id="rId12"/>
    <p:sldId id="26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1" d="100"/>
          <a:sy n="71" d="100"/>
        </p:scale>
        <p:origin x="-1500"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58B85D-8A62-4D53-B9F7-780C488AD7AB}" type="datetimeFigureOut">
              <a:rPr lang="ru-RU" smtClean="0"/>
              <a:pPr/>
              <a:t>22.11.2019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E4454B5-455B-412E-8A00-3991EBB0DD82}"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658B85D-8A62-4D53-B9F7-780C488AD7AB}" type="datetimeFigureOut">
              <a:rPr lang="ru-RU" smtClean="0"/>
              <a:pPr/>
              <a:t>22.11.2019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E4454B5-455B-412E-8A00-3991EBB0DD8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658B85D-8A62-4D53-B9F7-780C488AD7AB}" type="datetimeFigureOut">
              <a:rPr lang="ru-RU" smtClean="0"/>
              <a:pPr/>
              <a:t>22.11.2019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E4454B5-455B-412E-8A00-3991EBB0DD82}" type="slidenum">
              <a:rPr lang="ru-RU" smtClean="0"/>
              <a:pPr/>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658B85D-8A62-4D53-B9F7-780C488AD7AB}" type="datetimeFigureOut">
              <a:rPr lang="ru-RU" smtClean="0"/>
              <a:pPr/>
              <a:t>22.11.2019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E4454B5-455B-412E-8A00-3991EBB0DD82}" type="slidenum">
              <a:rPr lang="ru-RU" smtClean="0"/>
              <a:pPr/>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58B85D-8A62-4D53-B9F7-780C488AD7AB}" type="datetimeFigureOut">
              <a:rPr lang="ru-RU" smtClean="0"/>
              <a:pPr/>
              <a:t>22.11.2019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E4454B5-455B-412E-8A00-3991EBB0DD82}"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658B85D-8A62-4D53-B9F7-780C488AD7AB}" type="datetimeFigureOut">
              <a:rPr lang="ru-RU" smtClean="0"/>
              <a:pPr/>
              <a:t>22.11.2019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E4454B5-455B-412E-8A00-3991EBB0DD82}" type="slidenum">
              <a:rPr lang="ru-RU" smtClean="0"/>
              <a:pPr/>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58B85D-8A62-4D53-B9F7-780C488AD7AB}" type="datetimeFigureOut">
              <a:rPr lang="ru-RU" smtClean="0"/>
              <a:pPr/>
              <a:t>22.11.2019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E4454B5-455B-412E-8A00-3991EBB0DD82}"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658B85D-8A62-4D53-B9F7-780C488AD7AB}" type="datetimeFigureOut">
              <a:rPr lang="ru-RU" smtClean="0"/>
              <a:pPr/>
              <a:t>22.11.2019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E4454B5-455B-412E-8A00-3991EBB0DD8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658B85D-8A62-4D53-B9F7-780C488AD7AB}" type="datetimeFigureOut">
              <a:rPr lang="ru-RU" smtClean="0"/>
              <a:pPr/>
              <a:t>22.11.2019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E4454B5-455B-412E-8A00-3991EBB0DD8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658B85D-8A62-4D53-B9F7-780C488AD7AB}" type="datetimeFigureOut">
              <a:rPr lang="ru-RU" smtClean="0"/>
              <a:pPr/>
              <a:t>22.11.2019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E4454B5-455B-412E-8A00-3991EBB0DD82}" type="slidenum">
              <a:rPr lang="ru-RU" smtClean="0"/>
              <a:pPr/>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58B85D-8A62-4D53-B9F7-780C488AD7AB}" type="datetimeFigureOut">
              <a:rPr lang="ru-RU" smtClean="0"/>
              <a:pPr/>
              <a:t>22.11.2019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E4454B5-455B-412E-8A00-3991EBB0DD82}" type="slidenum">
              <a:rPr lang="ru-RU" smtClean="0"/>
              <a:pPr/>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658B85D-8A62-4D53-B9F7-780C488AD7AB}" type="datetimeFigureOut">
              <a:rPr lang="ru-RU" smtClean="0"/>
              <a:pPr/>
              <a:t>22.11.2019</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AE4454B5-455B-412E-8A00-3991EBB0DD82}" type="slidenum">
              <a:rPr lang="ru-RU" smtClean="0"/>
              <a:pPr/>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9.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1" y="338667"/>
            <a:ext cx="8435280" cy="1578165"/>
          </a:xfrm>
        </p:spPr>
        <p:txBody>
          <a:bodyPr>
            <a:normAutofit fontScale="90000"/>
          </a:bodyPr>
          <a:lstStyle/>
          <a:p>
            <a:pPr algn="r"/>
            <a:r>
              <a:rPr lang="ru-RU" sz="5400" b="1" dirty="0" smtClean="0">
                <a:solidFill>
                  <a:srgbClr val="C00000"/>
                </a:solidFill>
                <a:latin typeface="Times New Roman" pitchFamily="18" charset="0"/>
                <a:cs typeface="Times New Roman" pitchFamily="18" charset="0"/>
              </a:rPr>
              <a:t>Проект</a:t>
            </a:r>
            <a:r>
              <a:rPr lang="ru-RU" sz="4000" b="1" dirty="0" smtClean="0">
                <a:solidFill>
                  <a:srgbClr val="C00000"/>
                </a:solidFill>
              </a:rPr>
              <a:t/>
            </a:r>
            <a:br>
              <a:rPr lang="ru-RU" sz="4000" b="1" dirty="0" smtClean="0">
                <a:solidFill>
                  <a:srgbClr val="C00000"/>
                </a:solidFill>
              </a:rPr>
            </a:br>
            <a:r>
              <a:rPr lang="ru-RU" sz="4800" b="1" dirty="0" smtClean="0">
                <a:solidFill>
                  <a:srgbClr val="C00000"/>
                </a:solidFill>
                <a:latin typeface="Times New Roman" pitchFamily="18" charset="0"/>
                <a:cs typeface="Times New Roman" pitchFamily="18" charset="0"/>
              </a:rPr>
              <a:t>«Синичкин день»</a:t>
            </a:r>
            <a:endParaRPr lang="ru-RU" sz="4800" b="1" dirty="0">
              <a:solidFill>
                <a:srgbClr val="C00000"/>
              </a:solidFill>
              <a:latin typeface="Times New Roman" pitchFamily="18" charset="0"/>
              <a:cs typeface="Times New Roman" pitchFamily="18" charset="0"/>
            </a:endParaRPr>
          </a:p>
        </p:txBody>
      </p:sp>
      <p:sp>
        <p:nvSpPr>
          <p:cNvPr id="3" name="Подзаголовок 2"/>
          <p:cNvSpPr>
            <a:spLocks noGrp="1"/>
          </p:cNvSpPr>
          <p:nvPr>
            <p:ph type="body" sz="half" idx="2"/>
          </p:nvPr>
        </p:nvSpPr>
        <p:spPr>
          <a:xfrm>
            <a:off x="5072066" y="3214686"/>
            <a:ext cx="3643338" cy="1643074"/>
          </a:xfrm>
        </p:spPr>
        <p:txBody>
          <a:bodyPr>
            <a:normAutofit fontScale="25000" lnSpcReduction="20000"/>
          </a:bodyPr>
          <a:lstStyle/>
          <a:p>
            <a:pPr algn="r"/>
            <a:endParaRPr lang="ru-RU" dirty="0" smtClean="0">
              <a:solidFill>
                <a:schemeClr val="tx1"/>
              </a:solidFill>
            </a:endParaRPr>
          </a:p>
          <a:p>
            <a:pPr algn="r"/>
            <a:endParaRPr lang="ru-RU" dirty="0">
              <a:solidFill>
                <a:schemeClr val="tx1"/>
              </a:solidFill>
            </a:endParaRPr>
          </a:p>
          <a:p>
            <a:pPr algn="r"/>
            <a:endParaRPr lang="ru-RU" dirty="0" smtClean="0">
              <a:solidFill>
                <a:schemeClr val="tx1"/>
              </a:solidFill>
            </a:endParaRPr>
          </a:p>
          <a:p>
            <a:pPr algn="r"/>
            <a:r>
              <a:rPr lang="ru-RU" sz="6400" dirty="0" smtClean="0">
                <a:solidFill>
                  <a:schemeClr val="tx1"/>
                </a:solidFill>
                <a:latin typeface="Times New Roman" pitchFamily="18" charset="0"/>
                <a:cs typeface="Times New Roman" pitchFamily="18" charset="0"/>
              </a:rPr>
              <a:t>Подготовили: воспитатели высшей </a:t>
            </a:r>
            <a:endParaRPr lang="ru-RU" sz="6400" dirty="0" smtClean="0">
              <a:solidFill>
                <a:schemeClr val="tx1"/>
              </a:solidFill>
              <a:latin typeface="Times New Roman" pitchFamily="18" charset="0"/>
              <a:cs typeface="Times New Roman" pitchFamily="18" charset="0"/>
            </a:endParaRPr>
          </a:p>
          <a:p>
            <a:pPr algn="r"/>
            <a:r>
              <a:rPr lang="ru-RU" sz="6400" dirty="0" smtClean="0">
                <a:solidFill>
                  <a:schemeClr val="tx1"/>
                </a:solidFill>
                <a:latin typeface="Times New Roman" pitchFamily="18" charset="0"/>
                <a:cs typeface="Times New Roman" pitchFamily="18" charset="0"/>
              </a:rPr>
              <a:t>квалификационной категории </a:t>
            </a:r>
          </a:p>
          <a:p>
            <a:pPr algn="r"/>
            <a:r>
              <a:rPr lang="ru-RU" sz="6400" dirty="0" smtClean="0">
                <a:solidFill>
                  <a:schemeClr val="tx1"/>
                </a:solidFill>
                <a:latin typeface="Times New Roman" pitchFamily="18" charset="0"/>
                <a:cs typeface="Times New Roman" pitchFamily="18" charset="0"/>
              </a:rPr>
              <a:t>Тимошкина Н.И.</a:t>
            </a:r>
          </a:p>
          <a:p>
            <a:pPr algn="r"/>
            <a:r>
              <a:rPr lang="ru-RU" sz="6400" dirty="0" smtClean="0">
                <a:solidFill>
                  <a:schemeClr val="tx1"/>
                </a:solidFill>
                <a:latin typeface="Times New Roman" pitchFamily="18" charset="0"/>
                <a:cs typeface="Times New Roman" pitchFamily="18" charset="0"/>
              </a:rPr>
              <a:t>Юсупова </a:t>
            </a:r>
            <a:r>
              <a:rPr lang="ru-RU" sz="6400" dirty="0" smtClean="0">
                <a:solidFill>
                  <a:schemeClr val="tx1"/>
                </a:solidFill>
                <a:latin typeface="Times New Roman" pitchFamily="18" charset="0"/>
                <a:cs typeface="Times New Roman" pitchFamily="18" charset="0"/>
              </a:rPr>
              <a:t>А.Р.</a:t>
            </a:r>
          </a:p>
          <a:p>
            <a:pPr algn="r"/>
            <a:r>
              <a:rPr lang="ru-RU" sz="6400" dirty="0" smtClean="0">
                <a:solidFill>
                  <a:schemeClr val="tx1"/>
                </a:solidFill>
                <a:latin typeface="Times New Roman" pitchFamily="18" charset="0"/>
                <a:cs typeface="Times New Roman" pitchFamily="18" charset="0"/>
              </a:rPr>
              <a:t> </a:t>
            </a:r>
          </a:p>
          <a:p>
            <a:r>
              <a:rPr lang="ru-RU" sz="6400" dirty="0" smtClean="0">
                <a:solidFill>
                  <a:srgbClr val="0070C0"/>
                </a:solidFill>
                <a:latin typeface="Times New Roman" pitchFamily="18" charset="0"/>
                <a:cs typeface="Times New Roman" pitchFamily="18" charset="0"/>
              </a:rPr>
              <a:t>.</a:t>
            </a:r>
            <a:endParaRPr lang="ru-RU" sz="6400" dirty="0">
              <a:solidFill>
                <a:srgbClr val="0070C0"/>
              </a:solidFill>
              <a:latin typeface="Times New Roman" pitchFamily="18" charset="0"/>
              <a:cs typeface="Times New Roman" pitchFamily="18" charset="0"/>
            </a:endParaRPr>
          </a:p>
        </p:txBody>
      </p:sp>
      <p:pic>
        <p:nvPicPr>
          <p:cNvPr id="5" name="Рисунок 4" descr="D:\докум. АР\Фото, видео, 2016 -\Синичкин дом\2018\DSC07972.JPG"/>
          <p:cNvPicPr/>
          <p:nvPr/>
        </p:nvPicPr>
        <p:blipFill>
          <a:blip r:embed="rId2"/>
          <a:srcRect l="46855" t="21788" r="4088"/>
          <a:stretch>
            <a:fillRect/>
          </a:stretch>
        </p:blipFill>
        <p:spPr bwMode="auto">
          <a:xfrm>
            <a:off x="571472" y="1928802"/>
            <a:ext cx="4214842" cy="4000528"/>
          </a:xfrm>
          <a:prstGeom prst="rect">
            <a:avLst/>
          </a:prstGeom>
          <a:noFill/>
          <a:ln w="9525">
            <a:noFill/>
            <a:miter lim="800000"/>
            <a:headEnd/>
            <a:tailEnd/>
          </a:ln>
        </p:spPr>
      </p:pic>
    </p:spTree>
    <p:extLst>
      <p:ext uri="{BB962C8B-B14F-4D97-AF65-F5344CB8AC3E}">
        <p14:creationId xmlns:p14="http://schemas.microsoft.com/office/powerpoint/2010/main" xmlns="" val="93010690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57158" y="428604"/>
            <a:ext cx="8429684" cy="3429000"/>
          </a:xfrm>
        </p:spPr>
        <p:txBody>
          <a:bodyPr>
            <a:normAutofit fontScale="90000"/>
          </a:bodyPr>
          <a:lstStyle/>
          <a:p>
            <a:pPr algn="ctr"/>
            <a:r>
              <a:rPr lang="ru-RU" sz="2400" b="1" dirty="0" smtClean="0">
                <a:solidFill>
                  <a:srgbClr val="C00000"/>
                </a:solidFill>
                <a:latin typeface="Times New Roman" pitchFamily="18" charset="0"/>
                <a:cs typeface="Times New Roman" pitchFamily="18" charset="0"/>
              </a:rPr>
              <a:t/>
            </a:r>
            <a:br>
              <a:rPr lang="ru-RU" sz="2400" b="1" dirty="0" smtClean="0">
                <a:solidFill>
                  <a:srgbClr val="C00000"/>
                </a:solidFill>
                <a:latin typeface="Times New Roman" pitchFamily="18" charset="0"/>
                <a:cs typeface="Times New Roman" pitchFamily="18" charset="0"/>
              </a:rPr>
            </a:br>
            <a:r>
              <a:rPr lang="ru-RU" sz="2400" b="1" dirty="0" smtClean="0"/>
              <a:t> </a:t>
            </a:r>
            <a:r>
              <a:rPr lang="ru-RU" sz="2400" dirty="0" smtClean="0"/>
              <a:t/>
            </a:r>
            <a:br>
              <a:rPr lang="ru-RU" sz="2400" dirty="0" smtClean="0"/>
            </a:br>
            <a:r>
              <a:rPr lang="ru-RU" sz="3100" b="1" dirty="0" smtClean="0">
                <a:solidFill>
                  <a:srgbClr val="C00000"/>
                </a:solidFill>
                <a:latin typeface="Times New Roman" pitchFamily="18" charset="0"/>
                <a:cs typeface="Times New Roman" pitchFamily="18" charset="0"/>
              </a:rPr>
              <a:t> Работа с родителями </a:t>
            </a:r>
            <a:r>
              <a:rPr lang="ru-RU" sz="2400" b="1" dirty="0" smtClean="0">
                <a:solidFill>
                  <a:srgbClr val="C00000"/>
                </a:solidFill>
                <a:latin typeface="Times New Roman" pitchFamily="18" charset="0"/>
                <a:cs typeface="Times New Roman" pitchFamily="18" charset="0"/>
              </a:rPr>
              <a:t/>
            </a:r>
            <a:br>
              <a:rPr lang="ru-RU" sz="2400" b="1" dirty="0" smtClean="0">
                <a:solidFill>
                  <a:srgbClr val="C00000"/>
                </a:solidFill>
                <a:latin typeface="Times New Roman" pitchFamily="18" charset="0"/>
                <a:cs typeface="Times New Roman" pitchFamily="18" charset="0"/>
              </a:rPr>
            </a:br>
            <a:r>
              <a:rPr lang="ru-RU" sz="2400" dirty="0" smtClean="0">
                <a:solidFill>
                  <a:schemeClr val="tx1"/>
                </a:solidFill>
                <a:latin typeface="Times New Roman" pitchFamily="18" charset="0"/>
                <a:cs typeface="Times New Roman" pitchFamily="18" charset="0"/>
              </a:rPr>
              <a:t>Помощь </a:t>
            </a:r>
            <a:r>
              <a:rPr lang="ru-RU" sz="2400" dirty="0" smtClean="0">
                <a:solidFill>
                  <a:schemeClr val="tx1"/>
                </a:solidFill>
                <a:latin typeface="Times New Roman" pitchFamily="18" charset="0"/>
                <a:cs typeface="Times New Roman" pitchFamily="18" charset="0"/>
              </a:rPr>
              <a:t>в сборе материала по теме проекта.</a:t>
            </a:r>
            <a:br>
              <a:rPr lang="ru-RU" sz="2400" dirty="0" smtClean="0">
                <a:solidFill>
                  <a:schemeClr val="tx1"/>
                </a:solidFill>
                <a:latin typeface="Times New Roman" pitchFamily="18" charset="0"/>
                <a:cs typeface="Times New Roman" pitchFamily="18" charset="0"/>
              </a:rPr>
            </a:br>
            <a:r>
              <a:rPr lang="ru-RU" sz="2400" dirty="0" smtClean="0">
                <a:solidFill>
                  <a:schemeClr val="tx1"/>
                </a:solidFill>
                <a:latin typeface="Times New Roman" pitchFamily="18" charset="0"/>
                <a:cs typeface="Times New Roman" pitchFamily="18" charset="0"/>
              </a:rPr>
              <a:t>Памятки «Синичкин день», «Как помочь зимующим птицам».</a:t>
            </a:r>
            <a:br>
              <a:rPr lang="ru-RU" sz="2400" dirty="0" smtClean="0">
                <a:solidFill>
                  <a:schemeClr val="tx1"/>
                </a:solidFill>
                <a:latin typeface="Times New Roman" pitchFamily="18" charset="0"/>
                <a:cs typeface="Times New Roman" pitchFamily="18" charset="0"/>
              </a:rPr>
            </a:br>
            <a:r>
              <a:rPr lang="ru-RU" sz="2400" dirty="0" smtClean="0">
                <a:solidFill>
                  <a:schemeClr val="tx1"/>
                </a:solidFill>
                <a:latin typeface="Times New Roman" pitchFamily="18" charset="0"/>
                <a:cs typeface="Times New Roman" pitchFamily="18" charset="0"/>
              </a:rPr>
              <a:t>Консультация </a:t>
            </a:r>
            <a:r>
              <a:rPr lang="ru-RU" sz="2400" dirty="0" smtClean="0">
                <a:solidFill>
                  <a:schemeClr val="tx1"/>
                </a:solidFill>
                <a:latin typeface="Times New Roman" pitchFamily="18" charset="0"/>
                <a:cs typeface="Times New Roman" pitchFamily="18" charset="0"/>
              </a:rPr>
              <a:t>«Покормите птиц».</a:t>
            </a:r>
            <a:br>
              <a:rPr lang="ru-RU" sz="2400" dirty="0" smtClean="0">
                <a:solidFill>
                  <a:schemeClr val="tx1"/>
                </a:solidFill>
                <a:latin typeface="Times New Roman" pitchFamily="18" charset="0"/>
                <a:cs typeface="Times New Roman" pitchFamily="18" charset="0"/>
              </a:rPr>
            </a:br>
            <a:r>
              <a:rPr lang="ru-RU" sz="2400" dirty="0" smtClean="0">
                <a:solidFill>
                  <a:schemeClr val="tx1"/>
                </a:solidFill>
                <a:latin typeface="Times New Roman" pitchFamily="18" charset="0"/>
                <a:cs typeface="Times New Roman" pitchFamily="18" charset="0"/>
              </a:rPr>
              <a:t>Изготовление кормушек, заготовка корма для птиц.</a:t>
            </a:r>
            <a:r>
              <a:rPr lang="ru-RU" sz="3200" dirty="0" smtClean="0"/>
              <a:t/>
            </a:r>
            <a:br>
              <a:rPr lang="ru-RU" sz="3200" dirty="0" smtClean="0"/>
            </a:br>
            <a:r>
              <a:rPr lang="ru-RU" sz="3100" dirty="0">
                <a:solidFill>
                  <a:schemeClr val="tx1"/>
                </a:solidFill>
              </a:rPr>
              <a:t/>
            </a:r>
            <a:br>
              <a:rPr lang="ru-RU" sz="3100" dirty="0">
                <a:solidFill>
                  <a:schemeClr val="tx1"/>
                </a:solidFill>
              </a:rPr>
            </a:br>
            <a:r>
              <a:rPr lang="ru-RU" dirty="0"/>
              <a:t> </a:t>
            </a:r>
            <a:br>
              <a:rPr lang="ru-RU" dirty="0"/>
            </a:br>
            <a:endParaRPr lang="ru-RU" dirty="0"/>
          </a:p>
        </p:txBody>
      </p:sp>
      <p:pic>
        <p:nvPicPr>
          <p:cNvPr id="4" name="Рисунок 3" descr="D:\докум. АР\Фото, видео, 2016 -\Синичкин дом\2018\Новая папка\DSC07966.JPG"/>
          <p:cNvPicPr/>
          <p:nvPr/>
        </p:nvPicPr>
        <p:blipFill>
          <a:blip r:embed="rId2" cstate="print"/>
          <a:srcRect l="6174" t="8951" r="21520" b="9212"/>
          <a:stretch>
            <a:fillRect/>
          </a:stretch>
        </p:blipFill>
        <p:spPr bwMode="auto">
          <a:xfrm rot="5400000">
            <a:off x="1071538" y="3643314"/>
            <a:ext cx="3214710" cy="2214578"/>
          </a:xfrm>
          <a:prstGeom prst="rect">
            <a:avLst/>
          </a:prstGeom>
          <a:noFill/>
          <a:ln w="9525">
            <a:noFill/>
            <a:miter lim="800000"/>
            <a:headEnd/>
            <a:tailEnd/>
          </a:ln>
        </p:spPr>
      </p:pic>
      <p:pic>
        <p:nvPicPr>
          <p:cNvPr id="5" name="Рисунок 4" descr="D:\докум. АР\Фото, видео, 2016 -\Синичкин дом\2018\Новая папка\DSC07969.JPG"/>
          <p:cNvPicPr/>
          <p:nvPr/>
        </p:nvPicPr>
        <p:blipFill>
          <a:blip r:embed="rId3" cstate="print"/>
          <a:srcRect l="15696" t="1171"/>
          <a:stretch>
            <a:fillRect/>
          </a:stretch>
        </p:blipFill>
        <p:spPr bwMode="auto">
          <a:xfrm rot="5400000">
            <a:off x="4822033" y="3679033"/>
            <a:ext cx="3214710" cy="2143140"/>
          </a:xfrm>
          <a:prstGeom prst="rect">
            <a:avLst/>
          </a:prstGeom>
          <a:noFill/>
          <a:ln w="9525">
            <a:noFill/>
            <a:miter lim="800000"/>
            <a:headEnd/>
            <a:tailEnd/>
          </a:ln>
        </p:spPr>
      </p:pic>
    </p:spTree>
    <p:extLst>
      <p:ext uri="{BB962C8B-B14F-4D97-AF65-F5344CB8AC3E}">
        <p14:creationId xmlns:p14="http://schemas.microsoft.com/office/powerpoint/2010/main" xmlns="" val="6899450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00034" y="357166"/>
            <a:ext cx="8215370" cy="3000396"/>
          </a:xfrm>
        </p:spPr>
        <p:txBody>
          <a:bodyPr>
            <a:normAutofit fontScale="90000"/>
          </a:bodyPr>
          <a:lstStyle/>
          <a:p>
            <a:pPr algn="ctr"/>
            <a:r>
              <a:rPr lang="ru-RU" sz="3600" b="1" dirty="0" smtClean="0">
                <a:solidFill>
                  <a:srgbClr val="C00000"/>
                </a:solidFill>
                <a:latin typeface="Times New Roman" pitchFamily="18" charset="0"/>
                <a:cs typeface="Times New Roman" pitchFamily="18" charset="0"/>
              </a:rPr>
              <a:t>Этап – заключительный.</a:t>
            </a:r>
            <a:r>
              <a:rPr lang="ru-RU" sz="3600" dirty="0" smtClean="0">
                <a:solidFill>
                  <a:srgbClr val="C00000"/>
                </a:solidFill>
                <a:latin typeface="Times New Roman" pitchFamily="18" charset="0"/>
                <a:cs typeface="Times New Roman" pitchFamily="18" charset="0"/>
              </a:rPr>
              <a:t> </a:t>
            </a:r>
            <a:r>
              <a:rPr lang="ru-RU" sz="3600" dirty="0" smtClean="0">
                <a:solidFill>
                  <a:srgbClr val="C00000"/>
                </a:solidFill>
                <a:latin typeface="Times New Roman" pitchFamily="18" charset="0"/>
                <a:cs typeface="Times New Roman" pitchFamily="18" charset="0"/>
              </a:rPr>
              <a:t/>
            </a:r>
            <a:br>
              <a:rPr lang="ru-RU" sz="3600" dirty="0" smtClean="0">
                <a:solidFill>
                  <a:srgbClr val="C00000"/>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Подведение </a:t>
            </a:r>
            <a:r>
              <a:rPr lang="ru-RU" dirty="0" smtClean="0">
                <a:solidFill>
                  <a:schemeClr val="tx1"/>
                </a:solidFill>
                <a:latin typeface="Times New Roman" pitchFamily="18" charset="0"/>
                <a:cs typeface="Times New Roman" pitchFamily="18" charset="0"/>
              </a:rPr>
              <a:t>итогов реализации проекта.</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Изготовление и развешивание кормушек на участке. </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Презентация </a:t>
            </a:r>
            <a:r>
              <a:rPr lang="ru-RU" dirty="0" smtClean="0">
                <a:solidFill>
                  <a:schemeClr val="tx1"/>
                </a:solidFill>
                <a:latin typeface="Times New Roman" pitchFamily="18" charset="0"/>
                <a:cs typeface="Times New Roman" pitchFamily="18" charset="0"/>
              </a:rPr>
              <a:t>проек</a:t>
            </a:r>
            <a:r>
              <a:rPr lang="ru-RU" sz="2700" dirty="0" smtClean="0">
                <a:solidFill>
                  <a:schemeClr val="tx1"/>
                </a:solidFill>
                <a:latin typeface="Times New Roman" pitchFamily="18" charset="0"/>
                <a:cs typeface="Times New Roman" pitchFamily="18" charset="0"/>
              </a:rPr>
              <a:t>та </a:t>
            </a:r>
            <a:r>
              <a:rPr lang="ru-RU" sz="3600" dirty="0" smtClean="0"/>
              <a:t/>
            </a:r>
            <a:br>
              <a:rPr lang="ru-RU" sz="3600" dirty="0" smtClean="0"/>
            </a:br>
            <a:r>
              <a:rPr lang="ru-RU" sz="3100" dirty="0">
                <a:solidFill>
                  <a:schemeClr val="tx1"/>
                </a:solidFill>
              </a:rPr>
              <a:t/>
            </a:r>
            <a:br>
              <a:rPr lang="ru-RU" sz="3100" dirty="0">
                <a:solidFill>
                  <a:schemeClr val="tx1"/>
                </a:solidFill>
              </a:rPr>
            </a:br>
            <a:r>
              <a:rPr lang="ru-RU" dirty="0"/>
              <a:t> </a:t>
            </a:r>
            <a:br>
              <a:rPr lang="ru-RU" dirty="0"/>
            </a:br>
            <a:endParaRPr lang="ru-RU" dirty="0"/>
          </a:p>
        </p:txBody>
      </p:sp>
      <p:pic>
        <p:nvPicPr>
          <p:cNvPr id="4" name="Рисунок 3" descr="D:\докум. АР\Фото, видео, 2016 -\Синичкин дом\2018\DSC08230.JPG"/>
          <p:cNvPicPr/>
          <p:nvPr/>
        </p:nvPicPr>
        <p:blipFill>
          <a:blip r:embed="rId2" cstate="print"/>
          <a:srcRect t="8197" r="36373" b="8197"/>
          <a:stretch>
            <a:fillRect/>
          </a:stretch>
        </p:blipFill>
        <p:spPr bwMode="auto">
          <a:xfrm>
            <a:off x="571472" y="2143116"/>
            <a:ext cx="3571899" cy="2428892"/>
          </a:xfrm>
          <a:prstGeom prst="rect">
            <a:avLst/>
          </a:prstGeom>
          <a:noFill/>
          <a:ln w="9525">
            <a:noFill/>
            <a:miter lim="800000"/>
            <a:headEnd/>
            <a:tailEnd/>
          </a:ln>
        </p:spPr>
      </p:pic>
      <p:pic>
        <p:nvPicPr>
          <p:cNvPr id="5" name="Рисунок 4" descr="D:\докум. АР\Фото, видео, 2016 -\Синичкин дом\2018\Новая папка\DSC08139.JPG"/>
          <p:cNvPicPr/>
          <p:nvPr/>
        </p:nvPicPr>
        <p:blipFill>
          <a:blip r:embed="rId3" cstate="print"/>
          <a:srcRect l="8922"/>
          <a:stretch>
            <a:fillRect/>
          </a:stretch>
        </p:blipFill>
        <p:spPr bwMode="auto">
          <a:xfrm>
            <a:off x="4786314" y="2214554"/>
            <a:ext cx="3643338" cy="2357454"/>
          </a:xfrm>
          <a:prstGeom prst="rect">
            <a:avLst/>
          </a:prstGeom>
          <a:noFill/>
          <a:ln w="9525">
            <a:noFill/>
            <a:miter lim="800000"/>
            <a:headEnd/>
            <a:tailEnd/>
          </a:ln>
        </p:spPr>
      </p:pic>
      <p:pic>
        <p:nvPicPr>
          <p:cNvPr id="6" name="Рисунок 5" descr="D:\докум. АР\Фото, видео, 2016 -\Синичкин дом\2018\Новая папка\DSC08153.JPG"/>
          <p:cNvPicPr/>
          <p:nvPr/>
        </p:nvPicPr>
        <p:blipFill>
          <a:blip r:embed="rId4" cstate="print"/>
          <a:srcRect b="6536"/>
          <a:stretch>
            <a:fillRect/>
          </a:stretch>
        </p:blipFill>
        <p:spPr bwMode="auto">
          <a:xfrm>
            <a:off x="2928926" y="4714884"/>
            <a:ext cx="3286148" cy="1785950"/>
          </a:xfrm>
          <a:prstGeom prst="rect">
            <a:avLst/>
          </a:prstGeom>
          <a:noFill/>
          <a:ln w="9525">
            <a:noFill/>
            <a:miter lim="800000"/>
            <a:headEnd/>
            <a:tailEnd/>
          </a:ln>
        </p:spPr>
      </p:pic>
    </p:spTree>
    <p:extLst>
      <p:ext uri="{BB962C8B-B14F-4D97-AF65-F5344CB8AC3E}">
        <p14:creationId xmlns:p14="http://schemas.microsoft.com/office/powerpoint/2010/main" xmlns="" val="6899450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p:txBody>
          <a:bodyPr>
            <a:normAutofit/>
          </a:bodyPr>
          <a:lstStyle/>
          <a:p>
            <a:r>
              <a:rPr lang="ru-RU" sz="3600" dirty="0" smtClean="0">
                <a:solidFill>
                  <a:srgbClr val="C00000"/>
                </a:solidFill>
                <a:latin typeface="Times New Roman" pitchFamily="18" charset="0"/>
                <a:cs typeface="Times New Roman" pitchFamily="18" charset="0"/>
              </a:rPr>
              <a:t>Спасибо за внимание</a:t>
            </a:r>
            <a:endParaRPr lang="ru-RU" sz="36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1337285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4"/>
          <p:cNvSpPr>
            <a:spLocks noGrp="1"/>
          </p:cNvSpPr>
          <p:nvPr>
            <p:ph type="subTitle" idx="1"/>
          </p:nvPr>
        </p:nvSpPr>
        <p:spPr>
          <a:xfrm>
            <a:off x="611560" y="357166"/>
            <a:ext cx="5889266" cy="5520106"/>
          </a:xfrm>
        </p:spPr>
        <p:txBody>
          <a:bodyPr>
            <a:noAutofit/>
          </a:bodyPr>
          <a:lstStyle/>
          <a:p>
            <a:r>
              <a:rPr lang="ru-RU" sz="3600" b="1" dirty="0" smtClean="0">
                <a:solidFill>
                  <a:srgbClr val="C00000"/>
                </a:solidFill>
                <a:latin typeface="Times New Roman" pitchFamily="18" charset="0"/>
                <a:cs typeface="Times New Roman" pitchFamily="18" charset="0"/>
              </a:rPr>
              <a:t>Продолжительность:</a:t>
            </a:r>
            <a:r>
              <a:rPr lang="ru-RU" sz="3600" dirty="0" smtClean="0">
                <a:solidFill>
                  <a:schemeClr val="tx1"/>
                </a:solidFill>
                <a:latin typeface="Times New Roman" pitchFamily="18" charset="0"/>
                <a:cs typeface="Times New Roman" pitchFamily="18" charset="0"/>
              </a:rPr>
              <a:t> краткосрочный (</a:t>
            </a:r>
            <a:r>
              <a:rPr lang="ru-RU" sz="3600" dirty="0" smtClean="0">
                <a:solidFill>
                  <a:schemeClr val="tx1"/>
                </a:solidFill>
                <a:latin typeface="Times New Roman" pitchFamily="18" charset="0"/>
                <a:cs typeface="Times New Roman" pitchFamily="18" charset="0"/>
              </a:rPr>
              <a:t>04.11–12.11.2019)</a:t>
            </a:r>
            <a:endParaRPr lang="ru-RU" sz="3600" dirty="0" smtClean="0">
              <a:solidFill>
                <a:schemeClr val="tx1"/>
              </a:solidFill>
              <a:latin typeface="Times New Roman" pitchFamily="18" charset="0"/>
              <a:cs typeface="Times New Roman" pitchFamily="18" charset="0"/>
            </a:endParaRPr>
          </a:p>
          <a:p>
            <a:r>
              <a:rPr lang="ru-RU" sz="3600" b="1" dirty="0" smtClean="0">
                <a:solidFill>
                  <a:srgbClr val="C00000"/>
                </a:solidFill>
                <a:latin typeface="Times New Roman" pitchFamily="18" charset="0"/>
                <a:cs typeface="Times New Roman" pitchFamily="18" charset="0"/>
              </a:rPr>
              <a:t>Участники:</a:t>
            </a:r>
            <a:r>
              <a:rPr lang="ru-RU" sz="3600" dirty="0" smtClean="0">
                <a:solidFill>
                  <a:srgbClr val="C00000"/>
                </a:solidFill>
                <a:latin typeface="Times New Roman" pitchFamily="18" charset="0"/>
                <a:cs typeface="Times New Roman" pitchFamily="18" charset="0"/>
              </a:rPr>
              <a:t> </a:t>
            </a:r>
            <a:r>
              <a:rPr lang="ru-RU" sz="3600" dirty="0" smtClean="0">
                <a:solidFill>
                  <a:schemeClr val="tx1"/>
                </a:solidFill>
                <a:latin typeface="Times New Roman" pitchFamily="18" charset="0"/>
                <a:cs typeface="Times New Roman" pitchFamily="18" charset="0"/>
              </a:rPr>
              <a:t>воспитатели, дети подготовительной группы, родители.</a:t>
            </a:r>
          </a:p>
          <a:p>
            <a:r>
              <a:rPr lang="ru-RU" sz="3600" b="1" dirty="0" smtClean="0">
                <a:solidFill>
                  <a:srgbClr val="C00000"/>
                </a:solidFill>
                <a:latin typeface="Times New Roman" pitchFamily="18" charset="0"/>
                <a:cs typeface="Times New Roman" pitchFamily="18" charset="0"/>
              </a:rPr>
              <a:t>Тип проекта:</a:t>
            </a:r>
            <a:r>
              <a:rPr lang="ru-RU" sz="3600" dirty="0" smtClean="0">
                <a:solidFill>
                  <a:srgbClr val="C00000"/>
                </a:solidFill>
                <a:latin typeface="Times New Roman" pitchFamily="18" charset="0"/>
                <a:cs typeface="Times New Roman" pitchFamily="18" charset="0"/>
              </a:rPr>
              <a:t> </a:t>
            </a:r>
            <a:r>
              <a:rPr lang="ru-RU" sz="3600" dirty="0" smtClean="0">
                <a:solidFill>
                  <a:schemeClr val="tx1"/>
                </a:solidFill>
                <a:latin typeface="Times New Roman" pitchFamily="18" charset="0"/>
                <a:cs typeface="Times New Roman" pitchFamily="18" charset="0"/>
              </a:rPr>
              <a:t>информационно-познавательный, творческий.</a:t>
            </a:r>
            <a:endParaRPr lang="ru-RU" sz="3600" dirty="0">
              <a:solidFill>
                <a:schemeClr val="tx1"/>
              </a:solidFill>
              <a:latin typeface="Times New Roman" pitchFamily="18" charset="0"/>
              <a:cs typeface="Times New Roman" pitchFamily="18" charset="0"/>
            </a:endParaRPr>
          </a:p>
        </p:txBody>
      </p:sp>
      <p:pic>
        <p:nvPicPr>
          <p:cNvPr id="3" name="Рисунок 2" descr="D:\докум. АР\Фото, видео, 2016 -\Синичкин дом\2018\Новая папка\DSC07967.JPG"/>
          <p:cNvPicPr/>
          <p:nvPr/>
        </p:nvPicPr>
        <p:blipFill>
          <a:blip r:embed="rId2" cstate="print"/>
          <a:srcRect l="11294" t="12021" r="-123" b="7469"/>
          <a:stretch>
            <a:fillRect/>
          </a:stretch>
        </p:blipFill>
        <p:spPr bwMode="auto">
          <a:xfrm rot="5400000">
            <a:off x="5664200" y="2122485"/>
            <a:ext cx="4000529" cy="2041527"/>
          </a:xfrm>
          <a:prstGeom prst="rect">
            <a:avLst/>
          </a:prstGeom>
          <a:noFill/>
          <a:ln w="9525">
            <a:noFill/>
            <a:miter lim="800000"/>
            <a:headEnd/>
            <a:tailEnd/>
          </a:ln>
        </p:spPr>
      </p:pic>
    </p:spTree>
    <p:extLst>
      <p:ext uri="{BB962C8B-B14F-4D97-AF65-F5344CB8AC3E}">
        <p14:creationId xmlns:p14="http://schemas.microsoft.com/office/powerpoint/2010/main" xmlns="" val="4426758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67544" y="500042"/>
            <a:ext cx="8319298" cy="4945182"/>
          </a:xfrm>
        </p:spPr>
        <p:txBody>
          <a:bodyPr>
            <a:normAutofit fontScale="92500" lnSpcReduction="10000"/>
          </a:bodyPr>
          <a:lstStyle/>
          <a:p>
            <a:r>
              <a:rPr lang="ru-RU" b="1" dirty="0" smtClean="0">
                <a:solidFill>
                  <a:srgbClr val="C00000"/>
                </a:solidFill>
                <a:latin typeface="Times New Roman" pitchFamily="18" charset="0"/>
                <a:cs typeface="Times New Roman" pitchFamily="18" charset="0"/>
              </a:rPr>
              <a:t>Актуальность</a:t>
            </a:r>
          </a:p>
          <a:p>
            <a:r>
              <a:rPr lang="ru-RU" dirty="0" smtClean="0">
                <a:solidFill>
                  <a:schemeClr val="tx1"/>
                </a:solidFill>
                <a:latin typeface="Times New Roman" pitchFamily="18" charset="0"/>
                <a:cs typeface="Times New Roman" pitchFamily="18" charset="0"/>
              </a:rPr>
              <a:t>В </a:t>
            </a:r>
            <a:r>
              <a:rPr lang="ru-RU" dirty="0" smtClean="0">
                <a:solidFill>
                  <a:schemeClr val="tx1"/>
                </a:solidFill>
                <a:latin typeface="Times New Roman" pitchFamily="18" charset="0"/>
                <a:cs typeface="Times New Roman" pitchFamily="18" charset="0"/>
              </a:rPr>
              <a:t>современных условиях проблема экологического воспитания дошкольников приобретает особую остроту и актуальность. Именно в дошкольном возрасте происходит формирование начал экологической культуры. Поэтому так важно формировать в детях интерес к живой природе, воспитывать любовь и бережное отношение к ней. А это невозможно без практической природоохранной деятельности.</a:t>
            </a:r>
          </a:p>
          <a:p>
            <a:r>
              <a:rPr lang="ru-RU" dirty="0" smtClean="0">
                <a:solidFill>
                  <a:schemeClr val="tx1"/>
                </a:solidFill>
                <a:latin typeface="Times New Roman" pitchFamily="18" charset="0"/>
                <a:cs typeface="Times New Roman" pitchFamily="18" charset="0"/>
              </a:rPr>
              <a:t>Птицы всегда находятся рядом с человеком, принося нам пользу и радость. Суровую зиму птицам очень тяжело пережить. Они нуждаются в нашей помощи. Поэтому так важно пополнять представления детей о зимующих птицах, их образе жизни, повадках; научить понимать значение птиц в жизни людей, осознавать, что помогая птицам выжить, они способствуют сохранению природной среды</a:t>
            </a:r>
            <a:r>
              <a:rPr lang="ru-RU" dirty="0" smtClean="0">
                <a:solidFill>
                  <a:schemeClr val="tx1"/>
                </a:solidFill>
                <a:latin typeface="Times New Roman" pitchFamily="18" charset="0"/>
                <a:cs typeface="Times New Roman" pitchFamily="18" charset="0"/>
              </a:rPr>
              <a:t>.</a:t>
            </a:r>
          </a:p>
          <a:p>
            <a:r>
              <a:rPr lang="ru-RU" b="1" dirty="0" smtClean="0">
                <a:solidFill>
                  <a:srgbClr val="C00000"/>
                </a:solidFill>
                <a:latin typeface="Times New Roman" pitchFamily="18" charset="0"/>
                <a:cs typeface="Times New Roman" pitchFamily="18" charset="0"/>
              </a:rPr>
              <a:t>Проблема.</a:t>
            </a:r>
            <a:endParaRPr lang="ru-RU" dirty="0" smtClean="0">
              <a:solidFill>
                <a:srgbClr val="C00000"/>
              </a:solidFill>
              <a:latin typeface="Times New Roman" pitchFamily="18" charset="0"/>
              <a:cs typeface="Times New Roman" pitchFamily="18" charset="0"/>
            </a:endParaRPr>
          </a:p>
          <a:p>
            <a:r>
              <a:rPr lang="ru-RU" dirty="0" smtClean="0">
                <a:solidFill>
                  <a:schemeClr val="tx1"/>
                </a:solidFill>
                <a:latin typeface="Times New Roman" pitchFamily="18" charset="0"/>
                <a:cs typeface="Times New Roman" pitchFamily="18" charset="0"/>
              </a:rPr>
              <a:t>У воспитанников недостаточно знаний о всероссийском празднике “Синичкин день», о зимующих птицах родного края, о том, как помочь птицам выжить в зимнее </a:t>
            </a:r>
            <a:r>
              <a:rPr lang="ru-RU" dirty="0" smtClean="0">
                <a:solidFill>
                  <a:schemeClr val="tx1"/>
                </a:solidFill>
                <a:latin typeface="Times New Roman" pitchFamily="18" charset="0"/>
                <a:cs typeface="Times New Roman" pitchFamily="18" charset="0"/>
              </a:rPr>
              <a:t>время. </a:t>
            </a:r>
            <a:endParaRPr lang="ru-RU" dirty="0" smtClean="0">
              <a:solidFill>
                <a:schemeClr val="tx1"/>
              </a:solidFill>
              <a:latin typeface="Times New Roman" pitchFamily="18" charset="0"/>
              <a:cs typeface="Times New Roman" pitchFamily="18" charset="0"/>
            </a:endParaRPr>
          </a:p>
          <a:p>
            <a:endParaRPr lang="ru-RU" dirty="0">
              <a:solidFill>
                <a:schemeClr val="tx1"/>
              </a:solidFill>
            </a:endParaRPr>
          </a:p>
        </p:txBody>
      </p:sp>
    </p:spTree>
    <p:extLst>
      <p:ext uri="{BB962C8B-B14F-4D97-AF65-F5344CB8AC3E}">
        <p14:creationId xmlns:p14="http://schemas.microsoft.com/office/powerpoint/2010/main" xmlns="" val="41067310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дзаголовок 3"/>
          <p:cNvSpPr>
            <a:spLocks noGrp="1"/>
          </p:cNvSpPr>
          <p:nvPr>
            <p:ph type="subTitle" idx="1"/>
          </p:nvPr>
        </p:nvSpPr>
        <p:spPr>
          <a:xfrm>
            <a:off x="500034" y="428604"/>
            <a:ext cx="7715304" cy="3857652"/>
          </a:xfrm>
        </p:spPr>
        <p:txBody>
          <a:bodyPr>
            <a:normAutofit fontScale="92500" lnSpcReduction="20000"/>
          </a:bodyPr>
          <a:lstStyle/>
          <a:p>
            <a:r>
              <a:rPr lang="ru-RU" sz="2400" b="1" dirty="0" smtClean="0">
                <a:solidFill>
                  <a:srgbClr val="C00000"/>
                </a:solidFill>
                <a:latin typeface="Times New Roman" pitchFamily="18" charset="0"/>
                <a:cs typeface="Times New Roman" pitchFamily="18" charset="0"/>
              </a:rPr>
              <a:t>Цель проекта</a:t>
            </a:r>
            <a:r>
              <a:rPr lang="ru-RU" sz="2400" dirty="0" smtClean="0">
                <a:solidFill>
                  <a:srgbClr val="C00000"/>
                </a:solidFill>
                <a:latin typeface="Times New Roman" pitchFamily="18" charset="0"/>
                <a:cs typeface="Times New Roman" pitchFamily="18" charset="0"/>
              </a:rPr>
              <a:t>:</a:t>
            </a:r>
          </a:p>
          <a:p>
            <a:r>
              <a:rPr lang="ru-RU" sz="2400" dirty="0" smtClean="0">
                <a:solidFill>
                  <a:schemeClr val="tx1"/>
                </a:solidFill>
                <a:latin typeface="Times New Roman" pitchFamily="18" charset="0"/>
                <a:cs typeface="Times New Roman" pitchFamily="18" charset="0"/>
              </a:rPr>
              <a:t> </a:t>
            </a:r>
            <a:r>
              <a:rPr lang="ru-RU" sz="2400" dirty="0" smtClean="0">
                <a:solidFill>
                  <a:schemeClr val="tx1"/>
                </a:solidFill>
                <a:latin typeface="Times New Roman" pitchFamily="18" charset="0"/>
                <a:cs typeface="Times New Roman" pitchFamily="18" charset="0"/>
              </a:rPr>
              <a:t>привлечь внимание детей к проблеме охраны природы, заботе о птицах зимой.</a:t>
            </a:r>
          </a:p>
          <a:p>
            <a:r>
              <a:rPr lang="ru-RU" sz="2400" b="1" dirty="0" smtClean="0">
                <a:solidFill>
                  <a:srgbClr val="C00000"/>
                </a:solidFill>
                <a:latin typeface="Times New Roman" pitchFamily="18" charset="0"/>
                <a:cs typeface="Times New Roman" pitchFamily="18" charset="0"/>
              </a:rPr>
              <a:t>Задачи:</a:t>
            </a:r>
            <a:endParaRPr lang="ru-RU" sz="2400" dirty="0" smtClean="0">
              <a:solidFill>
                <a:srgbClr val="C00000"/>
              </a:solidFill>
              <a:latin typeface="Times New Roman" pitchFamily="18" charset="0"/>
              <a:cs typeface="Times New Roman" pitchFamily="18" charset="0"/>
            </a:endParaRPr>
          </a:p>
          <a:p>
            <a:r>
              <a:rPr lang="ru-RU" sz="2400" dirty="0" smtClean="0">
                <a:solidFill>
                  <a:schemeClr val="tx1"/>
                </a:solidFill>
                <a:latin typeface="Times New Roman" pitchFamily="18" charset="0"/>
                <a:cs typeface="Times New Roman" pitchFamily="18" charset="0"/>
              </a:rPr>
              <a:t>- познакомить детей с праздником «Синичкин день»;</a:t>
            </a:r>
          </a:p>
          <a:p>
            <a:r>
              <a:rPr lang="ru-RU" sz="2400" dirty="0" smtClean="0">
                <a:solidFill>
                  <a:schemeClr val="tx1"/>
                </a:solidFill>
                <a:latin typeface="Times New Roman" pitchFamily="18" charset="0"/>
                <a:cs typeface="Times New Roman" pitchFamily="18" charset="0"/>
              </a:rPr>
              <a:t>- закреплять знания детей о перелётных и зимующих птицах;</a:t>
            </a:r>
          </a:p>
          <a:p>
            <a:r>
              <a:rPr lang="ru-RU" sz="2400" dirty="0" smtClean="0">
                <a:solidFill>
                  <a:schemeClr val="tx1"/>
                </a:solidFill>
                <a:latin typeface="Times New Roman" pitchFamily="18" charset="0"/>
                <a:cs typeface="Times New Roman" pitchFamily="18" charset="0"/>
              </a:rPr>
              <a:t>- расширить знания о роли птиц в природе и жизни человека;</a:t>
            </a:r>
          </a:p>
          <a:p>
            <a:r>
              <a:rPr lang="ru-RU" sz="2400" dirty="0" smtClean="0">
                <a:solidFill>
                  <a:schemeClr val="tx1"/>
                </a:solidFill>
                <a:latin typeface="Times New Roman" pitchFamily="18" charset="0"/>
                <a:cs typeface="Times New Roman" pitchFamily="18" charset="0"/>
              </a:rPr>
              <a:t>- развивать творческие способности детей, познавательную активность, самостоятельность, умение рассуждать, делать умозаключения.</a:t>
            </a:r>
          </a:p>
          <a:p>
            <a:r>
              <a:rPr lang="ru-RU" sz="2400" dirty="0" smtClean="0">
                <a:solidFill>
                  <a:schemeClr val="tx1"/>
                </a:solidFill>
                <a:latin typeface="Times New Roman" pitchFamily="18" charset="0"/>
                <a:cs typeface="Times New Roman" pitchFamily="18" charset="0"/>
              </a:rPr>
              <a:t>- воспитывать у детей заботливое отношение к природе, желание помочь птицам.</a:t>
            </a:r>
          </a:p>
          <a:p>
            <a:pPr algn="l"/>
            <a:endParaRPr lang="ru-RU" sz="2400" dirty="0">
              <a:solidFill>
                <a:schemeClr val="tx1"/>
              </a:solidFill>
              <a:latin typeface="Times New Roman" pitchFamily="18" charset="0"/>
              <a:cs typeface="Times New Roman" pitchFamily="18" charset="0"/>
            </a:endParaRPr>
          </a:p>
        </p:txBody>
      </p:sp>
      <p:pic>
        <p:nvPicPr>
          <p:cNvPr id="5" name="Рисунок 4" descr="D:\докум. АР\Фото, видео, 2016 -\Синичкин дом\2018\Новая папка\DSC07956.JPG"/>
          <p:cNvPicPr/>
          <p:nvPr/>
        </p:nvPicPr>
        <p:blipFill>
          <a:blip r:embed="rId2" cstate="print"/>
          <a:srcRect/>
          <a:stretch>
            <a:fillRect/>
          </a:stretch>
        </p:blipFill>
        <p:spPr bwMode="auto">
          <a:xfrm rot="10800000" flipV="1">
            <a:off x="2643174" y="4286256"/>
            <a:ext cx="3929090" cy="2214578"/>
          </a:xfrm>
          <a:prstGeom prst="rect">
            <a:avLst/>
          </a:prstGeom>
          <a:noFill/>
          <a:ln w="9525">
            <a:noFill/>
            <a:miter lim="800000"/>
            <a:headEnd/>
            <a:tailEnd/>
          </a:ln>
        </p:spPr>
      </p:pic>
    </p:spTree>
    <p:extLst>
      <p:ext uri="{BB962C8B-B14F-4D97-AF65-F5344CB8AC3E}">
        <p14:creationId xmlns:p14="http://schemas.microsoft.com/office/powerpoint/2010/main" xmlns="" val="5849020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4"/>
          <p:cNvSpPr>
            <a:spLocks noGrp="1"/>
          </p:cNvSpPr>
          <p:nvPr>
            <p:ph type="subTitle" idx="1"/>
          </p:nvPr>
        </p:nvSpPr>
        <p:spPr>
          <a:xfrm>
            <a:off x="428596" y="404664"/>
            <a:ext cx="8286808" cy="4381658"/>
          </a:xfrm>
        </p:spPr>
        <p:txBody>
          <a:bodyPr>
            <a:noAutofit/>
          </a:bodyPr>
          <a:lstStyle/>
          <a:p>
            <a:r>
              <a:rPr lang="ru-RU" sz="3600" b="1" dirty="0" smtClean="0">
                <a:solidFill>
                  <a:srgbClr val="C00000"/>
                </a:solidFill>
                <a:latin typeface="Times New Roman" pitchFamily="18" charset="0"/>
                <a:cs typeface="Times New Roman" pitchFamily="18" charset="0"/>
              </a:rPr>
              <a:t>Задачи</a:t>
            </a:r>
          </a:p>
          <a:p>
            <a:pPr algn="l"/>
            <a:r>
              <a:rPr lang="ru-RU" dirty="0">
                <a:solidFill>
                  <a:schemeClr val="tx1"/>
                </a:solidFill>
                <a:latin typeface="Times New Roman" pitchFamily="18" charset="0"/>
                <a:cs typeface="Times New Roman" pitchFamily="18" charset="0"/>
              </a:rPr>
              <a:t>1. Изучить теоретические подходы к методу </a:t>
            </a:r>
            <a:r>
              <a:rPr lang="ru-RU" dirty="0" err="1">
                <a:solidFill>
                  <a:schemeClr val="tx1"/>
                </a:solidFill>
                <a:latin typeface="Times New Roman" pitchFamily="18" charset="0"/>
                <a:cs typeface="Times New Roman" pitchFamily="18" charset="0"/>
              </a:rPr>
              <a:t>сказкотерапии</a:t>
            </a:r>
            <a:r>
              <a:rPr lang="ru-RU" dirty="0">
                <a:solidFill>
                  <a:schemeClr val="tx1"/>
                </a:solidFill>
                <a:latin typeface="Times New Roman" pitchFamily="18" charset="0"/>
                <a:cs typeface="Times New Roman" pitchFamily="18" charset="0"/>
              </a:rPr>
              <a:t>, познакомиться с практическим опытом использования </a:t>
            </a:r>
            <a:r>
              <a:rPr lang="ru-RU" dirty="0" err="1">
                <a:solidFill>
                  <a:schemeClr val="tx1"/>
                </a:solidFill>
                <a:latin typeface="Times New Roman" pitchFamily="18" charset="0"/>
                <a:cs typeface="Times New Roman" pitchFamily="18" charset="0"/>
              </a:rPr>
              <a:t>сказкотерапии</a:t>
            </a:r>
            <a:r>
              <a:rPr lang="ru-RU" dirty="0">
                <a:solidFill>
                  <a:schemeClr val="tx1"/>
                </a:solidFill>
                <a:latin typeface="Times New Roman" pitchFamily="18" charset="0"/>
                <a:cs typeface="Times New Roman" pitchFamily="18" charset="0"/>
              </a:rPr>
              <a:t> в работе с дошкольниками.</a:t>
            </a:r>
          </a:p>
          <a:p>
            <a:pPr algn="l"/>
            <a:r>
              <a:rPr lang="ru-RU" dirty="0">
                <a:solidFill>
                  <a:schemeClr val="tx1"/>
                </a:solidFill>
                <a:latin typeface="Times New Roman" pitchFamily="18" charset="0"/>
                <a:cs typeface="Times New Roman" pitchFamily="18" charset="0"/>
              </a:rPr>
              <a:t>2. Корректировать агрессивное поведение детей методами </a:t>
            </a:r>
            <a:r>
              <a:rPr lang="ru-RU" dirty="0" err="1">
                <a:solidFill>
                  <a:schemeClr val="tx1"/>
                </a:solidFill>
                <a:latin typeface="Times New Roman" pitchFamily="18" charset="0"/>
                <a:cs typeface="Times New Roman" pitchFamily="18" charset="0"/>
              </a:rPr>
              <a:t>сказкотерапии</a:t>
            </a:r>
            <a:r>
              <a:rPr lang="ru-RU" dirty="0">
                <a:solidFill>
                  <a:schemeClr val="tx1"/>
                </a:solidFill>
                <a:latin typeface="Times New Roman" pitchFamily="18" charset="0"/>
                <a:cs typeface="Times New Roman" pitchFamily="18" charset="0"/>
              </a:rPr>
              <a:t>.</a:t>
            </a:r>
          </a:p>
          <a:p>
            <a:pPr algn="l"/>
            <a:r>
              <a:rPr lang="ru-RU" dirty="0">
                <a:solidFill>
                  <a:schemeClr val="tx1"/>
                </a:solidFill>
                <a:latin typeface="Times New Roman" pitchFamily="18" charset="0"/>
                <a:cs typeface="Times New Roman" pitchFamily="18" charset="0"/>
              </a:rPr>
              <a:t>3. Создать в группе предметно-развивающую среду, необходимую для проведения коррекционно-развивающей работы с детьми с использованием метода </a:t>
            </a:r>
            <a:r>
              <a:rPr lang="ru-RU" dirty="0" err="1">
                <a:solidFill>
                  <a:schemeClr val="tx1"/>
                </a:solidFill>
                <a:latin typeface="Times New Roman" pitchFamily="18" charset="0"/>
                <a:cs typeface="Times New Roman" pitchFamily="18" charset="0"/>
              </a:rPr>
              <a:t>сказкотерапии</a:t>
            </a:r>
            <a:r>
              <a:rPr lang="ru-RU" dirty="0">
                <a:solidFill>
                  <a:schemeClr val="tx1"/>
                </a:solidFill>
                <a:latin typeface="Times New Roman" pitchFamily="18" charset="0"/>
                <a:cs typeface="Times New Roman" pitchFamily="18" charset="0"/>
              </a:rPr>
              <a:t>.</a:t>
            </a:r>
          </a:p>
          <a:p>
            <a:pPr algn="l"/>
            <a:r>
              <a:rPr lang="ru-RU" dirty="0">
                <a:solidFill>
                  <a:schemeClr val="tx1"/>
                </a:solidFill>
                <a:latin typeface="Times New Roman" pitchFamily="18" charset="0"/>
                <a:cs typeface="Times New Roman" pitchFamily="18" charset="0"/>
              </a:rPr>
              <a:t>4. Пропагандировать среди родителей педагогические знания о роли сказок в воспитании и развитии детей; привлекать родителей воспитанников к созданию предметно-развивающей среды. </a:t>
            </a:r>
          </a:p>
        </p:txBody>
      </p:sp>
      <p:pic>
        <p:nvPicPr>
          <p:cNvPr id="3" name="Рисунок 2" descr="D:\докум. АР\Фото, видео, 2016 -\Синичкин дом\2018\Новая папка\DSC08146.JPG"/>
          <p:cNvPicPr/>
          <p:nvPr/>
        </p:nvPicPr>
        <p:blipFill>
          <a:blip r:embed="rId2" cstate="print"/>
          <a:srcRect/>
          <a:stretch>
            <a:fillRect/>
          </a:stretch>
        </p:blipFill>
        <p:spPr bwMode="auto">
          <a:xfrm>
            <a:off x="2857488" y="4357694"/>
            <a:ext cx="3643338" cy="2214578"/>
          </a:xfrm>
          <a:prstGeom prst="rect">
            <a:avLst/>
          </a:prstGeom>
          <a:noFill/>
          <a:ln w="9525">
            <a:noFill/>
            <a:miter lim="800000"/>
            <a:headEnd/>
            <a:tailEnd/>
          </a:ln>
        </p:spPr>
      </p:pic>
    </p:spTree>
    <p:extLst>
      <p:ext uri="{BB962C8B-B14F-4D97-AF65-F5344CB8AC3E}">
        <p14:creationId xmlns:p14="http://schemas.microsoft.com/office/powerpoint/2010/main" xmlns="" val="4426758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404664"/>
            <a:ext cx="7488832" cy="720080"/>
          </a:xfrm>
        </p:spPr>
        <p:txBody>
          <a:bodyPr>
            <a:noAutofit/>
          </a:bodyPr>
          <a:lstStyle/>
          <a:p>
            <a:r>
              <a:rPr lang="ru-RU" b="1" dirty="0" smtClean="0">
                <a:solidFill>
                  <a:srgbClr val="C00000"/>
                </a:solidFill>
                <a:latin typeface="Times New Roman" pitchFamily="18" charset="0"/>
                <a:cs typeface="Times New Roman" pitchFamily="18" charset="0"/>
              </a:rPr>
              <a:t>Предполагаемый результат</a:t>
            </a:r>
            <a:endParaRPr lang="ru-RU" b="1" dirty="0">
              <a:solidFill>
                <a:srgbClr val="C0000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611559" y="1289044"/>
            <a:ext cx="8032407" cy="2640022"/>
          </a:xfrm>
        </p:spPr>
        <p:txBody>
          <a:bodyPr>
            <a:noAutofit/>
          </a:bodyPr>
          <a:lstStyle/>
          <a:p>
            <a:r>
              <a:rPr lang="ru-RU"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расширение представлений о зимующих и перелетных птицах, о приспособлении птиц к среде обитания. </a:t>
            </a:r>
          </a:p>
          <a:p>
            <a:r>
              <a:rPr lang="ru-RU" dirty="0" smtClean="0">
                <a:solidFill>
                  <a:schemeClr val="tx1"/>
                </a:solidFill>
                <a:latin typeface="Times New Roman" pitchFamily="18" charset="0"/>
                <a:cs typeface="Times New Roman" pitchFamily="18" charset="0"/>
              </a:rPr>
              <a:t>- обогащение знаний о всероссийском празднике «Синичкин день»;</a:t>
            </a:r>
          </a:p>
          <a:p>
            <a:r>
              <a:rPr lang="ru-RU" dirty="0" smtClean="0">
                <a:solidFill>
                  <a:schemeClr val="tx1"/>
                </a:solidFill>
                <a:latin typeface="Times New Roman" pitchFamily="18" charset="0"/>
                <a:cs typeface="Times New Roman" pitchFamily="18" charset="0"/>
              </a:rPr>
              <a:t>- Формирование бережного отношения к природе, заботливого отношения к зимующим птицам;</a:t>
            </a:r>
          </a:p>
          <a:p>
            <a:r>
              <a:rPr lang="ru-RU" dirty="0" smtClean="0">
                <a:solidFill>
                  <a:schemeClr val="tx1"/>
                </a:solidFill>
                <a:latin typeface="Times New Roman" pitchFamily="18" charset="0"/>
                <a:cs typeface="Times New Roman" pitchFamily="18" charset="0"/>
              </a:rPr>
              <a:t>- осознание родителями важности воспитания у детей начал экологической культуры.</a:t>
            </a:r>
            <a:endParaRPr lang="ru-RU" dirty="0">
              <a:solidFill>
                <a:schemeClr val="tx1"/>
              </a:solidFill>
              <a:latin typeface="Times New Roman" pitchFamily="18" charset="0"/>
              <a:cs typeface="Times New Roman" pitchFamily="18" charset="0"/>
            </a:endParaRPr>
          </a:p>
        </p:txBody>
      </p:sp>
      <p:pic>
        <p:nvPicPr>
          <p:cNvPr id="4" name="Рисунок 3" descr="D:\докум. АР\Фото, видео, 2016 -\Синичкин дом\2018\Новая папка\DSC08151.JPG"/>
          <p:cNvPicPr/>
          <p:nvPr/>
        </p:nvPicPr>
        <p:blipFill>
          <a:blip r:embed="rId2" cstate="print"/>
          <a:srcRect/>
          <a:stretch>
            <a:fillRect/>
          </a:stretch>
        </p:blipFill>
        <p:spPr bwMode="auto">
          <a:xfrm>
            <a:off x="2643174" y="3714752"/>
            <a:ext cx="4357718" cy="2643206"/>
          </a:xfrm>
          <a:prstGeom prst="rect">
            <a:avLst/>
          </a:prstGeom>
          <a:noFill/>
          <a:ln w="9525">
            <a:noFill/>
            <a:miter lim="800000"/>
            <a:headEnd/>
            <a:tailEnd/>
          </a:ln>
        </p:spPr>
      </p:pic>
    </p:spTree>
    <p:extLst>
      <p:ext uri="{BB962C8B-B14F-4D97-AF65-F5344CB8AC3E}">
        <p14:creationId xmlns:p14="http://schemas.microsoft.com/office/powerpoint/2010/main" xmlns="" val="26135059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404664"/>
            <a:ext cx="7488832" cy="720080"/>
          </a:xfrm>
        </p:spPr>
        <p:txBody>
          <a:bodyPr>
            <a:noAutofit/>
          </a:bodyPr>
          <a:lstStyle/>
          <a:p>
            <a:r>
              <a:rPr lang="ru-RU" b="1" dirty="0" smtClean="0">
                <a:solidFill>
                  <a:srgbClr val="C00000"/>
                </a:solidFill>
                <a:latin typeface="Times New Roman" pitchFamily="18" charset="0"/>
                <a:cs typeface="Times New Roman" pitchFamily="18" charset="0"/>
              </a:rPr>
              <a:t>Этапы работы</a:t>
            </a:r>
            <a:endParaRPr lang="ru-RU" b="1" dirty="0">
              <a:solidFill>
                <a:srgbClr val="C0000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642910" y="1289044"/>
            <a:ext cx="8072494" cy="2925774"/>
          </a:xfrm>
        </p:spPr>
        <p:txBody>
          <a:bodyPr>
            <a:noAutofit/>
          </a:bodyPr>
          <a:lstStyle/>
          <a:p>
            <a:r>
              <a:rPr lang="ru-RU" sz="2400" b="1" dirty="0" smtClean="0">
                <a:solidFill>
                  <a:schemeClr val="tx1"/>
                </a:solidFill>
                <a:latin typeface="Times New Roman" pitchFamily="18" charset="0"/>
                <a:cs typeface="Times New Roman" pitchFamily="18" charset="0"/>
              </a:rPr>
              <a:t>Подготовительный этап.</a:t>
            </a:r>
            <a:endParaRPr lang="ru-RU" sz="2400" dirty="0" smtClean="0">
              <a:solidFill>
                <a:schemeClr val="tx1"/>
              </a:solidFill>
              <a:latin typeface="Times New Roman" pitchFamily="18" charset="0"/>
              <a:cs typeface="Times New Roman" pitchFamily="18" charset="0"/>
            </a:endParaRPr>
          </a:p>
          <a:p>
            <a:r>
              <a:rPr lang="ru-RU" sz="2400" dirty="0" smtClean="0">
                <a:solidFill>
                  <a:schemeClr val="tx1"/>
                </a:solidFill>
                <a:latin typeface="Times New Roman" pitchFamily="18" charset="0"/>
                <a:cs typeface="Times New Roman" pitchFamily="18" charset="0"/>
              </a:rPr>
              <a:t>- составление плана работы; </a:t>
            </a:r>
          </a:p>
          <a:p>
            <a:r>
              <a:rPr lang="ru-RU" sz="2400" dirty="0" smtClean="0">
                <a:solidFill>
                  <a:schemeClr val="tx1"/>
                </a:solidFill>
                <a:latin typeface="Times New Roman" pitchFamily="18" charset="0"/>
                <a:cs typeface="Times New Roman" pitchFamily="18" charset="0"/>
              </a:rPr>
              <a:t>- подбор фотографий, иллюстраций, картинок, книг, мультфильмов, аудиозаписей, презентаций о зимующих птицах; </a:t>
            </a:r>
          </a:p>
          <a:p>
            <a:r>
              <a:rPr lang="ru-RU" sz="2400" dirty="0" smtClean="0">
                <a:solidFill>
                  <a:schemeClr val="tx1"/>
                </a:solidFill>
                <a:latin typeface="Times New Roman" pitchFamily="18" charset="0"/>
                <a:cs typeface="Times New Roman" pitchFamily="18" charset="0"/>
              </a:rPr>
              <a:t>- подготовка занятия, цикла бесед, дидактических игр, консультативного материала для родителей.</a:t>
            </a:r>
            <a:endParaRPr lang="ru-RU" sz="2400" dirty="0">
              <a:solidFill>
                <a:schemeClr val="tx1"/>
              </a:solidFill>
              <a:latin typeface="Times New Roman" pitchFamily="18" charset="0"/>
              <a:cs typeface="Times New Roman" pitchFamily="18" charset="0"/>
            </a:endParaRPr>
          </a:p>
        </p:txBody>
      </p:sp>
      <p:pic>
        <p:nvPicPr>
          <p:cNvPr id="9" name="Рисунок 8" descr="D:\докум. АР\Фото, видео, 2016 -\Синичкин дом\2018\DSC08208.JPG"/>
          <p:cNvPicPr/>
          <p:nvPr/>
        </p:nvPicPr>
        <p:blipFill>
          <a:blip r:embed="rId2" cstate="print"/>
          <a:srcRect l="21519"/>
          <a:stretch>
            <a:fillRect/>
          </a:stretch>
        </p:blipFill>
        <p:spPr bwMode="auto">
          <a:xfrm>
            <a:off x="2928926" y="4214818"/>
            <a:ext cx="3357586" cy="2286016"/>
          </a:xfrm>
          <a:prstGeom prst="rect">
            <a:avLst/>
          </a:prstGeom>
          <a:noFill/>
          <a:ln w="9525">
            <a:noFill/>
            <a:miter lim="800000"/>
            <a:headEnd/>
            <a:tailEnd/>
          </a:ln>
        </p:spPr>
      </p:pic>
    </p:spTree>
    <p:extLst>
      <p:ext uri="{BB962C8B-B14F-4D97-AF65-F5344CB8AC3E}">
        <p14:creationId xmlns:p14="http://schemas.microsoft.com/office/powerpoint/2010/main" xmlns="" val="26135059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Заголовок 16"/>
          <p:cNvSpPr>
            <a:spLocks noGrp="1"/>
          </p:cNvSpPr>
          <p:nvPr>
            <p:ph type="title"/>
          </p:nvPr>
        </p:nvSpPr>
        <p:spPr>
          <a:xfrm>
            <a:off x="357158" y="428604"/>
            <a:ext cx="8501122" cy="5214974"/>
          </a:xfrm>
        </p:spPr>
        <p:txBody>
          <a:bodyPr>
            <a:normAutofit fontScale="90000"/>
          </a:bodyPr>
          <a:lstStyle/>
          <a:p>
            <a:pPr algn="ctr"/>
            <a:r>
              <a:rPr lang="ru-RU" sz="3600" b="1" dirty="0" smtClean="0">
                <a:solidFill>
                  <a:srgbClr val="C00000"/>
                </a:solidFill>
                <a:latin typeface="Times New Roman" pitchFamily="18" charset="0"/>
                <a:cs typeface="Times New Roman" pitchFamily="18" charset="0"/>
              </a:rPr>
              <a:t>Основной </a:t>
            </a:r>
            <a:r>
              <a:rPr lang="ru-RU" sz="3600" b="1" dirty="0" smtClean="0">
                <a:solidFill>
                  <a:srgbClr val="C00000"/>
                </a:solidFill>
                <a:latin typeface="Times New Roman" pitchFamily="18" charset="0"/>
                <a:cs typeface="Times New Roman" pitchFamily="18" charset="0"/>
              </a:rPr>
              <a:t>этап. </a:t>
            </a:r>
            <a:r>
              <a:rPr lang="ru-RU" sz="3600" b="1" dirty="0" smtClean="0">
                <a:solidFill>
                  <a:srgbClr val="C00000"/>
                </a:solidFill>
                <a:latin typeface="Times New Roman" pitchFamily="18" charset="0"/>
                <a:cs typeface="Times New Roman" pitchFamily="18" charset="0"/>
              </a:rPr>
              <a:t>Работа </a:t>
            </a:r>
            <a:r>
              <a:rPr lang="ru-RU" sz="3600" b="1" dirty="0" smtClean="0">
                <a:solidFill>
                  <a:srgbClr val="C00000"/>
                </a:solidFill>
                <a:latin typeface="Times New Roman" pitchFamily="18" charset="0"/>
                <a:cs typeface="Times New Roman" pitchFamily="18" charset="0"/>
              </a:rPr>
              <a:t>с детьми</a:t>
            </a:r>
            <a:r>
              <a:rPr lang="ru-RU" sz="2400" dirty="0" smtClean="0">
                <a:solidFill>
                  <a:schemeClr val="tx1"/>
                </a:solidFill>
                <a:latin typeface="Times New Roman" pitchFamily="18" charset="0"/>
                <a:cs typeface="Times New Roman" pitchFamily="18" charset="0"/>
              </a:rPr>
              <a:t/>
            </a:r>
            <a:br>
              <a:rPr lang="ru-RU" sz="2400" dirty="0" smtClean="0">
                <a:solidFill>
                  <a:schemeClr val="tx1"/>
                </a:solidFill>
                <a:latin typeface="Times New Roman" pitchFamily="18" charset="0"/>
                <a:cs typeface="Times New Roman" pitchFamily="18" charset="0"/>
              </a:rPr>
            </a:br>
            <a:r>
              <a:rPr lang="ru-RU" sz="2400" dirty="0" smtClean="0">
                <a:solidFill>
                  <a:schemeClr val="tx1"/>
                </a:solidFill>
                <a:latin typeface="Times New Roman" pitchFamily="18" charset="0"/>
                <a:cs typeface="Times New Roman" pitchFamily="18" charset="0"/>
              </a:rPr>
              <a:t>Интегрированное занятие «Зимующие и перелётные птицы».</a:t>
            </a:r>
            <a:br>
              <a:rPr lang="ru-RU" sz="2400" dirty="0" smtClean="0">
                <a:solidFill>
                  <a:schemeClr val="tx1"/>
                </a:solidFill>
                <a:latin typeface="Times New Roman" pitchFamily="18" charset="0"/>
                <a:cs typeface="Times New Roman" pitchFamily="18" charset="0"/>
              </a:rPr>
            </a:br>
            <a:r>
              <a:rPr lang="ru-RU" sz="2400" dirty="0" smtClean="0">
                <a:solidFill>
                  <a:schemeClr val="tx1"/>
                </a:solidFill>
                <a:latin typeface="Times New Roman" pitchFamily="18" charset="0"/>
                <a:cs typeface="Times New Roman" pitchFamily="18" charset="0"/>
              </a:rPr>
              <a:t>Беседы "Синичкин день", «Птицы – наши друзья», «Птичья столовая», «Птицы нашего края», «Поможем птицам».</a:t>
            </a:r>
            <a:br>
              <a:rPr lang="ru-RU" sz="2400" dirty="0" smtClean="0">
                <a:solidFill>
                  <a:schemeClr val="tx1"/>
                </a:solidFill>
                <a:latin typeface="Times New Roman" pitchFamily="18" charset="0"/>
                <a:cs typeface="Times New Roman" pitchFamily="18" charset="0"/>
              </a:rPr>
            </a:br>
            <a:r>
              <a:rPr lang="ru-RU" sz="2400" dirty="0" smtClean="0">
                <a:solidFill>
                  <a:schemeClr val="tx1"/>
                </a:solidFill>
                <a:latin typeface="Times New Roman" pitchFamily="18" charset="0"/>
                <a:cs typeface="Times New Roman" pitchFamily="18" charset="0"/>
              </a:rPr>
              <a:t>Проблемные ситуации: «Чем питаются птицы зимой?», «Почему птиц стало меньше?», «Как можем помочь пернатым друзьям?».</a:t>
            </a:r>
            <a:br>
              <a:rPr lang="ru-RU" sz="2400" dirty="0" smtClean="0">
                <a:solidFill>
                  <a:schemeClr val="tx1"/>
                </a:solidFill>
                <a:latin typeface="Times New Roman" pitchFamily="18" charset="0"/>
                <a:cs typeface="Times New Roman" pitchFamily="18" charset="0"/>
              </a:rPr>
            </a:br>
            <a:r>
              <a:rPr lang="ru-RU" sz="2400" dirty="0" smtClean="0">
                <a:solidFill>
                  <a:schemeClr val="tx1"/>
                </a:solidFill>
                <a:latin typeface="Times New Roman" pitchFamily="18" charset="0"/>
                <a:cs typeface="Times New Roman" pitchFamily="18" charset="0"/>
              </a:rPr>
              <a:t>Дидактические игры «В зимней столовой»», «Чьи клювы и лапы», «Перелетные и зимующие птицы», «Что за птица?».</a:t>
            </a:r>
            <a:br>
              <a:rPr lang="ru-RU" sz="2400" dirty="0" smtClean="0">
                <a:solidFill>
                  <a:schemeClr val="tx1"/>
                </a:solidFill>
                <a:latin typeface="Times New Roman" pitchFamily="18" charset="0"/>
                <a:cs typeface="Times New Roman" pitchFamily="18" charset="0"/>
              </a:rPr>
            </a:br>
            <a:r>
              <a:rPr lang="ru-RU" sz="2400" dirty="0" smtClean="0">
                <a:solidFill>
                  <a:schemeClr val="tx1"/>
                </a:solidFill>
                <a:latin typeface="Times New Roman" pitchFamily="18" charset="0"/>
                <a:cs typeface="Times New Roman" pitchFamily="18" charset="0"/>
              </a:rPr>
              <a:t>Подвижные игры «Перелетные и зимующие птицы», «</a:t>
            </a:r>
            <a:r>
              <a:rPr lang="ru-RU" sz="2400" dirty="0" err="1" smtClean="0">
                <a:solidFill>
                  <a:schemeClr val="tx1"/>
                </a:solidFill>
                <a:latin typeface="Times New Roman" pitchFamily="18" charset="0"/>
                <a:cs typeface="Times New Roman" pitchFamily="18" charset="0"/>
              </a:rPr>
              <a:t>Совушка</a:t>
            </a:r>
            <a:r>
              <a:rPr lang="ru-RU" sz="2400" dirty="0" smtClean="0">
                <a:solidFill>
                  <a:schemeClr val="tx1"/>
                </a:solidFill>
                <a:latin typeface="Times New Roman" pitchFamily="18" charset="0"/>
                <a:cs typeface="Times New Roman" pitchFamily="18" charset="0"/>
              </a:rPr>
              <a:t>», «Синицы», «Птички в гнездышках», «Гуси».</a:t>
            </a:r>
            <a:br>
              <a:rPr lang="ru-RU" sz="2400" dirty="0" smtClean="0">
                <a:solidFill>
                  <a:schemeClr val="tx1"/>
                </a:solidFill>
                <a:latin typeface="Times New Roman" pitchFamily="18" charset="0"/>
                <a:cs typeface="Times New Roman" pitchFamily="18" charset="0"/>
              </a:rPr>
            </a:br>
            <a:r>
              <a:rPr lang="ru-RU" sz="2400" dirty="0" smtClean="0">
                <a:solidFill>
                  <a:schemeClr val="tx1"/>
                </a:solidFill>
                <a:latin typeface="Times New Roman" pitchFamily="18" charset="0"/>
                <a:cs typeface="Times New Roman" pitchFamily="18" charset="0"/>
              </a:rPr>
              <a:t>Составление рассказов о птицах детьми.</a:t>
            </a:r>
            <a:br>
              <a:rPr lang="ru-RU" sz="2400" dirty="0" smtClean="0">
                <a:solidFill>
                  <a:schemeClr val="tx1"/>
                </a:solidFill>
                <a:latin typeface="Times New Roman" pitchFamily="18" charset="0"/>
                <a:cs typeface="Times New Roman" pitchFamily="18" charset="0"/>
              </a:rPr>
            </a:br>
            <a:r>
              <a:rPr lang="ru-RU" sz="2400" dirty="0" smtClean="0">
                <a:solidFill>
                  <a:schemeClr val="tx1"/>
                </a:solidFill>
                <a:latin typeface="Times New Roman" pitchFamily="18" charset="0"/>
                <a:cs typeface="Times New Roman" pitchFamily="18" charset="0"/>
              </a:rPr>
              <a:t>Загадывание и отгадывание загадок о птицах.</a:t>
            </a:r>
            <a:r>
              <a:rPr lang="ru-RU" sz="2400" dirty="0" smtClean="0"/>
              <a:t/>
            </a:r>
            <a:br>
              <a:rPr lang="ru-RU" sz="2400" dirty="0" smtClean="0"/>
            </a:br>
            <a:r>
              <a:rPr lang="ru-RU" sz="2000" dirty="0" smtClean="0">
                <a:latin typeface="Calibri"/>
                <a:ea typeface="Calibri"/>
                <a:cs typeface="Times New Roman"/>
              </a:rPr>
              <a:t/>
            </a:r>
            <a:br>
              <a:rPr lang="ru-RU" sz="2000" dirty="0" smtClean="0">
                <a:latin typeface="Calibri"/>
                <a:ea typeface="Calibri"/>
                <a:cs typeface="Times New Roman"/>
              </a:rPr>
            </a:br>
            <a:endParaRPr lang="ru-RU" dirty="0"/>
          </a:p>
        </p:txBody>
      </p:sp>
    </p:spTree>
    <p:extLst>
      <p:ext uri="{BB962C8B-B14F-4D97-AF65-F5344CB8AC3E}">
        <p14:creationId xmlns:p14="http://schemas.microsoft.com/office/powerpoint/2010/main" xmlns="" val="15977411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Заголовок 16"/>
          <p:cNvSpPr>
            <a:spLocks noGrp="1"/>
          </p:cNvSpPr>
          <p:nvPr>
            <p:ph type="title"/>
          </p:nvPr>
        </p:nvSpPr>
        <p:spPr>
          <a:xfrm>
            <a:off x="357158" y="428604"/>
            <a:ext cx="8501122" cy="5881856"/>
          </a:xfrm>
        </p:spPr>
        <p:txBody>
          <a:bodyPr>
            <a:normAutofit fontScale="90000"/>
          </a:bodyPr>
          <a:lstStyle/>
          <a:p>
            <a:pPr algn="ctr"/>
            <a:r>
              <a:rPr lang="ru-RU" sz="3100" b="1" dirty="0" smtClean="0">
                <a:solidFill>
                  <a:srgbClr val="C00000"/>
                </a:solidFill>
                <a:latin typeface="Times New Roman" pitchFamily="18" charset="0"/>
                <a:ea typeface="Calibri"/>
                <a:cs typeface="Times New Roman" pitchFamily="18" charset="0"/>
              </a:rPr>
              <a:t> </a:t>
            </a:r>
            <a:r>
              <a:rPr lang="ru-RU" sz="2700" dirty="0" smtClean="0">
                <a:solidFill>
                  <a:schemeClr val="tx1"/>
                </a:solidFill>
                <a:latin typeface="Times New Roman" pitchFamily="18" charset="0"/>
                <a:cs typeface="Times New Roman" pitchFamily="18" charset="0"/>
              </a:rPr>
              <a:t>Чтение художественной литературы (Н. Калинина «Про птиц», З. Александрова «Новая столовая», Л.Татьяничева «Снегири», Л.Воронкова «Птичьи кормушки», В.Сухомлинский «Как синичка меня будит», «Почему плачет синичка?», О.Григорьева «Синица», В. Бианки «Синичкин календарь»).</a:t>
            </a:r>
            <a:br>
              <a:rPr lang="ru-RU" sz="2700" dirty="0" smtClean="0">
                <a:solidFill>
                  <a:schemeClr val="tx1"/>
                </a:solidFill>
                <a:latin typeface="Times New Roman" pitchFamily="18" charset="0"/>
                <a:cs typeface="Times New Roman" pitchFamily="18" charset="0"/>
              </a:rPr>
            </a:br>
            <a:r>
              <a:rPr lang="ru-RU" sz="2700" dirty="0" smtClean="0">
                <a:solidFill>
                  <a:schemeClr val="tx1"/>
                </a:solidFill>
                <a:latin typeface="Times New Roman" pitchFamily="18" charset="0"/>
                <a:cs typeface="Times New Roman" pitchFamily="18" charset="0"/>
              </a:rPr>
              <a:t>Разучивание стихов, пословиц, поговорок о птицах. </a:t>
            </a:r>
            <a:br>
              <a:rPr lang="ru-RU" sz="2700" dirty="0" smtClean="0">
                <a:solidFill>
                  <a:schemeClr val="tx1"/>
                </a:solidFill>
                <a:latin typeface="Times New Roman" pitchFamily="18" charset="0"/>
                <a:cs typeface="Times New Roman" pitchFamily="18" charset="0"/>
              </a:rPr>
            </a:br>
            <a:r>
              <a:rPr lang="ru-RU" sz="2700" dirty="0" smtClean="0">
                <a:solidFill>
                  <a:schemeClr val="tx1"/>
                </a:solidFill>
                <a:latin typeface="Times New Roman" pitchFamily="18" charset="0"/>
                <a:cs typeface="Times New Roman" pitchFamily="18" charset="0"/>
              </a:rPr>
              <a:t>Рассматривание иллюстраций, фотографий.</a:t>
            </a:r>
            <a:br>
              <a:rPr lang="ru-RU" sz="2700" dirty="0" smtClean="0">
                <a:solidFill>
                  <a:schemeClr val="tx1"/>
                </a:solidFill>
                <a:latin typeface="Times New Roman" pitchFamily="18" charset="0"/>
                <a:cs typeface="Times New Roman" pitchFamily="18" charset="0"/>
              </a:rPr>
            </a:br>
            <a:r>
              <a:rPr lang="ru-RU" sz="2700" dirty="0" smtClean="0">
                <a:solidFill>
                  <a:schemeClr val="tx1"/>
                </a:solidFill>
                <a:latin typeface="Times New Roman" pitchFamily="18" charset="0"/>
                <a:cs typeface="Times New Roman" pitchFamily="18" charset="0"/>
              </a:rPr>
              <a:t>Просмотр мультфильмов о жизни птиц, презентаций.</a:t>
            </a:r>
            <a:br>
              <a:rPr lang="ru-RU" sz="2700" dirty="0" smtClean="0">
                <a:solidFill>
                  <a:schemeClr val="tx1"/>
                </a:solidFill>
                <a:latin typeface="Times New Roman" pitchFamily="18" charset="0"/>
                <a:cs typeface="Times New Roman" pitchFamily="18" charset="0"/>
              </a:rPr>
            </a:br>
            <a:r>
              <a:rPr lang="ru-RU" sz="2700" dirty="0" smtClean="0">
                <a:solidFill>
                  <a:schemeClr val="tx1"/>
                </a:solidFill>
                <a:latin typeface="Times New Roman" pitchFamily="18" charset="0"/>
                <a:cs typeface="Times New Roman" pitchFamily="18" charset="0"/>
              </a:rPr>
              <a:t>Слушание записи с голосами птиц.</a:t>
            </a:r>
            <a:br>
              <a:rPr lang="ru-RU" sz="2700" dirty="0" smtClean="0">
                <a:solidFill>
                  <a:schemeClr val="tx1"/>
                </a:solidFill>
                <a:latin typeface="Times New Roman" pitchFamily="18" charset="0"/>
                <a:cs typeface="Times New Roman" pitchFamily="18" charset="0"/>
              </a:rPr>
            </a:br>
            <a:r>
              <a:rPr lang="ru-RU" sz="2700" dirty="0" smtClean="0">
                <a:solidFill>
                  <a:schemeClr val="tx1"/>
                </a:solidFill>
                <a:latin typeface="Times New Roman" pitchFamily="18" charset="0"/>
                <a:cs typeface="Times New Roman" pitchFamily="18" charset="0"/>
              </a:rPr>
              <a:t>Продуктивная деятельность: раскрашивание силуэтов птиц, лепка птичек, конструирование из бумаги «Птица».</a:t>
            </a:r>
            <a:br>
              <a:rPr lang="ru-RU" sz="2700" dirty="0" smtClean="0">
                <a:solidFill>
                  <a:schemeClr val="tx1"/>
                </a:solidFill>
                <a:latin typeface="Times New Roman" pitchFamily="18" charset="0"/>
                <a:cs typeface="Times New Roman" pitchFamily="18" charset="0"/>
              </a:rPr>
            </a:br>
            <a:r>
              <a:rPr lang="ru-RU" sz="2700" dirty="0" smtClean="0">
                <a:solidFill>
                  <a:schemeClr val="tx1"/>
                </a:solidFill>
                <a:latin typeface="Times New Roman" pitchFamily="18" charset="0"/>
                <a:cs typeface="Times New Roman" pitchFamily="18" charset="0"/>
              </a:rPr>
              <a:t>Наблюдение за птицами на прогулке.</a:t>
            </a:r>
            <a:br>
              <a:rPr lang="ru-RU" sz="2700" dirty="0" smtClean="0">
                <a:solidFill>
                  <a:schemeClr val="tx1"/>
                </a:solidFill>
                <a:latin typeface="Times New Roman" pitchFamily="18" charset="0"/>
                <a:cs typeface="Times New Roman" pitchFamily="18" charset="0"/>
              </a:rPr>
            </a:br>
            <a:r>
              <a:rPr lang="ru-RU" sz="2700" dirty="0" smtClean="0">
                <a:solidFill>
                  <a:schemeClr val="tx1"/>
                </a:solidFill>
                <a:latin typeface="Times New Roman" pitchFamily="18" charset="0"/>
                <a:cs typeface="Times New Roman" pitchFamily="18" charset="0"/>
              </a:rPr>
              <a:t>Вывешивание на прогулке кормушек, которые смастерили дети вместе с родителями, подкормка птиц. </a:t>
            </a:r>
            <a:r>
              <a:rPr lang="ru-RU" sz="3200" dirty="0" smtClean="0"/>
              <a:t/>
            </a:r>
            <a:br>
              <a:rPr lang="ru-RU" sz="3200" dirty="0" smtClean="0"/>
            </a:br>
            <a:endParaRPr lang="ru-RU" dirty="0"/>
          </a:p>
        </p:txBody>
      </p:sp>
    </p:spTree>
    <p:extLst>
      <p:ext uri="{BB962C8B-B14F-4D97-AF65-F5344CB8AC3E}">
        <p14:creationId xmlns:p14="http://schemas.microsoft.com/office/powerpoint/2010/main" xmlns="" val="15977411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974</TotalTime>
  <Words>496</Words>
  <Application>Microsoft Office PowerPoint</Application>
  <PresentationFormat>Экран (4:3)</PresentationFormat>
  <Paragraphs>46</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Волна</vt:lpstr>
      <vt:lpstr>Проект «Синичкин день»</vt:lpstr>
      <vt:lpstr>Слайд 2</vt:lpstr>
      <vt:lpstr>Слайд 3</vt:lpstr>
      <vt:lpstr>Слайд 4</vt:lpstr>
      <vt:lpstr>Слайд 5</vt:lpstr>
      <vt:lpstr>Предполагаемый результат</vt:lpstr>
      <vt:lpstr>Этапы работы</vt:lpstr>
      <vt:lpstr>Основной этап. Работа с детьми Интегрированное занятие «Зимующие и перелётные птицы». Беседы "Синичкин день", «Птицы – наши друзья», «Птичья столовая», «Птицы нашего края», «Поможем птицам». Проблемные ситуации: «Чем питаются птицы зимой?», «Почему птиц стало меньше?», «Как можем помочь пернатым друзьям?». Дидактические игры «В зимней столовой»», «Чьи клювы и лапы», «Перелетные и зимующие птицы», «Что за птица?». Подвижные игры «Перелетные и зимующие птицы», «Совушка», «Синицы», «Птички в гнездышках», «Гуси». Составление рассказов о птицах детьми. Загадывание и отгадывание загадок о птицах.  </vt:lpstr>
      <vt:lpstr> Чтение художественной литературы (Н. Калинина «Про птиц», З. Александрова «Новая столовая», Л.Татьяничева «Снегири», Л.Воронкова «Птичьи кормушки», В.Сухомлинский «Как синичка меня будит», «Почему плачет синичка?», О.Григорьева «Синица», В. Бианки «Синичкин календарь»). Разучивание стихов, пословиц, поговорок о птицах.  Рассматривание иллюстраций, фотографий. Просмотр мультфильмов о жизни птиц, презентаций. Слушание записи с голосами птиц. Продуктивная деятельность: раскрашивание силуэтов птиц, лепка птичек, конструирование из бумаги «Птица». Наблюдение за птицами на прогулке. Вывешивание на прогулке кормушек, которые смастерили дети вместе с родителями, подкормка птиц.  </vt:lpstr>
      <vt:lpstr>    Работа с родителями  Помощь в сборе материала по теме проекта. Памятки «Синичкин день», «Как помочь зимующим птицам». Консультация «Покормите птиц». Изготовление кормушек, заготовка корма для птиц.    </vt:lpstr>
      <vt:lpstr>Этап – заключительный.  Подведение итогов реализации проекта. Изготовление и развешивание кормушек на участке.  Презентация проекта     </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Кружок по обучению детей татарскому языку</dc:title>
  <dc:creator>WIN</dc:creator>
  <cp:lastModifiedBy>Zulya</cp:lastModifiedBy>
  <cp:revision>79</cp:revision>
  <dcterms:created xsi:type="dcterms:W3CDTF">2013-04-21T08:23:11Z</dcterms:created>
  <dcterms:modified xsi:type="dcterms:W3CDTF">2019-11-22T08:46:55Z</dcterms:modified>
</cp:coreProperties>
</file>