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85" r:id="rId3"/>
    <p:sldId id="273" r:id="rId4"/>
    <p:sldId id="279" r:id="rId5"/>
    <p:sldId id="286" r:id="rId6"/>
    <p:sldId id="270" r:id="rId7"/>
    <p:sldId id="287" r:id="rId8"/>
    <p:sldId id="288" r:id="rId9"/>
    <p:sldId id="292" r:id="rId10"/>
    <p:sldId id="289" r:id="rId11"/>
    <p:sldId id="294" r:id="rId12"/>
    <p:sldId id="291" r:id="rId13"/>
    <p:sldId id="263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7DC2E2"/>
    <a:srgbClr val="D8F2FF"/>
    <a:srgbClr val="87C7E4"/>
    <a:srgbClr val="008865"/>
    <a:srgbClr val="75BFE0"/>
    <a:srgbClr val="F4FAFD"/>
    <a:srgbClr val="DDE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9EB186-9F03-47AB-AD01-07E1C65B0B04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CC6DD67-3E5C-4D32-A574-874A18EEA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16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804B-DA09-41AE-A58E-06E2F5112DF4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FB974-E224-44E8-BB88-ABAD0ECB6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21C8C-1B5B-4284-A838-8281F8D1E05D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3D02D-2AD0-47CD-9CC0-998950373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32B2-2465-4516-A526-3187BB52414F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F9609-5B70-4C9D-9F41-A4B9A6CCE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3CC06-A2E0-4DD1-A78C-120E98BB60DD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22AFB-C4FD-4872-A151-FCA922EE1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65FD-3295-4D19-966D-12E9E6A8FFDB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45BB3-2757-4EA3-9353-2DFCD8603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86749-DF40-4891-BE9A-86EB19C8116A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82C7-380E-4818-9B30-8B03E7F74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5DF1-B4DC-40A7-B78F-F8F8AD02A099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C8C3-A437-47CA-B018-0FB51A58B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CFA52-5A0A-403B-BFF2-F3BDEE062BCC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F64F-9CBE-4A73-A11A-23376F345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04B6C-EC00-4CE3-988C-5FA0BA25F940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0BD2D-7D51-4A05-8D85-D5A0D21DE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F0703-8AF7-4A9B-9C9D-9FD435B90A48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AD2E-939B-4191-81B6-84B01A3B2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6FF2-430E-4104-9339-A9A4B1A943C7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29AD-3B5B-49D1-889F-D994FA915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D0F8A9-4BF6-486D-BE63-33B08FC5B799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9A04DC-F36C-412B-8D70-5192E60EC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/>
          </p:cNvPr>
          <p:cNvSpPr/>
          <p:nvPr/>
        </p:nvSpPr>
        <p:spPr>
          <a:xfrm>
            <a:off x="3385848" y="3228040"/>
            <a:ext cx="65510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Кондракова Елена Ивановна</a:t>
            </a: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 комбинированного вида»,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Саранск</a:t>
            </a: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3385848" y="1770738"/>
            <a:ext cx="5653214" cy="10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2625"/>
              </a:lnSpc>
              <a:spcAft>
                <a:spcPts val="600"/>
              </a:spcAft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ПРЕЗЕНТАЦИЯ ОПЫТА НАСТАВНИЧЕСТВА МОЛОДЫХ СПЕЦИАЛИСТОВ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мое фо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62" y="1150471"/>
            <a:ext cx="2414633" cy="288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3058" y="857249"/>
            <a:ext cx="536985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задачу второго, практического  этап,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сначала изучить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«Основную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программу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образования» Муниципального дошкольного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 «Детский сад №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20»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возрастные особенности детей, узнать индивидуальные особенности детей группы, познакомиться с родителями. </a:t>
            </a:r>
            <a:endParaRPr lang="ru-RU" sz="1600" dirty="0" smtClean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я даю советы, рекомендации, поправки в педагогические действия. </a:t>
            </a:r>
          </a:p>
          <a:p>
            <a:pPr algn="just"/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этапа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осмысление полученных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Соблюдая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законы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перспективы,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 отвечаем на принципиальные вопросы: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Достигнута ли поставленная цель? Если нет, то почему? Если да, то в какой мере?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Все ли задачи решены? Какие задачи остались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нерешёнными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Какие задачи в течение года были трансформированы?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Какой профессиональный и личностный опыт мы приобрели?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Как могут быть обнародованы, опубликованы результаты взаимодействия, первые шаги к опыту?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Каковы перспективы дальнейшего сотрудничества? </a:t>
            </a:r>
          </a:p>
          <a:p>
            <a:pPr algn="just"/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Screenshot_20230219-184849_Gallery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9" y="849966"/>
            <a:ext cx="2654330" cy="25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IMG-fe3373c0d358aac4535b13b11586ed7d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429" y="849965"/>
            <a:ext cx="1914035" cy="254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IMG-8303fa09dc9bf0c088a95d12ac0e4a4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99" y="3666314"/>
            <a:ext cx="2361545" cy="272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IMG-4e023656a5d923196418c642da086030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267" y="3711707"/>
            <a:ext cx="2296684" cy="26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7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9552" y="878575"/>
            <a:ext cx="4661647" cy="646331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/>
              </a:rPr>
              <a:t>«Линия горизонта», или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аналитический</a:t>
            </a:r>
            <a:endParaRPr lang="ru-RU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938" y="2072698"/>
            <a:ext cx="229048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Анализ </a:t>
            </a:r>
            <a:r>
              <a:rPr lang="ru-RU" dirty="0">
                <a:solidFill>
                  <a:srgbClr val="003399"/>
                </a:solidFill>
                <a:latin typeface="Times New Roman"/>
              </a:rPr>
              <a:t>результатов работы молодого педагога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.</a:t>
            </a:r>
          </a:p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 </a:t>
            </a:r>
            <a:endParaRPr lang="ru-RU" dirty="0">
              <a:solidFill>
                <a:srgbClr val="003399"/>
              </a:solidFill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3606" y="3604682"/>
            <a:ext cx="224681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Динамика профессионального </a:t>
            </a:r>
            <a:r>
              <a:rPr lang="ru-RU" dirty="0">
                <a:solidFill>
                  <a:srgbClr val="003399"/>
                </a:solidFill>
                <a:latin typeface="Times New Roman"/>
              </a:rPr>
              <a:t>роста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.</a:t>
            </a:r>
          </a:p>
          <a:p>
            <a:endParaRPr lang="ru-RU" dirty="0" smtClean="0">
              <a:solidFill>
                <a:srgbClr val="003399"/>
              </a:solidFill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3131" y="2065947"/>
            <a:ext cx="3048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Самоанализ своей деятельности за прошедший год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.</a:t>
            </a:r>
          </a:p>
          <a:p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754" y="3587623"/>
            <a:ext cx="311075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3399"/>
              </a:solidFill>
              <a:latin typeface="Times New Roman"/>
            </a:endParaRPr>
          </a:p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Перспективы </a:t>
            </a:r>
            <a:r>
              <a:rPr lang="ru-RU" dirty="0">
                <a:solidFill>
                  <a:srgbClr val="003399"/>
                </a:solidFill>
                <a:latin typeface="Times New Roman"/>
              </a:rPr>
              <a:t>дальнейшей работы с молодым педагогом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.</a:t>
            </a:r>
          </a:p>
          <a:p>
            <a:endParaRPr lang="ru-RU" dirty="0" smtClean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31199" y="5099265"/>
            <a:ext cx="3696994" cy="923330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3399"/>
              </a:solidFill>
              <a:latin typeface="Times New Roman"/>
            </a:endParaRPr>
          </a:p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   Подведение   </a:t>
            </a:r>
            <a:r>
              <a:rPr lang="ru-RU" dirty="0">
                <a:solidFill>
                  <a:srgbClr val="003399"/>
                </a:solidFill>
                <a:latin typeface="Times New Roman"/>
              </a:rPr>
              <a:t>итогов, 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  выводы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User\Desktop\IMG-1aef07e61367854976852cfb0ff0039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411" y="981737"/>
            <a:ext cx="2124495" cy="27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IMG-fc0ddf2d390b1d24adf4d69716189ec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508" y="981736"/>
            <a:ext cx="2882059" cy="22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IMG_20221010_091013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175" y="4016319"/>
            <a:ext cx="2132731" cy="22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IMG-158dd0f4a45f4519fab23073801eb1a1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31" y="3471477"/>
            <a:ext cx="2537010" cy="283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060" y="902837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	Опираясь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на свой педагогический опыт, знания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психологии и педагогики,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я определила, что в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своём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профессиональном становлении молодой педагог проходит несколько ступеней. </a:t>
            </a: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	I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ступень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– 1-й год работы (стажировка). </a:t>
            </a:r>
            <a:endParaRPr lang="ru-RU" sz="1600" dirty="0" smtClean="0">
              <a:solidFill>
                <a:srgbClr val="003399"/>
              </a:solidFill>
              <a:latin typeface="Times New Roman"/>
            </a:endParaRP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Задача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–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предупредить разочарование и конфликты, поддержать педагога эмоционально, укрепить веру в себя. </a:t>
            </a: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	II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ступень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–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2-й-3-й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годы работы (развивающий). </a:t>
            </a:r>
            <a:endParaRPr lang="ru-RU" sz="1600" dirty="0" smtClean="0">
              <a:solidFill>
                <a:srgbClr val="003399"/>
              </a:solidFill>
              <a:latin typeface="Times New Roman"/>
            </a:endParaRP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Задача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–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накопление опыта, поиск лучших методов и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приёмов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работы с детьми, формирование своего стиля в работе,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соискание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авторитета среди детей, родителей, коллег. </a:t>
            </a: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	III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ступень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– </a:t>
            </a:r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4-й-5-й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годы работы (становление). </a:t>
            </a:r>
            <a:endParaRPr lang="ru-RU" sz="1600" dirty="0" smtClean="0">
              <a:solidFill>
                <a:srgbClr val="003399"/>
              </a:solidFill>
              <a:latin typeface="Times New Roman"/>
            </a:endParaRPr>
          </a:p>
          <a:p>
            <a:pPr algn="just"/>
            <a:r>
              <a:rPr lang="ru-RU" sz="1600" dirty="0" smtClean="0">
                <a:solidFill>
                  <a:srgbClr val="C00000"/>
                </a:solidFill>
                <a:latin typeface="Times New Roman"/>
              </a:rPr>
              <a:t>Задача </a:t>
            </a:r>
            <a:r>
              <a:rPr lang="ru-RU" sz="1600" dirty="0">
                <a:solidFill>
                  <a:srgbClr val="C00000"/>
                </a:solidFill>
                <a:latin typeface="Times New Roman"/>
              </a:rPr>
              <a:t>–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совершенствование саморазвития, освоение новых педагогических методик, технологий, обобщение своего опыта работы. </a:t>
            </a:r>
          </a:p>
          <a:p>
            <a:pPr lvl="0" algn="just"/>
            <a:r>
              <a:rPr lang="ru-RU" sz="1600" dirty="0" smtClean="0">
                <a:solidFill>
                  <a:srgbClr val="003399"/>
                </a:solidFill>
                <a:latin typeface="Times New Roman"/>
              </a:rPr>
              <a:t>	Моя </a:t>
            </a:r>
            <a:r>
              <a:rPr lang="ru-RU" sz="1600" dirty="0">
                <a:solidFill>
                  <a:srgbClr val="003399"/>
                </a:solidFill>
                <a:latin typeface="Times New Roman"/>
              </a:rPr>
              <a:t>молодая коллега уже перешла на вторую ступень. </a:t>
            </a:r>
            <a:endParaRPr lang="ru-RU" sz="1600" dirty="0" smtClean="0">
              <a:solidFill>
                <a:srgbClr val="003399"/>
              </a:solidFill>
              <a:latin typeface="Times New Roman"/>
            </a:endParaRPr>
          </a:p>
          <a:p>
            <a:pPr lvl="0" algn="just"/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мной встаёт нелёгкая задача – помочь молодому специалисту приобрести такие качества, чтобы они соответствовали стратегии развития отечественного дошкольного образования, обеспечивая сохранение </a:t>
            </a:r>
            <a:r>
              <a:rPr lang="ru-RU" sz="16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самоценности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неповторимости дошкольного периода детства. </a:t>
            </a:r>
          </a:p>
          <a:p>
            <a:endParaRPr lang="ru-RU" sz="1600" dirty="0">
              <a:solidFill>
                <a:srgbClr val="003399"/>
              </a:solidFill>
            </a:endParaRPr>
          </a:p>
        </p:txBody>
      </p:sp>
      <p:pic>
        <p:nvPicPr>
          <p:cNvPr id="6146" name="Picture 2" descr="C:\Users\User\Desktop\BiGev2MGtlLhmJu9VwxAxzJmogyX1WK4sw0FNrNQRRKvI3aOwJIuJGl0q6M7mKP3bNSqb95baTok5GG3L4HLOd6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34" y="1055237"/>
            <a:ext cx="1643769" cy="23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zPC55dA63Km1l5ODvIxJ-OPYhuZvB3UqN6wtwlw22YCQUfBCX5cc6MosPHeavbGj6pmGg1u4QR6an-l2i5vT_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80" y="1049213"/>
            <a:ext cx="1633661" cy="228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Wp9Awxnx2B30ARLy2MQlPkHKFwT7UMjSWEvZBItOUxYoXdLLuh6_5pJa6DiMUuMe9NjlMZnfsbozxPNmOFGoDug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66" y="3726072"/>
            <a:ext cx="1736503" cy="24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iplom-_1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81" y="3726072"/>
            <a:ext cx="1725227" cy="24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IMG_20211109_0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02" y="1055237"/>
            <a:ext cx="1633573" cy="229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\Desktop\f782f93418b1ccf9af707c1fba4eb35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690" y="3726072"/>
            <a:ext cx="1746825" cy="24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/>
          </p:cNvPr>
          <p:cNvSpPr/>
          <p:nvPr/>
        </p:nvSpPr>
        <p:spPr>
          <a:xfrm>
            <a:off x="3136693" y="2105025"/>
            <a:ext cx="7574381" cy="2893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8(834)76-25-09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Кондракова Елена Ивановна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квалификационной категории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 комбинированного вида», городской округ Саранск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ln w="0"/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ln w="0"/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5798" y="4396405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kondrakova-e@bk.ru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7468" y="4396405"/>
            <a:ext cx="223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ln w="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почта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8917" y="787568"/>
            <a:ext cx="6096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C00000"/>
                </a:solidFill>
                <a:latin typeface="Times New Roman"/>
                <a:cs typeface="Times New Roman"/>
              </a:rPr>
              <a:t>«Наставничество </a:t>
            </a:r>
            <a:r>
              <a:rPr lang="ru-RU" sz="2000" kern="0" dirty="0">
                <a:solidFill>
                  <a:srgbClr val="003399"/>
                </a:solidFill>
                <a:latin typeface="Times New Roman"/>
                <a:cs typeface="Times New Roman"/>
              </a:rPr>
              <a:t>— </a:t>
            </a:r>
            <a:r>
              <a:rPr lang="ru-RU" sz="2000" kern="0" dirty="0">
                <a:solidFill>
                  <a:srgbClr val="0070C0"/>
                </a:solidFill>
                <a:latin typeface="Times New Roman"/>
                <a:cs typeface="Times New Roman"/>
              </a:rPr>
              <a:t>это инвестиция в </a:t>
            </a:r>
            <a:r>
              <a:rPr lang="ru-RU" sz="2000" kern="0" dirty="0" smtClean="0">
                <a:solidFill>
                  <a:srgbClr val="0070C0"/>
                </a:solidFill>
                <a:latin typeface="Times New Roman"/>
                <a:cs typeface="Times New Roman"/>
              </a:rPr>
              <a:t>долгосрочное развитие </a:t>
            </a:r>
            <a:r>
              <a:rPr lang="ru-RU" sz="2000" kern="0" dirty="0">
                <a:solidFill>
                  <a:srgbClr val="0070C0"/>
                </a:solidFill>
                <a:latin typeface="Times New Roman"/>
                <a:cs typeface="Times New Roman"/>
              </a:rPr>
              <a:t>организации, в ее «здоровье</a:t>
            </a:r>
            <a:r>
              <a:rPr lang="ru-RU" sz="2000" kern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»</a:t>
            </a:r>
            <a:r>
              <a:rPr lang="ru-RU" sz="2000" kern="0" dirty="0" smtClean="0">
                <a:solidFill>
                  <a:srgbClr val="0070C0"/>
                </a:solidFill>
                <a:latin typeface="Times New Roman"/>
                <a:cs typeface="Times New Roman"/>
              </a:rPr>
              <a:t>.</a:t>
            </a:r>
            <a:r>
              <a:rPr lang="ru-RU" sz="2000" kern="0" dirty="0">
                <a:solidFill>
                  <a:srgbClr val="0070C0"/>
                </a:solidFill>
                <a:latin typeface="Times New Roman"/>
                <a:cs typeface="Times New Roman"/>
              </a:rPr>
              <a:t/>
            </a:r>
            <a:br>
              <a:rPr lang="ru-RU" sz="2000" kern="0" dirty="0">
                <a:solidFill>
                  <a:srgbClr val="0070C0"/>
                </a:solidFill>
                <a:latin typeface="Times New Roman"/>
                <a:cs typeface="Times New Roman"/>
              </a:rPr>
            </a:br>
            <a:r>
              <a:rPr lang="ru-RU" sz="2000" kern="0" dirty="0" smtClean="0">
                <a:solidFill>
                  <a:srgbClr val="003399"/>
                </a:solidFill>
                <a:latin typeface="Times New Roman"/>
                <a:cs typeface="Times New Roman"/>
              </a:rPr>
              <a:t>                                                               </a:t>
            </a:r>
            <a:r>
              <a:rPr lang="ru-RU" sz="2000" kern="0" dirty="0" smtClean="0">
                <a:solidFill>
                  <a:srgbClr val="C00000"/>
                </a:solidFill>
                <a:latin typeface="Times New Roman"/>
                <a:cs typeface="Times New Roman"/>
              </a:rPr>
              <a:t>Дэвид </a:t>
            </a:r>
            <a:r>
              <a:rPr lang="ru-RU" sz="2000" kern="0" dirty="0" err="1">
                <a:solidFill>
                  <a:srgbClr val="C00000"/>
                </a:solidFill>
                <a:latin typeface="Times New Roman"/>
                <a:cs typeface="Times New Roman"/>
              </a:rPr>
              <a:t>Майстер</a:t>
            </a:r>
            <a:endParaRPr lang="ru-RU" sz="2000" kern="0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9615" y="5573233"/>
            <a:ext cx="10219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наставничества</a:t>
            </a:r>
            <a:r>
              <a:rPr lang="ru-RU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профессиональной </a:t>
            </a:r>
            <a:r>
              <a:rPr lang="ru-RU" sz="2000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sz="2000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молодого специалиста дошкольного учреждения в работе с детьми дошкольного возраста.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0" y="913074"/>
            <a:ext cx="3074894" cy="461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99" y="1945340"/>
            <a:ext cx="4703213" cy="354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6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9466" y="1453125"/>
            <a:ext cx="34587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7883" y="4795134"/>
            <a:ext cx="4141694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Наставник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свои деловые качества. Повышает свой профессиональный уровень в процессе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взаимообучения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145" y="4827002"/>
            <a:ext cx="60960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Молодой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знания, развивает навыки и умения, повышает свой профессиональный уровень, строит собственную профессиональную карьеру, выстраивает конструктивные отношения с наставником. </a:t>
            </a:r>
          </a:p>
        </p:txBody>
      </p:sp>
      <p:sp>
        <p:nvSpPr>
          <p:cNvPr id="7" name="Стрелка вправо 6"/>
          <p:cNvSpPr/>
          <p:nvPr/>
        </p:nvSpPr>
        <p:spPr>
          <a:xfrm rot="8396829">
            <a:off x="4353349" y="3594790"/>
            <a:ext cx="1214086" cy="269211"/>
          </a:xfrm>
          <a:prstGeom prst="rightArrow">
            <a:avLst/>
          </a:prstGeom>
          <a:solidFill>
            <a:srgbClr val="87C7E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2718811">
            <a:off x="6426565" y="3596121"/>
            <a:ext cx="1121552" cy="258138"/>
          </a:xfrm>
          <a:prstGeom prst="rightArrow">
            <a:avLst/>
          </a:prstGeom>
          <a:solidFill>
            <a:srgbClr val="87C7E4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C:\Users\User\Desktop\IMG-f400eb98c4af55f9ab20affeb16db04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7" y="1147483"/>
            <a:ext cx="3984206" cy="299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87" y="1048871"/>
            <a:ext cx="2980593" cy="349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ое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4" y="1179120"/>
            <a:ext cx="1902731" cy="22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ser\Desktop\IMG-03a8826287d3b9888e4e7797a1923e0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3" y="4009440"/>
            <a:ext cx="2181525" cy="21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4709" y="838920"/>
            <a:ext cx="133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206" y="3824774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педагог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2927" y="1670494"/>
            <a:ext cx="5940225" cy="226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                                          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                                  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Победитель муниципального конкурса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«Творческие и талантливые     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педагоги муниципальных дошкольных           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образовательных организаций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» 2019 г.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образование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: высшее,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Мордовский государственный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педагогический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институт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им. М.Е.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учитель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начальных классов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по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специальности «Педагогика и методика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начального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образования»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                                          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1617" y="4749700"/>
            <a:ext cx="6300150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                                    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Профессиональное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образование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: высшее, 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Мордовский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государственный педагогический институт 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им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. М.Е. </a:t>
            </a:r>
            <a:r>
              <a:rPr lang="ru-RU" sz="1400" b="1" dirty="0" err="1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педагог дошкольного образования по специальности</a:t>
            </a:r>
          </a:p>
          <a:p>
            <a:pPr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«Педагогика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и методика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дошкольного образования»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педагогической работы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(по специальности):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2 год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Общий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трудовой стаж: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10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работы в данной организации: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2 года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                                          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3151" y="1835363"/>
            <a:ext cx="5408849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Профессиональная переподготовка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ГБОУ  ДПО (ПК) С «Мордовский республиканский институт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образования»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Специальность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: педагогика и методика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дошкольного образования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Квалификация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</a:rPr>
              <a:t>воспитатель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lvl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</a:rPr>
              <a:t>Стаж 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педагогической работы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(по специальности): 31 год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Общий трудовой стаж: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31 год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Стаж работы в данной организации: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19 лет</a:t>
            </a:r>
          </a:p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</a:rPr>
              <a:t>высшая.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6339" y="1384262"/>
            <a:ext cx="363070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Кондракова Елена  Ивановна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16339" y="4355255"/>
            <a:ext cx="317106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Степунина Алёна Сергеевна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Box 11"/>
          <p:cNvSpPr txBox="1">
            <a:spLocks noChangeArrowheads="1"/>
          </p:cNvSpPr>
          <p:nvPr/>
        </p:nvSpPr>
        <p:spPr bwMode="auto">
          <a:xfrm>
            <a:off x="0" y="782797"/>
            <a:ext cx="118411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Calibri" pitchFamily="34" charset="0"/>
              </a:rPr>
              <a:t>В данное время являюсь наставником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Calibri" pitchFamily="34" charset="0"/>
              </a:rPr>
              <a:t>молодых педагогов в своём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Calibri" pitchFamily="34" charset="0"/>
              </a:rPr>
              <a:t>коллективе, 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Calibri" pitchFamily="34" charset="0"/>
              </a:rPr>
              <a:t>принимаю активное участие в школе молодого воспитателя на протяжении десяти лет.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20230221_125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60" y="1715809"/>
            <a:ext cx="4838863" cy="476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20230222_192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3" y="1638203"/>
            <a:ext cx="3509583" cy="484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4611" y="927121"/>
            <a:ext cx="6535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развития наставничества</a:t>
            </a:r>
          </a:p>
        </p:txBody>
      </p:sp>
      <p:sp>
        <p:nvSpPr>
          <p:cNvPr id="6" name="Стрелка влево 5"/>
          <p:cNvSpPr/>
          <p:nvPr/>
        </p:nvSpPr>
        <p:spPr bwMode="auto">
          <a:xfrm>
            <a:off x="719404" y="1489242"/>
            <a:ext cx="3360373" cy="93610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1 этап</a:t>
            </a:r>
          </a:p>
        </p:txBody>
      </p:sp>
      <p:sp>
        <p:nvSpPr>
          <p:cNvPr id="7" name="Стрелка влево 6"/>
          <p:cNvSpPr/>
          <p:nvPr/>
        </p:nvSpPr>
        <p:spPr bwMode="auto">
          <a:xfrm>
            <a:off x="792063" y="2636169"/>
            <a:ext cx="3360373" cy="93610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srgbClr val="FF0000"/>
                </a:solidFill>
              </a:rPr>
              <a:t>2 этап</a:t>
            </a:r>
          </a:p>
        </p:txBody>
      </p:sp>
      <p:sp>
        <p:nvSpPr>
          <p:cNvPr id="8" name="Стрелка влево 7"/>
          <p:cNvSpPr/>
          <p:nvPr/>
        </p:nvSpPr>
        <p:spPr bwMode="auto">
          <a:xfrm>
            <a:off x="792063" y="3895871"/>
            <a:ext cx="3360373" cy="93610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</a:rPr>
              <a:t>3 этап</a:t>
            </a:r>
          </a:p>
        </p:txBody>
      </p:sp>
      <p:sp>
        <p:nvSpPr>
          <p:cNvPr id="9" name="Стрелка влево 8"/>
          <p:cNvSpPr/>
          <p:nvPr/>
        </p:nvSpPr>
        <p:spPr bwMode="auto">
          <a:xfrm>
            <a:off x="827923" y="5050050"/>
            <a:ext cx="3360373" cy="93610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srgbClr val="FF0000"/>
                </a:solidFill>
              </a:rPr>
              <a:t>4 этап</a:t>
            </a: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10079" y="5147825"/>
            <a:ext cx="5981700" cy="85852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03" y="3913590"/>
            <a:ext cx="5980113" cy="9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47362" y="39690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«Затем </a:t>
            </a: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один ты сотвори, а я тебе лишь подскажу: советом, делом </a:t>
            </a: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помогу»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 smtClean="0">
              <a:solidFill>
                <a:srgbClr val="003399"/>
              </a:solidFill>
              <a:latin typeface="Arial"/>
              <a:cs typeface="Arial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54066" y="5333436"/>
            <a:ext cx="5482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«Сделай </a:t>
            </a: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сам и расскажи, коллегам опыт </a:t>
            </a: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покажи»</a:t>
            </a:r>
            <a:endParaRPr lang="ru-RU" kern="0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42216" y="2681516"/>
            <a:ext cx="6038850" cy="896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6082371" y="2648943"/>
            <a:ext cx="38282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«Я покажу – ты повтори</a:t>
            </a: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»</a:t>
            </a: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endParaRPr lang="ru-RU" kern="0" dirty="0" smtClean="0">
              <a:solidFill>
                <a:srgbClr val="003399"/>
              </a:solidFill>
              <a:latin typeface="Arial"/>
              <a:cs typeface="Arial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rgbClr val="003399"/>
                </a:solidFill>
                <a:latin typeface="Arial"/>
                <a:cs typeface="Arial"/>
              </a:rPr>
              <a:t>«</a:t>
            </a: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Мы вместе сделаем, так лучше»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442216" y="1639651"/>
            <a:ext cx="5981700" cy="7856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6389076" y="1847832"/>
            <a:ext cx="3376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dirty="0">
                <a:solidFill>
                  <a:srgbClr val="003399"/>
                </a:solidFill>
                <a:latin typeface="Arial"/>
                <a:cs typeface="Arial"/>
              </a:rPr>
              <a:t>«Я расскажу, а ты послушай»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9552" y="878575"/>
            <a:ext cx="4661647" cy="923330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молодым педагогом.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в профессию.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939" y="2072698"/>
            <a:ext cx="2084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/>
              </a:rPr>
              <a:t>Анкетирование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2707" y="2970878"/>
            <a:ext cx="21231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Разработка и обсуждение планирования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833" y="4185644"/>
            <a:ext cx="208402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Выбор темы самообразования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3131" y="2065947"/>
            <a:ext cx="3048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Изучение нормативных правовых и инструктивных документов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0376" y="3153779"/>
            <a:ext cx="311075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Ознакомление с новинками учебно-методической и справочной литературы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60377" y="4185644"/>
            <a:ext cx="31107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Определение форм взаимодействия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5617" y="5102746"/>
            <a:ext cx="3449513" cy="369332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/>
              </a:rPr>
              <a:t>Почему </a:t>
            </a:r>
            <a:r>
              <a:rPr lang="ru-RU" dirty="0" smtClean="0">
                <a:solidFill>
                  <a:srgbClr val="C00000"/>
                </a:solidFill>
                <a:latin typeface="Times New Roman"/>
              </a:rPr>
              <a:t>я </a:t>
            </a:r>
            <a:r>
              <a:rPr lang="ru-RU" dirty="0">
                <a:solidFill>
                  <a:srgbClr val="C00000"/>
                </a:solidFill>
                <a:latin typeface="Times New Roman"/>
              </a:rPr>
              <a:t>стала воспитателем?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939" y="5699773"/>
            <a:ext cx="56208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Методика          и           дидактика 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User\Desktop\20230221_125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44" y="1395187"/>
            <a:ext cx="5238937" cy="416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4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307" y="824755"/>
            <a:ext cx="51815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начать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работу в качестве наставника,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поближе познакомилась с молодым коллегой.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говорим о том, что стало основанием для выбора профессии воспитателя, о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увлечениях и интересах. Какой она видит себя в будущем. Решаем, каким должен быть педагог, какими она видит своих родителей и конечно, что она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ждёт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детей. </a:t>
            </a:r>
          </a:p>
          <a:p>
            <a:pPr algn="just"/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Главные 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любого здания – это фундамент, стены, окна и крыша. А для молодого воспитателя – это его профессиональные качества: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понимание современных задач учреждения;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умение заботиться об экологии детства, сохранении духовного и физического здоровья детей;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проявление заботы о поддержании индивидуальности каждого </a:t>
            </a:r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умение создавать и обогащать культурно-информационную и предметно-развивающую образовательную среду;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умение осуществлять инновационную деятельность по внедрению современных подходов и технологий, оценивать их результативность; </a:t>
            </a:r>
          </a:p>
          <a:p>
            <a:pPr algn="just"/>
            <a:r>
              <a:rPr lang="ru-RU" sz="1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 способность к самообразованию. </a:t>
            </a:r>
          </a:p>
          <a:p>
            <a:pPr algn="just"/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6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IMG-1748e53fbb58473fbf0f40c1a57cf498-V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24" y="1290482"/>
            <a:ext cx="5996575" cy="439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26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9552" y="878575"/>
            <a:ext cx="4661647" cy="646331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/>
              </a:rPr>
              <a:t>II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этап </a:t>
            </a:r>
            <a:endParaRPr lang="ru-RU" dirty="0">
              <a:solidFill>
                <a:srgbClr val="C00000"/>
              </a:solidFill>
              <a:latin typeface="Times New Roman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/>
              </a:rPr>
              <a:t>Практический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1990" y="1812720"/>
            <a:ext cx="2604249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Создание условий для профессионального роста начинающего педагога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095" y="3271714"/>
            <a:ext cx="258014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Помощь по подбору и использованию педагогически целесообразных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07443" y="1812720"/>
            <a:ext cx="3048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Координация действий в соответствии с задачами ДОУ </a:t>
            </a:r>
            <a:endParaRPr lang="ru-RU" dirty="0" smtClean="0">
              <a:solidFill>
                <a:srgbClr val="003399"/>
              </a:solidFill>
              <a:latin typeface="Times New Roman"/>
            </a:endParaRPr>
          </a:p>
          <a:p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754" y="3271714"/>
            <a:ext cx="307937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пособий, игрового и дидактического </a:t>
            </a:r>
            <a:r>
              <a:rPr lang="ru-RU" dirty="0" smtClean="0">
                <a:solidFill>
                  <a:srgbClr val="003399"/>
                </a:solidFill>
                <a:latin typeface="Times New Roman"/>
              </a:rPr>
              <a:t>материала</a:t>
            </a:r>
          </a:p>
          <a:p>
            <a:endParaRPr lang="ru-RU" dirty="0">
              <a:solidFill>
                <a:srgbClr val="000000"/>
              </a:solidFill>
              <a:latin typeface="Times New Roman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35617" y="4627617"/>
            <a:ext cx="3449513" cy="1200329"/>
          </a:xfrm>
          <a:prstGeom prst="rect">
            <a:avLst/>
          </a:prstGeom>
          <a:solidFill>
            <a:srgbClr val="D8F2FF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3399"/>
                </a:solidFill>
                <a:latin typeface="Times New Roman"/>
              </a:rPr>
              <a:t>Оказание позитивного влияния на рост профессиональной компетентности начинающего педагога 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288" y="6040498"/>
            <a:ext cx="562087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</a:t>
            </a:r>
            <a:r>
              <a:rPr lang="ru-RU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деятельность </a:t>
            </a:r>
            <a:endParaRPr lang="ru-RU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IMG_99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71" y="835580"/>
            <a:ext cx="2734236" cy="23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G-9475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12" y="2412009"/>
            <a:ext cx="2833112" cy="20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IMG-95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00" y="3700051"/>
            <a:ext cx="2404107" cy="26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B0F0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512</Words>
  <Application>Microsoft Office PowerPoint</Application>
  <PresentationFormat>Произвольный</PresentationFormat>
  <Paragraphs>136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111</cp:revision>
  <dcterms:created xsi:type="dcterms:W3CDTF">2021-01-15T08:36:31Z</dcterms:created>
  <dcterms:modified xsi:type="dcterms:W3CDTF">2023-02-22T19:40:09Z</dcterms:modified>
</cp:coreProperties>
</file>