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7" r:id="rId2"/>
    <p:sldId id="265" r:id="rId3"/>
    <p:sldId id="258" r:id="rId4"/>
    <p:sldId id="260" r:id="rId5"/>
    <p:sldId id="264" r:id="rId6"/>
    <p:sldId id="259" r:id="rId7"/>
    <p:sldId id="261" r:id="rId8"/>
    <p:sldId id="263" r:id="rId9"/>
    <p:sldId id="262" r:id="rId10"/>
    <p:sldId id="266" r:id="rId11"/>
    <p:sldId id="267" r:id="rId12"/>
    <p:sldId id="269" r:id="rId13"/>
    <p:sldId id="268" r:id="rId14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800080"/>
    <a:srgbClr val="003300"/>
    <a:srgbClr val="130242"/>
    <a:srgbClr val="3A0000"/>
    <a:srgbClr val="004D86"/>
    <a:srgbClr val="CC00CC"/>
    <a:srgbClr val="FF0000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350" y="-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4" d="100"/>
          <a:sy n="114" d="100"/>
        </p:scale>
        <p:origin x="-2490" y="-108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35124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E74C-639F-41EC-A1CF-53B84F29ACE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653-65AB-468C-9240-6D3513674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243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E74C-639F-41EC-A1CF-53B84F29ACE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653-65AB-468C-9240-6D3513674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624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E74C-639F-41EC-A1CF-53B84F29ACE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653-65AB-468C-9240-6D3513674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8217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E74C-639F-41EC-A1CF-53B84F29ACE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653-65AB-468C-9240-6D3513674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8407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E74C-639F-41EC-A1CF-53B84F29ACE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653-65AB-468C-9240-6D3513674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7846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E74C-639F-41EC-A1CF-53B84F29ACE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653-65AB-468C-9240-6D3513674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8400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E74C-639F-41EC-A1CF-53B84F29ACE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653-65AB-468C-9240-6D3513674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961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E74C-639F-41EC-A1CF-53B84F29ACE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653-65AB-468C-9240-6D3513674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523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E74C-639F-41EC-A1CF-53B84F29ACE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653-65AB-468C-9240-6D3513674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716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E74C-639F-41EC-A1CF-53B84F29ACE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653-65AB-468C-9240-6D3513674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7409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E74C-639F-41EC-A1CF-53B84F29ACE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653-65AB-468C-9240-6D3513674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102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8E74C-639F-41EC-A1CF-53B84F29ACE0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93653-65AB-468C-9240-6D35136742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308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72480" y="332656"/>
            <a:ext cx="9633520" cy="3024336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sz="1800" b="1" i="1" dirty="0" smtClean="0">
                <a:solidFill>
                  <a:srgbClr val="002060"/>
                </a:solidFill>
                <a:latin typeface="Book Antiqua" pitchFamily="18" charset="0"/>
              </a:rPr>
              <a:t>ГАЗЕТА ДЛЯ РОДИТЕЛЕЙ</a:t>
            </a:r>
          </a:p>
          <a:p>
            <a:pPr marL="0" indent="0" algn="ctr">
              <a:buNone/>
            </a:pPr>
            <a:endParaRPr lang="ru-RU" sz="4000" b="1" i="1" dirty="0" smtClean="0">
              <a:solidFill>
                <a:srgbClr val="00330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endParaRPr lang="ru-RU" sz="4000" b="1" i="1" dirty="0">
              <a:solidFill>
                <a:srgbClr val="00330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endParaRPr lang="ru-RU" sz="4000" b="1" i="1" dirty="0" smtClean="0">
              <a:solidFill>
                <a:srgbClr val="003300"/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3300"/>
                </a:solidFill>
                <a:latin typeface="Arial Black" pitchFamily="34" charset="0"/>
              </a:rPr>
              <a:t>ДРУЖНАЯ СЕМЕЙКА</a:t>
            </a:r>
            <a:endParaRPr lang="ru-RU" sz="4000" b="1" i="1" dirty="0">
              <a:solidFill>
                <a:srgbClr val="0033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73080" y="4347681"/>
            <a:ext cx="3744416" cy="246221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ru-RU" sz="2400" b="1" i="1" dirty="0">
                <a:solidFill>
                  <a:srgbClr val="000099"/>
                </a:solidFill>
              </a:rPr>
              <a:t/>
            </a:r>
            <a:br>
              <a:rPr lang="ru-RU" sz="2400" b="1" i="1" dirty="0">
                <a:solidFill>
                  <a:srgbClr val="000099"/>
                </a:solidFill>
              </a:rPr>
            </a:br>
            <a:endParaRPr lang="ru-RU" b="1" i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400" b="1" i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400" b="1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400" b="1" i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400" b="1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400" b="1" i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400" b="1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ВОСПИТАТЕЛИ </a:t>
            </a:r>
            <a:r>
              <a:rPr lang="ru-RU" sz="1400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 ДЕТИ ПОДГОТОВИТЕЛЬНОЙ ГРУППЫ № 6</a:t>
            </a:r>
            <a:endParaRPr lang="ru-RU" sz="1400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52600" y="3429000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cs typeface="KodchiangUPC" pitchFamily="18" charset="-34"/>
              </a:rPr>
              <a:t>Нет места милее родного дома.</a:t>
            </a:r>
            <a:br>
              <a:rPr lang="ru-RU" sz="3600" b="1" i="1" dirty="0">
                <a:solidFill>
                  <a:srgbClr val="C00000"/>
                </a:solidFill>
                <a:cs typeface="KodchiangUPC" pitchFamily="18" charset="-34"/>
              </a:rPr>
            </a:br>
            <a:endParaRPr lang="ru-RU" sz="3600" b="1" i="1" dirty="0">
              <a:solidFill>
                <a:srgbClr val="C00000"/>
              </a:solidFill>
              <a:cs typeface="Kodchiang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73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70" y="0"/>
            <a:ext cx="100100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44624"/>
            <a:ext cx="8915400" cy="72008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4D86"/>
                </a:solidFill>
                <a:latin typeface="Candara" pitchFamily="34" charset="0"/>
              </a:rPr>
              <a:t>БАБУШКИН СУНДУЧОК</a:t>
            </a:r>
            <a:endParaRPr lang="ru-RU" b="1" i="1" dirty="0">
              <a:solidFill>
                <a:srgbClr val="004D86"/>
              </a:solidFill>
              <a:latin typeface="Candar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96816" y="836712"/>
            <a:ext cx="41764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Мы с моею бабушкой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Старые друзья.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До чего хорошая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Бабушка моя.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Сказок знает столько,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Что не перечесть.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И всегда в запасе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Новенькое есть.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А вот руки бабушки-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Это просто клад.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Быть без дела бабушке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Руки не велят.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Золотые, ловкие,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Как люблю я их!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Нет , других, наверное,</a:t>
            </a:r>
          </a:p>
          <a:p>
            <a:pPr algn="just" fontAlgn="base"/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Не  найти таких!</a:t>
            </a:r>
            <a:endParaRPr lang="ru-RU" sz="2000" b="1" i="1" dirty="0">
              <a:solidFill>
                <a:schemeClr val="bg2">
                  <a:lumMod val="10000"/>
                </a:schemeClr>
              </a:solidFill>
              <a:effectLst/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3440832" cy="2808312"/>
          </a:xfrm>
          <a:prstGeom prst="rect">
            <a:avLst/>
          </a:prstGeom>
          <a:ln>
            <a:solidFill>
              <a:srgbClr val="000099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231" b="14608"/>
          <a:stretch/>
        </p:blipFill>
        <p:spPr>
          <a:xfrm>
            <a:off x="56314" y="3789040"/>
            <a:ext cx="3456526" cy="2803784"/>
          </a:xfrm>
          <a:prstGeom prst="rect">
            <a:avLst/>
          </a:prstGeom>
          <a:ln>
            <a:solidFill>
              <a:srgbClr val="000099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36" y="692696"/>
            <a:ext cx="360040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000099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89" t="27878" r="4653"/>
          <a:stretch/>
        </p:blipFill>
        <p:spPr>
          <a:xfrm>
            <a:off x="6177136" y="3789040"/>
            <a:ext cx="3474131" cy="280378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000099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09951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907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490066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3300"/>
                </a:solidFill>
                <a:latin typeface="Palatino Linotype" pitchFamily="18" charset="0"/>
              </a:rPr>
              <a:t>ОТ  БАБУШКИ С ЛЮБОВЬЮ</a:t>
            </a:r>
            <a:endParaRPr lang="ru-RU" sz="3600" b="1" i="1" dirty="0">
              <a:solidFill>
                <a:srgbClr val="003300"/>
              </a:solidFill>
              <a:latin typeface="Palatino Linotype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80" y="3753036"/>
            <a:ext cx="4032448" cy="298833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00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6536" y="908719"/>
            <a:ext cx="48965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rgbClr val="C00000"/>
                </a:solidFill>
                <a:latin typeface="Georgia" pitchFamily="18" charset="0"/>
              </a:rPr>
              <a:t>Пирог с капустой</a:t>
            </a:r>
          </a:p>
          <a:p>
            <a:r>
              <a:rPr lang="ru-RU" sz="2200" b="1" i="1" dirty="0" smtClean="0">
                <a:solidFill>
                  <a:srgbClr val="003300"/>
                </a:solidFill>
                <a:latin typeface="Georgia" pitchFamily="18" charset="0"/>
              </a:rPr>
              <a:t>Нашинкуйте </a:t>
            </a:r>
            <a:r>
              <a:rPr lang="ru-RU" sz="2200" b="1" i="1" dirty="0">
                <a:solidFill>
                  <a:srgbClr val="003300"/>
                </a:solidFill>
                <a:latin typeface="Georgia" pitchFamily="18" charset="0"/>
              </a:rPr>
              <a:t>капусту, протомите в сковороде в небольшом количестве сливочного масла. Добавьте мускатный орех, присолите.</a:t>
            </a:r>
          </a:p>
          <a:p>
            <a:r>
              <a:rPr lang="ru-RU" sz="2200" b="1" i="1" dirty="0">
                <a:solidFill>
                  <a:srgbClr val="003300"/>
                </a:solidFill>
                <a:latin typeface="Georgia" pitchFamily="18" charset="0"/>
              </a:rPr>
              <a:t>Взбейте кефир с яйцами, содой, солью и мукой для приготовления теста.</a:t>
            </a:r>
          </a:p>
          <a:p>
            <a:r>
              <a:rPr lang="ru-RU" sz="2200" b="1" i="1" dirty="0">
                <a:solidFill>
                  <a:srgbClr val="003300"/>
                </a:solidFill>
                <a:latin typeface="Georgia" pitchFamily="18" charset="0"/>
              </a:rPr>
              <a:t>В форму уложите начинку, залейте мучной массой.</a:t>
            </a:r>
          </a:p>
          <a:p>
            <a:r>
              <a:rPr lang="ru-RU" sz="2200" b="1" i="1" dirty="0">
                <a:solidFill>
                  <a:srgbClr val="003300"/>
                </a:solidFill>
                <a:latin typeface="Georgia" pitchFamily="18" charset="0"/>
              </a:rPr>
              <a:t>Поставьте в духовку при температуре 200 градусов</a:t>
            </a:r>
            <a:r>
              <a:rPr lang="ru-RU" sz="2200" b="1" i="1" dirty="0" smtClean="0">
                <a:solidFill>
                  <a:srgbClr val="003300"/>
                </a:solidFill>
                <a:latin typeface="Georgia" pitchFamily="18" charset="0"/>
              </a:rPr>
              <a:t>.</a:t>
            </a:r>
            <a:endParaRPr lang="ru-RU" sz="2200" b="1" i="1" dirty="0">
              <a:solidFill>
                <a:srgbClr val="003300"/>
              </a:solidFill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72" y="904034"/>
            <a:ext cx="4104456" cy="2736304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99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6535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5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4673724" cy="1498178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800080"/>
                </a:solidFill>
                <a:latin typeface="Gabriola" pitchFamily="82" charset="0"/>
              </a:rPr>
              <a:t>СЕМЕЙНЫЕ </a:t>
            </a:r>
            <a:r>
              <a:rPr lang="ru-RU" sz="4000" b="1" i="1" dirty="0" smtClean="0">
                <a:solidFill>
                  <a:srgbClr val="800080"/>
                </a:solidFill>
                <a:latin typeface="Gabriola" pitchFamily="82" charset="0"/>
              </a:rPr>
              <a:t>  ПРАЗДНИКИ   И </a:t>
            </a:r>
            <a:br>
              <a:rPr lang="ru-RU" sz="4000" b="1" i="1" dirty="0" smtClean="0">
                <a:solidFill>
                  <a:srgbClr val="800080"/>
                </a:solidFill>
                <a:latin typeface="Gabriola" pitchFamily="82" charset="0"/>
              </a:rPr>
            </a:br>
            <a:r>
              <a:rPr lang="ru-RU" sz="4000" b="1" i="1" dirty="0" smtClean="0">
                <a:solidFill>
                  <a:srgbClr val="800080"/>
                </a:solidFill>
                <a:latin typeface="Gabriola" pitchFamily="82" charset="0"/>
              </a:rPr>
              <a:t>ТРАДИЦИИ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88" y="116632"/>
            <a:ext cx="4032448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12577" y="-2232"/>
            <a:ext cx="2808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Tahoma" pitchFamily="34" charset="0"/>
                <a:cs typeface="Tahoma" pitchFamily="34" charset="0"/>
              </a:rPr>
              <a:t>. 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latin typeface="Tahoma" pitchFamily="34" charset="0"/>
                <a:cs typeface="Tahoma" pitchFamily="34" charset="0"/>
              </a:rPr>
              <a:t>  </a:t>
            </a:r>
            <a:endParaRPr kumimoji="0" lang="ru-RU" sz="25400" b="0" i="0" u="none" strike="noStrike" cap="none" normalizeH="0" baseline="0" dirty="0" smtClean="0">
              <a:ln>
                <a:noFill/>
              </a:ln>
              <a:solidFill>
                <a:srgbClr val="4B4B4B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2" descr="http://dialog-eduekb.ru/admin/ckfinder/userfiles/images/%D0%9F%D1%80%D0%B5%D0%B7%D0%B5%D0%BD%D1%82%D0%B0%D1%86%D0%B8%D1%8F1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20" t="9369" r="4409" b="11427"/>
          <a:stretch/>
        </p:blipFill>
        <p:spPr bwMode="auto">
          <a:xfrm>
            <a:off x="408373" y="1844824"/>
            <a:ext cx="5157926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0099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704528" y="3789040"/>
            <a:ext cx="84969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800080"/>
                </a:solidFill>
                <a:latin typeface="Georgia" pitchFamily="18" charset="0"/>
              </a:rPr>
              <a:t>Традиции являются семейными ценностями. Обычаи объединяют поколения и сохраняют историю ваших предков. Традиции немного изменяются в зависимости от времени и окружающего общества. Молодые семьи строят новые традиции на фундаменте переданных им традиций от их семей. Семейные праздники благотворно влияют на внутрисемейные отношения между родителями и детьми особенно. Пытайтесь собирать ваших родных и близких для приятного проведения времени. Принимайте своих родных такими, какие они есть, запасайтесь терпением, пониманием и искренней улыбкой. Готовьте интересные программы проведения встречи и сделайте праздник в сердцах родных для вас людей.</a:t>
            </a:r>
          </a:p>
        </p:txBody>
      </p:sp>
    </p:spTree>
    <p:extLst>
      <p:ext uri="{BB962C8B-B14F-4D97-AF65-F5344CB8AC3E}">
        <p14:creationId xmlns="" xmlns:p14="http://schemas.microsoft.com/office/powerpoint/2010/main" val="219972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5999" cy="688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69269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800080"/>
                </a:solidFill>
                <a:latin typeface="Gabriola" pitchFamily="82" charset="0"/>
              </a:rPr>
              <a:t>СЕМЕЙНЫЕ ПРАЗДНИКИ И ТРАДИЦИИ</a:t>
            </a:r>
            <a:endParaRPr lang="ru-RU" sz="2800" b="1" i="1" dirty="0">
              <a:solidFill>
                <a:srgbClr val="800080"/>
              </a:solidFill>
              <a:latin typeface="Gabriola" pitchFamily="8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620688"/>
            <a:ext cx="4896544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32" y="620688"/>
            <a:ext cx="466496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22335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906000" cy="691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8" y="146479"/>
            <a:ext cx="706390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1268760"/>
            <a:ext cx="4248471" cy="3998561"/>
          </a:xfrm>
          <a:prstGeom prst="roundRect">
            <a:avLst>
              <a:gd name="adj" fmla="val 16667"/>
            </a:avLst>
          </a:prstGeom>
          <a:ln w="76200"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6419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915110" cy="691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75592" y="116632"/>
            <a:ext cx="6120680" cy="115212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Comic Sans MS" pitchFamily="66" charset="0"/>
              </a:rPr>
              <a:t>ДЕТИ –НАШЕ БУДУЩЕЕ</a:t>
            </a:r>
            <a:endParaRPr lang="ru-RU" sz="3200" b="1" i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922" b="-1"/>
          <a:stretch/>
        </p:blipFill>
        <p:spPr bwMode="auto">
          <a:xfrm rot="21200524">
            <a:off x="352157" y="3815893"/>
            <a:ext cx="4715745" cy="2941953"/>
          </a:xfrm>
          <a:prstGeom prst="ellipse">
            <a:avLst/>
          </a:prstGeom>
          <a:ln w="63500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100">
            <a:off x="5037060" y="2940822"/>
            <a:ext cx="4611245" cy="3850268"/>
          </a:xfrm>
          <a:prstGeom prst="ellipse">
            <a:avLst/>
          </a:prstGeom>
          <a:ln w="63500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3176"/>
          <a:stretch/>
        </p:blipFill>
        <p:spPr bwMode="auto">
          <a:xfrm rot="753152">
            <a:off x="5222821" y="258176"/>
            <a:ext cx="4532229" cy="2230000"/>
          </a:xfrm>
          <a:prstGeom prst="ellipse">
            <a:avLst/>
          </a:prstGeom>
          <a:ln w="9525">
            <a:solidFill>
              <a:srgbClr val="0070C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6496" y="836712"/>
            <a:ext cx="46805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День со счастья начинается, </a:t>
            </a:r>
          </a:p>
          <a:p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Счастье встало раньше всех! </a:t>
            </a:r>
          </a:p>
          <a:p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Счастье маме улыбается, </a:t>
            </a:r>
          </a:p>
          <a:p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Развернув улыбку в смех. </a:t>
            </a:r>
          </a:p>
          <a:p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Счастье по полу зашлёпало, </a:t>
            </a:r>
          </a:p>
          <a:p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Босиком и без штанов, </a:t>
            </a:r>
          </a:p>
          <a:p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Моё счастье </a:t>
            </a:r>
            <a:r>
              <a:rPr lang="ru-RU" sz="1600" b="1" i="1" dirty="0" err="1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голопопое</a:t>
            </a:r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, </a:t>
            </a:r>
          </a:p>
          <a:p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Несмышленое оно. </a:t>
            </a:r>
          </a:p>
          <a:p>
            <a:r>
              <a:rPr lang="ru-RU" sz="1600" b="1" i="1" dirty="0" err="1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Шебутное</a:t>
            </a:r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 и </a:t>
            </a:r>
            <a:r>
              <a:rPr lang="ru-RU" sz="1600" b="1" i="1" dirty="0" err="1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несмирное</a:t>
            </a:r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, </a:t>
            </a:r>
          </a:p>
          <a:p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Тут – ломает, там – крушит, </a:t>
            </a:r>
          </a:p>
          <a:p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Над губой – усы кефирные… </a:t>
            </a:r>
          </a:p>
          <a:p>
            <a:r>
              <a:rPr lang="ru-RU" sz="1600" b="1" i="1" dirty="0">
                <a:solidFill>
                  <a:srgbClr val="003300"/>
                </a:solidFill>
                <a:latin typeface="Arial Black" pitchFamily="34" charset="0"/>
                <a:ea typeface="Batang" pitchFamily="18" charset="-127"/>
              </a:rPr>
              <a:t>Вот оно ко мне бежит! </a:t>
            </a:r>
          </a:p>
        </p:txBody>
      </p:sp>
    </p:spTree>
    <p:extLst>
      <p:ext uri="{BB962C8B-B14F-4D97-AF65-F5344CB8AC3E}">
        <p14:creationId xmlns="" xmlns:p14="http://schemas.microsoft.com/office/powerpoint/2010/main" val="4183240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5105772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Comic Sans MS" pitchFamily="66" charset="0"/>
              </a:rPr>
              <a:t>ДЕТСКОЕ ТВОРЧЕСТВО</a:t>
            </a:r>
            <a:endParaRPr lang="ru-RU" sz="3200" b="1" i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3480496"/>
            <a:ext cx="4824536" cy="3260872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3284984"/>
            <a:ext cx="4680520" cy="3456384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29" t="11701" r="12415" b="10804"/>
          <a:stretch/>
        </p:blipFill>
        <p:spPr bwMode="auto">
          <a:xfrm rot="820978">
            <a:off x="6542889" y="330448"/>
            <a:ext cx="3226272" cy="2808312"/>
          </a:xfrm>
          <a:prstGeom prst="ellipse">
            <a:avLst/>
          </a:prstGeom>
          <a:ln w="63500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72680" y="980728"/>
            <a:ext cx="6408712" cy="2626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Нет одиночества,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нет пустоты: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детское творчество –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щедрость мечты.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Даже не хочется 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быт ворошить: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детское творчество –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щедрость души…</a:t>
            </a:r>
          </a:p>
        </p:txBody>
      </p:sp>
    </p:spTree>
    <p:extLst>
      <p:ext uri="{BB962C8B-B14F-4D97-AF65-F5344CB8AC3E}">
        <p14:creationId xmlns="" xmlns:p14="http://schemas.microsoft.com/office/powerpoint/2010/main" val="2064416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60" y="0"/>
            <a:ext cx="9993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562074"/>
          </a:xfrm>
        </p:spPr>
        <p:txBody>
          <a:bodyPr>
            <a:noAutofit/>
          </a:bodyPr>
          <a:lstStyle/>
          <a:p>
            <a:pPr algn="l"/>
            <a:r>
              <a:rPr lang="ru-RU" sz="3600" b="1" i="1" dirty="0" smtClean="0">
                <a:solidFill>
                  <a:srgbClr val="C00000"/>
                </a:solidFill>
                <a:latin typeface="Gulim" pitchFamily="34" charset="-127"/>
                <a:ea typeface="Gulim" pitchFamily="34" charset="-127"/>
              </a:rPr>
              <a:t>     ИГРЫ                     ЗАГАДКИ</a:t>
            </a:r>
            <a:endParaRPr lang="ru-RU" sz="3600" b="1" i="1" dirty="0">
              <a:solidFill>
                <a:srgbClr val="C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472" y="1052736"/>
            <a:ext cx="410445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3300"/>
                </a:solidFill>
                <a:latin typeface="Trebuchet MS"/>
              </a:rPr>
              <a:t>Добрая семейная игра «Пожелания» для взрослых и детей </a:t>
            </a:r>
            <a:r>
              <a:rPr lang="ru-RU" sz="1600" b="1" i="1" dirty="0">
                <a:solidFill>
                  <a:srgbClr val="3A0000"/>
                </a:solidFill>
                <a:latin typeface="Trebuchet MS"/>
              </a:rPr>
              <a:t/>
            </a:r>
            <a:br>
              <a:rPr lang="ru-RU" sz="1600" b="1" i="1" dirty="0">
                <a:solidFill>
                  <a:srgbClr val="3A0000"/>
                </a:solidFill>
                <a:latin typeface="Trebuchet MS"/>
              </a:rPr>
            </a:br>
            <a:r>
              <a:rPr lang="ru-RU" sz="1400" b="1" i="1" dirty="0">
                <a:solidFill>
                  <a:srgbClr val="C00000"/>
                </a:solidFill>
                <a:latin typeface="Trebuchet MS"/>
              </a:rPr>
              <a:t>Эта игра очень подходит для семейных праздников, а особенно — для Нового Года.</a:t>
            </a:r>
            <a:br>
              <a:rPr lang="ru-RU" sz="1400" b="1" i="1" dirty="0">
                <a:solidFill>
                  <a:srgbClr val="C00000"/>
                </a:solidFill>
                <a:latin typeface="Trebuchet MS"/>
              </a:rPr>
            </a:br>
            <a:r>
              <a:rPr lang="ru-RU" sz="1600" b="1" i="1" dirty="0">
                <a:solidFill>
                  <a:srgbClr val="C00000"/>
                </a:solidFill>
                <a:latin typeface="Trebuchet MS"/>
              </a:rPr>
              <a:t>Правила.</a:t>
            </a:r>
            <a:r>
              <a:rPr lang="ru-RU" sz="1400" b="1" i="1" dirty="0">
                <a:solidFill>
                  <a:srgbClr val="C00000"/>
                </a:solidFill>
                <a:latin typeface="Trebuchet MS"/>
              </a:rPr>
              <a:t> За стол садятся члены семьи. Желательно так, чтобы все «перемешались». Например, бабушки сидели рядом с внуками, а родители рядом с детьми. Суть игры в том, что каждый игрок должен что-то пожелать сидящему справа от него члену семьи, чего, по его мнению, тот хочет больше всего. Тот участник, который надолго задумался выбывает.</a:t>
            </a:r>
            <a:br>
              <a:rPr lang="ru-RU" sz="1400" b="1" i="1" dirty="0">
                <a:solidFill>
                  <a:srgbClr val="C00000"/>
                </a:solidFill>
                <a:latin typeface="Trebuchet MS"/>
              </a:rPr>
            </a:br>
            <a:r>
              <a:rPr lang="ru-RU" sz="1400" b="1" i="1" dirty="0">
                <a:solidFill>
                  <a:srgbClr val="C00000"/>
                </a:solidFill>
                <a:latin typeface="Trebuchet MS"/>
              </a:rPr>
              <a:t>Например, если папа очень много работает, то ребенок желает ему поехать всем вместе на море, а если старший сын заканчивает школу в этом году, то можно пожелать ему успешного поступления в тот институт, о поступлении в который он мечтал. Игра очень сближает членов семьи и помогает лучше узнать друг друга.</a:t>
            </a:r>
            <a:endParaRPr lang="ru-RU" sz="1400" b="1" i="1" dirty="0">
              <a:solidFill>
                <a:srgbClr val="C00000"/>
              </a:solidFill>
              <a:effectLst/>
              <a:latin typeface="Trebuchet M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36976" y="836712"/>
            <a:ext cx="4968552" cy="6017032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r>
              <a:rPr lang="ru-RU" sz="1400" b="1" i="1" dirty="0">
                <a:solidFill>
                  <a:srgbClr val="130242"/>
                </a:solidFill>
              </a:rPr>
              <a:t>1)Он — мужчина, и он сед,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Папе — папа, мне он — …(дед)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2</a:t>
            </a:r>
            <a:r>
              <a:rPr lang="ru-RU" sz="1400" b="1" i="1" dirty="0" smtClean="0">
                <a:solidFill>
                  <a:srgbClr val="130242"/>
                </a:solidFill>
              </a:rPr>
              <a:t>)Папа</a:t>
            </a:r>
            <a:r>
              <a:rPr lang="ru-RU" sz="1400" b="1" i="1" dirty="0">
                <a:solidFill>
                  <a:srgbClr val="130242"/>
                </a:solidFill>
              </a:rPr>
              <a:t>, мама, старший брат,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Маша, дедушка Игнат -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Много разной тут родни.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А все вместе кто они</a:t>
            </a:r>
            <a:r>
              <a:rPr lang="ru-RU" sz="1400" b="1" i="1" dirty="0" smtClean="0">
                <a:solidFill>
                  <a:srgbClr val="130242"/>
                </a:solidFill>
              </a:rPr>
              <a:t>?</a:t>
            </a:r>
          </a:p>
          <a:p>
            <a:r>
              <a:rPr lang="ru-RU" sz="1400" b="1" i="1" dirty="0" smtClean="0">
                <a:solidFill>
                  <a:srgbClr val="130242"/>
                </a:solidFill>
              </a:rPr>
              <a:t> </a:t>
            </a:r>
            <a:r>
              <a:rPr lang="ru-RU" sz="1400" b="1" i="1" dirty="0">
                <a:solidFill>
                  <a:srgbClr val="130242"/>
                </a:solidFill>
              </a:rPr>
              <a:t>( семья)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3</a:t>
            </a:r>
            <a:r>
              <a:rPr lang="ru-RU" sz="1400" b="1" i="1" dirty="0" smtClean="0">
                <a:solidFill>
                  <a:srgbClr val="130242"/>
                </a:solidFill>
              </a:rPr>
              <a:t>)Кто </a:t>
            </a:r>
            <a:r>
              <a:rPr lang="ru-RU" sz="1400" b="1" i="1" dirty="0">
                <a:solidFill>
                  <a:srgbClr val="130242"/>
                </a:solidFill>
              </a:rPr>
              <a:t>вас, дети, больше любит,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Кто вас нежно так </a:t>
            </a:r>
            <a:r>
              <a:rPr lang="ru-RU" sz="1400" b="1" i="1" dirty="0" err="1">
                <a:solidFill>
                  <a:srgbClr val="130242"/>
                </a:solidFill>
              </a:rPr>
              <a:t>голyбит</a:t>
            </a:r>
            <a:r>
              <a:rPr lang="ru-RU" sz="1400" b="1" i="1" dirty="0">
                <a:solidFill>
                  <a:srgbClr val="130242"/>
                </a:solidFill>
              </a:rPr>
              <a:t>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И заботится о вас,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 err="1">
                <a:solidFill>
                  <a:srgbClr val="130242"/>
                </a:solidFill>
              </a:rPr>
              <a:t>Hе</a:t>
            </a:r>
            <a:r>
              <a:rPr lang="ru-RU" sz="1400" b="1" i="1" dirty="0">
                <a:solidFill>
                  <a:srgbClr val="130242"/>
                </a:solidFill>
              </a:rPr>
              <a:t> смыкая ночью глаз? (мама)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4</a:t>
            </a:r>
            <a:r>
              <a:rPr lang="ru-RU" sz="1400" b="1" i="1" dirty="0" smtClean="0">
                <a:solidFill>
                  <a:srgbClr val="130242"/>
                </a:solidFill>
              </a:rPr>
              <a:t>)Кто </a:t>
            </a:r>
            <a:r>
              <a:rPr lang="ru-RU" sz="1400" b="1" i="1" dirty="0">
                <a:solidFill>
                  <a:srgbClr val="130242"/>
                </a:solidFill>
              </a:rPr>
              <a:t>любить не устает,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Пироги для нас печет,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Вкусные оладушки?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Это наша.. .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(Бабушка. ) </a:t>
            </a:r>
            <a:r>
              <a:rPr lang="ru-RU" sz="1400" b="1" i="1" dirty="0" smtClean="0">
                <a:solidFill>
                  <a:srgbClr val="130242"/>
                </a:solidFill>
              </a:rPr>
              <a:t> </a:t>
            </a:r>
            <a:r>
              <a:rPr lang="ru-RU" sz="1400" b="1" i="1" dirty="0">
                <a:solidFill>
                  <a:srgbClr val="130242"/>
                </a:solidFill>
              </a:rPr>
              <a:t/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5</a:t>
            </a:r>
            <a:r>
              <a:rPr lang="ru-RU" sz="1400" b="1" i="1" dirty="0" smtClean="0">
                <a:solidFill>
                  <a:srgbClr val="130242"/>
                </a:solidFill>
              </a:rPr>
              <a:t>)Кто </a:t>
            </a:r>
            <a:r>
              <a:rPr lang="ru-RU" sz="1400" b="1" i="1" dirty="0">
                <a:solidFill>
                  <a:srgbClr val="130242"/>
                </a:solidFill>
              </a:rPr>
              <a:t>любимей всех на свете?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И за всю семью в ответе?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От зарплаты до зарплаты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Что б мы делали без.. .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(Папы. ) </a:t>
            </a:r>
            <a:br>
              <a:rPr lang="ru-RU" sz="1400" b="1" i="1" dirty="0">
                <a:solidFill>
                  <a:srgbClr val="130242"/>
                </a:solidFill>
              </a:rPr>
            </a:br>
            <a:endParaRPr lang="ru-RU" sz="1400" b="1" i="1" dirty="0" smtClean="0">
              <a:solidFill>
                <a:srgbClr val="130242"/>
              </a:solidFill>
            </a:endParaRPr>
          </a:p>
          <a:p>
            <a:r>
              <a:rPr lang="ru-RU" sz="1400" b="1" i="1" dirty="0" smtClean="0">
                <a:solidFill>
                  <a:srgbClr val="130242"/>
                </a:solidFill>
              </a:rPr>
              <a:t>6) </a:t>
            </a:r>
            <a:r>
              <a:rPr lang="ru-RU" sz="1400" b="1" i="1" dirty="0">
                <a:solidFill>
                  <a:srgbClr val="130242"/>
                </a:solidFill>
              </a:rPr>
              <a:t>Кто любит и меня, и братца,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Но больше любит наряжаться? —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Очень модная девчонка —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Моя старшая.. .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(Сестренка. )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 smtClean="0">
                <a:solidFill>
                  <a:srgbClr val="130242"/>
                </a:solidFill>
              </a:rPr>
              <a:t> 7)Мамы </a:t>
            </a:r>
            <a:r>
              <a:rPr lang="ru-RU" sz="1400" b="1" i="1" dirty="0">
                <a:solidFill>
                  <a:srgbClr val="130242"/>
                </a:solidFill>
              </a:rPr>
              <a:t>старшая сестра —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С виду вовсе не стара,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С улыбкой спросит: «Как живете? »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Кто в гости к нам приехал? (Тетя)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8</a:t>
            </a:r>
            <a:r>
              <a:rPr lang="ru-RU" sz="1400" b="1" i="1" dirty="0" smtClean="0">
                <a:solidFill>
                  <a:srgbClr val="130242"/>
                </a:solidFill>
              </a:rPr>
              <a:t>)Кто </a:t>
            </a:r>
            <a:r>
              <a:rPr lang="ru-RU" sz="1400" b="1" i="1" dirty="0">
                <a:solidFill>
                  <a:srgbClr val="130242"/>
                </a:solidFill>
              </a:rPr>
              <a:t>же с маминой сестрой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Приезжает к нам порой?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На меня с улыбкой глядя, </a:t>
            </a:r>
            <a:br>
              <a:rPr lang="ru-RU" sz="1400" b="1" i="1" dirty="0">
                <a:solidFill>
                  <a:srgbClr val="130242"/>
                </a:solidFill>
              </a:rPr>
            </a:br>
            <a:r>
              <a:rPr lang="ru-RU" sz="1400" b="1" i="1" dirty="0">
                <a:solidFill>
                  <a:srgbClr val="130242"/>
                </a:solidFill>
              </a:rPr>
              <a:t>«Здравствуй! » — говорит мне.. . (дядя) </a:t>
            </a:r>
            <a:br>
              <a:rPr lang="ru-RU" sz="1400" b="1" i="1" dirty="0">
                <a:solidFill>
                  <a:srgbClr val="130242"/>
                </a:solidFill>
              </a:rPr>
            </a:br>
            <a:endParaRPr lang="ru-RU" sz="1400" b="1" i="1" dirty="0">
              <a:solidFill>
                <a:srgbClr val="13024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348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5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16632"/>
            <a:ext cx="8915400" cy="64807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Gulim" pitchFamily="34" charset="-127"/>
                <a:ea typeface="Gulim" pitchFamily="34" charset="-127"/>
              </a:rPr>
              <a:t>НАШИ ЛЮБИМЫЕ МАМЫ И ПАПЫ</a:t>
            </a:r>
            <a:endParaRPr lang="ru-RU" b="1" i="1" dirty="0">
              <a:solidFill>
                <a:srgbClr val="FF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96816" y="1166843"/>
            <a:ext cx="37444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Мама на папу глядит,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Улыбается,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Папа на маму глядит,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Улыбается, 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А день самый будний, 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Не воскресенье, 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И за окошком – не солнце, 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А вьюга, 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Просто такое у них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Настроение, 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Просто они 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Очень любят друг друга. 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От этой любви 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И легко, и светло.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Мне с папой и мамой </a:t>
            </a:r>
          </a:p>
          <a:p>
            <a:r>
              <a:rPr lang="ru-RU" b="1" i="1" dirty="0">
                <a:solidFill>
                  <a:srgbClr val="FF0000"/>
                </a:solidFill>
                <a:latin typeface="Lucida Console" pitchFamily="49" charset="0"/>
              </a:rPr>
              <a:t>Так повезло!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97216" y="980728"/>
            <a:ext cx="3024336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89" t="25016" r="15763" b="4018"/>
          <a:stretch/>
        </p:blipFill>
        <p:spPr>
          <a:xfrm>
            <a:off x="7185248" y="3861048"/>
            <a:ext cx="2448271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856" y="3903836"/>
            <a:ext cx="2880320" cy="2775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460" y="872716"/>
            <a:ext cx="3024336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55226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907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16632"/>
            <a:ext cx="8915400" cy="79208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Segoe Script" pitchFamily="34" charset="0"/>
              </a:rPr>
              <a:t>МАМЫ РУКИ ЗОЛОТЫЕ</a:t>
            </a:r>
            <a:endParaRPr lang="ru-RU" b="1" i="1" dirty="0">
              <a:solidFill>
                <a:srgbClr val="FFFF00"/>
              </a:solidFill>
              <a:latin typeface="Segoe Scrip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2800" y="836712"/>
            <a:ext cx="42767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Monotype Corsiva" pitchFamily="66" charset="0"/>
              </a:rPr>
              <a:t>Мамочка добрая, мамочка милая, 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Monotype Corsiva" pitchFamily="66" charset="0"/>
              </a:rPr>
              <a:t>Ну и, конечно, очень красивая.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Monotype Corsiva" pitchFamily="66" charset="0"/>
              </a:rPr>
              <a:t>Руки у мамы моей золотые: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Monotype Corsiva" pitchFamily="66" charset="0"/>
              </a:rPr>
              <a:t>Сделать поделки может любые.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Monotype Corsiva" pitchFamily="66" charset="0"/>
              </a:rPr>
              <a:t>Всем нам поможет, 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Monotype Corsiva" pitchFamily="66" charset="0"/>
              </a:rPr>
              <a:t>Всегда все успеет: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Monotype Corsiva" pitchFamily="66" charset="0"/>
              </a:rPr>
              <a:t>Юбку сошьет и обед разогреет.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Monotype Corsiva" pitchFamily="66" charset="0"/>
              </a:rPr>
              <a:t>Мамочку любим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Monotype Corsiva" pitchFamily="66" charset="0"/>
              </a:rPr>
              <a:t>Мы все очень-очень.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Monotype Corsiva" pitchFamily="66" charset="0"/>
              </a:rPr>
              <a:t>Желаем ей счастья – сколько захочет.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4006811"/>
            <a:ext cx="3312368" cy="2734558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84" y="4006810"/>
            <a:ext cx="3168352" cy="2734559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764704"/>
            <a:ext cx="3096344" cy="2952328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57" t="23045" r="257" b="-4523"/>
          <a:stretch/>
        </p:blipFill>
        <p:spPr>
          <a:xfrm>
            <a:off x="6609184" y="980728"/>
            <a:ext cx="3168352" cy="2664295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88" y="4006810"/>
            <a:ext cx="3078088" cy="2734559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9229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16632"/>
            <a:ext cx="8915400" cy="648072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800080"/>
                </a:solidFill>
                <a:latin typeface="Courier New" pitchFamily="49" charset="0"/>
                <a:cs typeface="Courier New" pitchFamily="49" charset="0"/>
              </a:rPr>
              <a:t>РЕЦЕПТ МОЕЙ МАМЫ</a:t>
            </a:r>
            <a:endParaRPr lang="ru-RU" sz="3600" b="1" i="1" dirty="0">
              <a:solidFill>
                <a:srgbClr val="80008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8464" y="4221088"/>
            <a:ext cx="9282236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 smtClean="0">
                <a:solidFill>
                  <a:srgbClr val="003300"/>
                </a:solidFill>
              </a:rPr>
              <a:t>АЙБОЛИТ СОВЕТУЕТ</a:t>
            </a:r>
            <a:r>
              <a:rPr lang="ru-RU" dirty="0" smtClean="0"/>
              <a:t>                                 </a:t>
            </a:r>
            <a:r>
              <a:rPr lang="ru-RU" b="1" i="1" dirty="0" smtClean="0">
                <a:solidFill>
                  <a:srgbClr val="003300"/>
                </a:solidFill>
              </a:rPr>
              <a:t>ЭТО ИНТЕРЕСНО</a:t>
            </a:r>
            <a:endParaRPr lang="ru-RU" b="1" i="1" dirty="0">
              <a:solidFill>
                <a:srgbClr val="00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0512" y="548681"/>
            <a:ext cx="59046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/>
              </a:rPr>
              <a:t>Творожные шарики</a:t>
            </a:r>
            <a:r>
              <a:rPr lang="ru-RU" sz="2400" dirty="0" smtClean="0">
                <a:solidFill>
                  <a:srgbClr val="FF0000"/>
                </a:solidFill>
                <a:latin typeface="Arial"/>
              </a:rPr>
              <a:t>!</a:t>
            </a:r>
          </a:p>
          <a:p>
            <a:pPr algn="ctr"/>
            <a:r>
              <a:rPr lang="ru-RU" sz="1400" b="1" i="1" dirty="0" smtClean="0">
                <a:solidFill>
                  <a:srgbClr val="800080"/>
                </a:solidFill>
                <a:latin typeface="Arial"/>
              </a:rPr>
              <a:t>Вкус </a:t>
            </a:r>
            <a:r>
              <a:rPr lang="ru-RU" sz="1400" b="1" i="1" dirty="0">
                <a:solidFill>
                  <a:srgbClr val="800080"/>
                </a:solidFill>
                <a:latin typeface="Arial"/>
              </a:rPr>
              <a:t>из </a:t>
            </a:r>
            <a:r>
              <a:rPr lang="ru-RU" sz="1400" b="1" i="1" dirty="0" err="1">
                <a:solidFill>
                  <a:srgbClr val="800080"/>
                </a:solidFill>
                <a:latin typeface="Arial"/>
              </a:rPr>
              <a:t>детства!Очень</a:t>
            </a:r>
            <a:r>
              <a:rPr lang="ru-RU" sz="1400" b="1" i="1" dirty="0">
                <a:solidFill>
                  <a:srgbClr val="800080"/>
                </a:solidFill>
                <a:latin typeface="Arial"/>
              </a:rPr>
              <a:t> вкусно! Ингредиенты: - 250 </a:t>
            </a:r>
            <a:r>
              <a:rPr lang="ru-RU" sz="1400" b="1" i="1" dirty="0" err="1">
                <a:solidFill>
                  <a:srgbClr val="800080"/>
                </a:solidFill>
                <a:latin typeface="Arial"/>
              </a:rPr>
              <a:t>гр</a:t>
            </a:r>
            <a:r>
              <a:rPr lang="ru-RU" sz="1400" b="1" i="1" dirty="0">
                <a:solidFill>
                  <a:srgbClr val="800080"/>
                </a:solidFill>
                <a:latin typeface="Arial"/>
              </a:rPr>
              <a:t> творога - 1 яйцо - 5-6 столовых ложек сахара - 1,5 стакана муки - 1/2 без горки чайной ложки соды - сахарная пудра Взбиваем яйцо с сахаром, добавляем творог и соду. Перемешиваем так, чтобы не осталось творожных комочков. Добавляем муку и месим тесто. Даем тесту постоять минут 15-20. Потом катаем колбаски, режем на брусочки, из брусочков катаем шарики (не очень большие, т.к. при жарки они немного увеличатся в размерах) В кастрюльку с горячим растительным маслом погружаем первую порцию шариков, деревянной ложкой помогаем им всплыть. Жарить лучше на среднем огне, дав им прожариться внутри и не дать сгореть снаружи. Жарим до золотистого цвета Готовые шарики складываем в дуршлаг, чтобы стекло лишнее масло, потом перекладываем на блюдо и </a:t>
            </a:r>
            <a:r>
              <a:rPr lang="ru-RU" sz="1400" b="1" i="1" dirty="0" smtClean="0">
                <a:solidFill>
                  <a:srgbClr val="800080"/>
                </a:solidFill>
                <a:latin typeface="Arial"/>
              </a:rPr>
              <a:t>уже остывшие </a:t>
            </a:r>
            <a:r>
              <a:rPr lang="ru-RU" sz="1400" b="1" i="1" dirty="0">
                <a:solidFill>
                  <a:srgbClr val="800080"/>
                </a:solidFill>
                <a:latin typeface="Arial"/>
              </a:rPr>
              <a:t>посыпаем сахарной пудрой</a:t>
            </a:r>
            <a:r>
              <a:rPr lang="ru-RU" dirty="0">
                <a:solidFill>
                  <a:srgbClr val="333333"/>
                </a:solidFill>
                <a:latin typeface="Arial"/>
              </a:rPr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68" y="1268760"/>
            <a:ext cx="331236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4488" y="4653137"/>
            <a:ext cx="79928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Советы доктора Айболита: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i="1" dirty="0" smtClean="0">
                <a:solidFill>
                  <a:srgbClr val="003300"/>
                </a:solidFill>
              </a:rPr>
              <a:t>по </a:t>
            </a:r>
            <a:r>
              <a:rPr lang="ru-RU" sz="1600" b="1" i="1" dirty="0">
                <a:solidFill>
                  <a:srgbClr val="003300"/>
                </a:solidFill>
              </a:rPr>
              <a:t>утрам и вечерам;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i="1" dirty="0">
                <a:solidFill>
                  <a:srgbClr val="003300"/>
                </a:solidFill>
              </a:rPr>
              <a:t>обязательно 1-2 раза в неделю купайся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i="1" dirty="0">
                <a:solidFill>
                  <a:srgbClr val="003300"/>
                </a:solidFill>
              </a:rPr>
              <a:t>не забывай мыть руки перед едой;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i="1" dirty="0">
                <a:solidFill>
                  <a:srgbClr val="003300"/>
                </a:solidFill>
              </a:rPr>
              <a:t>не забывай мыть руки после туалета;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i="1" dirty="0">
                <a:solidFill>
                  <a:srgbClr val="003300"/>
                </a:solidFill>
              </a:rPr>
              <a:t>делай зарядку, занимайся спортом;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i="1" dirty="0">
                <a:solidFill>
                  <a:srgbClr val="003300"/>
                </a:solidFill>
              </a:rPr>
              <a:t>правильно питайся;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b="1" i="1" dirty="0">
                <a:solidFill>
                  <a:srgbClr val="003300"/>
                </a:solidFill>
              </a:rPr>
              <a:t>соблюдай режим дня.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64968" y="4581129"/>
            <a:ext cx="51125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</a:rPr>
              <a:t>История шоколада началась более 3000 лет назад на побережье Мексики.</a:t>
            </a:r>
          </a:p>
          <a:p>
            <a:pPr fontAlgn="base"/>
            <a:r>
              <a:rPr lang="ru-RU" sz="1600" b="1" i="1" dirty="0">
                <a:solidFill>
                  <a:schemeClr val="accent2">
                    <a:lumMod val="75000"/>
                  </a:schemeClr>
                </a:solidFill>
              </a:rPr>
              <a:t>Как считают учёные, шоколад пришёл к нам от древних ацтеков. Они называли его «пищей богов». Ацтеки считали какао-бобы настолько ценными, что их плоды играли роль денег. Испанские конкистадоры окрестили лакомство «чёрным золотом» и использовали для укрепления физических сил и выносливости.</a:t>
            </a:r>
          </a:p>
        </p:txBody>
      </p:sp>
    </p:spTree>
    <p:extLst>
      <p:ext uri="{BB962C8B-B14F-4D97-AF65-F5344CB8AC3E}">
        <p14:creationId xmlns="" xmlns:p14="http://schemas.microsoft.com/office/powerpoint/2010/main" val="416038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907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16632"/>
            <a:ext cx="8915400" cy="79208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CC00CC"/>
                </a:solidFill>
                <a:latin typeface="Batang" pitchFamily="18" charset="-127"/>
                <a:ea typeface="Batang" pitchFamily="18" charset="-127"/>
              </a:rPr>
              <a:t>БАБУШКАМ И ДЕДУШКАМ ПОСВЯЩАЕТСЯ...</a:t>
            </a:r>
            <a:endParaRPr lang="ru-RU" sz="2800" b="1" i="1" dirty="0">
              <a:solidFill>
                <a:srgbClr val="CC00CC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472" y="1052737"/>
            <a:ext cx="4392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  <a:t>Надо бабушку любить, </a:t>
            </a:r>
            <a:b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</a:br>
            <a: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  <a:t>Надо с дедушкой дружить. </a:t>
            </a:r>
            <a:b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</a:br>
            <a: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  <a:t>Только вместе всей семьёй </a:t>
            </a:r>
            <a:b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</a:br>
            <a: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  <a:t>Можно долго нам прожить. </a:t>
            </a:r>
            <a:b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</a:br>
            <a:endParaRPr lang="ru-RU" sz="2800" b="1" i="1" dirty="0">
              <a:solidFill>
                <a:srgbClr val="800080"/>
              </a:solidFill>
              <a:latin typeface="Arial Narrow" pitchFamily="34" charset="0"/>
            </a:endParaRPr>
          </a:p>
          <a:p>
            <a: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  <a:t>С ними можно поиграть, </a:t>
            </a:r>
            <a:b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</a:br>
            <a: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  <a:t>Или книжку почитать, </a:t>
            </a:r>
            <a:b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</a:br>
            <a: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  <a:t>И от них, когда захочешь, </a:t>
            </a:r>
            <a:b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</a:br>
            <a:r>
              <a:rPr lang="ru-RU" sz="2800" b="1" i="1" dirty="0">
                <a:solidFill>
                  <a:srgbClr val="800080"/>
                </a:solidFill>
                <a:latin typeface="Arial Narrow" pitchFamily="34" charset="0"/>
              </a:rPr>
              <a:t>Можно новое узнать.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37" t="10973" r="7868" b="16478"/>
          <a:stretch/>
        </p:blipFill>
        <p:spPr>
          <a:xfrm rot="5400000">
            <a:off x="4232921" y="908725"/>
            <a:ext cx="2592285" cy="2304256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00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50" t="13891" r="17998" b="7326"/>
          <a:stretch/>
        </p:blipFill>
        <p:spPr>
          <a:xfrm>
            <a:off x="4232921" y="3645024"/>
            <a:ext cx="2664295" cy="2808316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00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32" y="2124235"/>
            <a:ext cx="2592288" cy="2672917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00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647058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694</Words>
  <Application>Microsoft Office PowerPoint</Application>
  <PresentationFormat>Лист A4 (210x297 мм)</PresentationFormat>
  <Paragraphs>114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ДЕТИ –НАШЕ БУДУЩЕЕ</vt:lpstr>
      <vt:lpstr>ДЕТСКОЕ ТВОРЧЕСТВО</vt:lpstr>
      <vt:lpstr>     ИГРЫ                     ЗАГАДКИ</vt:lpstr>
      <vt:lpstr>НАШИ ЛЮБИМЫЕ МАМЫ И ПАПЫ</vt:lpstr>
      <vt:lpstr>МАМЫ РУКИ ЗОЛОТЫЕ</vt:lpstr>
      <vt:lpstr>РЕЦЕПТ МОЕЙ МАМЫ</vt:lpstr>
      <vt:lpstr>БАБУШКАМ И ДЕДУШКАМ ПОСВЯЩАЕТСЯ...</vt:lpstr>
      <vt:lpstr>БАБУШКИН СУНДУЧОК</vt:lpstr>
      <vt:lpstr>ОТ  БАБУШКИ С ЛЮБОВЬЮ</vt:lpstr>
      <vt:lpstr>СЕМЕЙНЫЕ   ПРАЗДНИКИ   И  ТРАДИЦИИ</vt:lpstr>
      <vt:lpstr>СЕМЕЙНЫЕ ПРАЗДНИКИ И ТРАДИЦИИ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60</cp:revision>
  <dcterms:created xsi:type="dcterms:W3CDTF">2016-11-12T04:02:30Z</dcterms:created>
  <dcterms:modified xsi:type="dcterms:W3CDTF">2022-03-16T13:23:50Z</dcterms:modified>
</cp:coreProperties>
</file>