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70" r:id="rId6"/>
    <p:sldId id="263" r:id="rId7"/>
    <p:sldId id="264" r:id="rId8"/>
    <p:sldId id="265" r:id="rId9"/>
    <p:sldId id="272" r:id="rId10"/>
    <p:sldId id="266" r:id="rId11"/>
    <p:sldId id="267" r:id="rId12"/>
    <p:sldId id="268" r:id="rId13"/>
    <p:sldId id="273" r:id="rId14"/>
    <p:sldId id="271" r:id="rId15"/>
    <p:sldId id="258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23A"/>
    <a:srgbClr val="990099"/>
    <a:srgbClr val="FF3300"/>
    <a:srgbClr val="3333CC"/>
    <a:srgbClr val="FFFF00"/>
    <a:srgbClr val="8000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5" autoAdjust="0"/>
    <p:restoredTop sz="94660"/>
  </p:normalViewPr>
  <p:slideViewPr>
    <p:cSldViewPr>
      <p:cViewPr>
        <p:scale>
          <a:sx n="75" d="100"/>
          <a:sy n="75" d="100"/>
        </p:scale>
        <p:origin x="-11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 userDrawn="1"/>
        </p:nvSpPr>
        <p:spPr>
          <a:xfrm>
            <a:off x="3498850" y="6388100"/>
            <a:ext cx="2130425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rgbClr val="A6A6A6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ru-RU" sz="1200">
                <a:solidFill>
                  <a:srgbClr val="A6A6A6"/>
                </a:solidFill>
                <a:latin typeface="Calibri" pitchFamily="34" charset="0"/>
                <a:cs typeface="Times New Roman" pitchFamily="18" charset="0"/>
              </a:rPr>
              <a:t> </a:t>
            </a:r>
            <a:r>
              <a:rPr lang="ru-RU" sz="1200" b="1">
                <a:solidFill>
                  <a:srgbClr val="A6A6A6"/>
                </a:solidFill>
                <a:latin typeface="Calibri" pitchFamily="34" charset="0"/>
                <a:cs typeface="Times New Roman" pitchFamily="18" charset="0"/>
              </a:rPr>
              <a:t>Ольга Михайловна Носова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7"/>
          <p:cNvSpPr/>
          <p:nvPr userDrawn="1"/>
        </p:nvSpPr>
        <p:spPr>
          <a:xfrm>
            <a:off x="207963" y="130175"/>
            <a:ext cx="8712200" cy="6535738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54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 rot="21279228">
            <a:off x="100013" y="4818063"/>
            <a:ext cx="1828800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312" y="1484784"/>
            <a:ext cx="8229600" cy="45259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D4CC9-C2BF-42B5-8A46-633BC89BEB60}" type="datetimeFigureOut">
              <a:rPr lang="ru-RU"/>
              <a:pPr>
                <a:defRPr/>
              </a:pPr>
              <a:t>04.04.2022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762A7-00C8-46E8-9CD2-97EFFD9D70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32984-8124-4625-B8AC-8ED47D956583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F736B-145C-401E-BB40-6CE95CE884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60772-2291-4281-867C-3C28D1AEC6BD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AB1A0-3889-4E31-826A-1DA58CFDF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F5FC6-0F9A-4544-B4A7-E7453BFD4D48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6DBAD-23EB-4D90-9598-90F1FBA7BF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D83B8-B9EA-44C0-A706-E50077EC0816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4E6B3-E574-43FC-9BBE-75125D0746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034B-A6EA-46B4-8392-ABA4AD5272B5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8F804-229D-4E82-A311-F7F208FC2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FA5EF-B49D-4CC7-BC61-1FD33C2681C8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8976-8DB5-4456-9523-022C18867A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4E567-D132-411F-A98E-6C4D156DBB39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F96EA-25CC-4A80-9C5D-94C14FB17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CA215-4083-4C6B-BB75-35D256F5BE2B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22FC9-389F-4DEA-955F-B6BFFC0BB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E8CCF-9238-4DBD-9A71-BC9B66D25544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CEE46-50A6-470A-8F41-F3878A14EE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47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32A641-0D56-4A8C-8C8D-5C20E5AF6B36}" type="datetimeFigureOut">
              <a:rPr lang="ru-RU"/>
              <a:pPr>
                <a:defRPr/>
              </a:pPr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6C6D94-760E-4D03-B467-399C1CC61F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47;&#1072;&#1075;&#1088;&#1091;&#1079;&#1082;&#1080;%20&#1052;&#1086;&#1079;&#1080;&#1083;&#1083;&#1072;\&#1087;&#1088;&#1086;&#1077;&#1082;&#1090;%20&#1087;&#1072;&#1083;&#1100;&#1095;&#1080;&#1082;&#1080;.mp4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47;&#1072;&#1075;&#1088;&#1091;&#1079;&#1082;&#1080;%20&#1052;&#1086;&#1079;&#1080;&#1083;&#1083;&#1072;\&#1087;&#1072;&#1083;&#1100;&#1095;&#1080;&#1082;&#1086;&#1074;&#1099;&#1077;%20&#1080;&#1075;&#1088;&#1099;.mp4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47;&#1072;&#1075;&#1088;&#1091;&#1079;&#1082;&#1080;%20&#1052;&#1086;&#1079;&#1080;&#1083;&#1083;&#1072;\&#1087;&#1088;&#1086;&#1077;&#1082;&#1090;%20&#1087;&#1072;&#1083;&#1100;&#1095;&#1080;&#1082;&#1080;%202.mp4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5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914400" y="981075"/>
            <a:ext cx="8229600" cy="2592388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  <a:t>МДОУ «Детский сад №99 комбинированного вида»  </a:t>
            </a:r>
            <a:b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</a:br>
            <a:r>
              <a:rPr lang="ru-RU" sz="3600" i="1" smtClean="0">
                <a:solidFill>
                  <a:srgbClr val="3333CC"/>
                </a:solidFill>
                <a:latin typeface="Arial" charset="0"/>
              </a:rPr>
              <a:t/>
            </a:r>
            <a:br>
              <a:rPr lang="ru-RU" sz="3600" i="1" smtClean="0">
                <a:solidFill>
                  <a:srgbClr val="3333CC"/>
                </a:solidFill>
                <a:latin typeface="Arial" charset="0"/>
              </a:rPr>
            </a:br>
            <a: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  <a:t>Педагогический проект </a:t>
            </a:r>
            <a:b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</a:br>
            <a: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  <a:t>«Использование пальчиковых кинезиологических игр </a:t>
            </a:r>
            <a:b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</a:br>
            <a: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  <a:t>в развитии речи детей</a:t>
            </a:r>
            <a:b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</a:br>
            <a: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  <a:t> дошкольного возраста »</a:t>
            </a:r>
            <a:b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</a:br>
            <a: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  <a:t/>
            </a:r>
            <a:b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</a:br>
            <a: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  <a:t>Автор</a:t>
            </a:r>
            <a:r>
              <a:rPr lang="en-US" sz="3600" b="1" i="1" smtClean="0">
                <a:solidFill>
                  <a:srgbClr val="3333CC"/>
                </a:solidFill>
                <a:latin typeface="Times New Roman" pitchFamily="18" charset="0"/>
              </a:rPr>
              <a:t>: </a:t>
            </a:r>
            <a:r>
              <a:rPr lang="ru-RU" sz="3600" b="1" i="1" smtClean="0">
                <a:solidFill>
                  <a:srgbClr val="3333CC"/>
                </a:solidFill>
                <a:latin typeface="Times New Roman" pitchFamily="18" charset="0"/>
              </a:rPr>
              <a:t>воспитатель Суркова Т.Н.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3" name="Picture 4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971550" y="620713"/>
            <a:ext cx="8172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3333CC"/>
                </a:solidFill>
              </a:rPr>
              <a:t>Кинезиологические упражнения – это комплекс упражнений, позволяющих активизировать межполушарное воздействие.</a:t>
            </a:r>
          </a:p>
        </p:txBody>
      </p:sp>
      <p:pic>
        <p:nvPicPr>
          <p:cNvPr id="20486" name="Picture 6" descr="кулак ребр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341438"/>
            <a:ext cx="3384550" cy="2374900"/>
          </a:xfrm>
          <a:prstGeom prst="rect">
            <a:avLst/>
          </a:prstGeom>
          <a:noFill/>
        </p:spPr>
      </p:pic>
      <p:pic>
        <p:nvPicPr>
          <p:cNvPr id="20487" name="Picture 7" descr="20220404_1317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268413"/>
            <a:ext cx="3744913" cy="2495550"/>
          </a:xfrm>
          <a:prstGeom prst="rect">
            <a:avLst/>
          </a:prstGeom>
          <a:noFill/>
        </p:spPr>
      </p:pic>
      <p:pic>
        <p:nvPicPr>
          <p:cNvPr id="20488" name="Picture 8" descr="20220404_1316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3933825"/>
            <a:ext cx="3313112" cy="2519363"/>
          </a:xfrm>
          <a:prstGeom prst="rect">
            <a:avLst/>
          </a:prstGeom>
          <a:noFill/>
        </p:spPr>
      </p:pic>
      <p:pic>
        <p:nvPicPr>
          <p:cNvPr id="20489" name="Picture 9" descr="20220404_13163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338" y="3933825"/>
            <a:ext cx="3600450" cy="261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4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20220404_1607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404813"/>
            <a:ext cx="4608513" cy="2787650"/>
          </a:xfrm>
          <a:prstGeom prst="rect">
            <a:avLst/>
          </a:prstGeom>
          <a:noFill/>
        </p:spPr>
      </p:pic>
      <p:pic>
        <p:nvPicPr>
          <p:cNvPr id="21510" name="Picture 6" descr="20220404_1608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3500438"/>
            <a:ext cx="4608513" cy="2900362"/>
          </a:xfrm>
          <a:prstGeom prst="rect">
            <a:avLst/>
          </a:prstGeom>
          <a:noFill/>
        </p:spPr>
      </p:pic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5292725" y="476250"/>
            <a:ext cx="4211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solidFill>
                  <a:srgbClr val="3333CC"/>
                </a:solidFill>
                <a:latin typeface="Times New Roman" pitchFamily="18" charset="0"/>
              </a:rPr>
              <a:t>Игра «Ухо – нос»</a:t>
            </a:r>
          </a:p>
        </p:txBody>
      </p:sp>
      <p:pic>
        <p:nvPicPr>
          <p:cNvPr id="21513" name="Picture 9" descr="20220404_160836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1916113"/>
            <a:ext cx="40671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4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20220404_1614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620713"/>
            <a:ext cx="4448175" cy="2803525"/>
          </a:xfrm>
          <a:prstGeom prst="rect">
            <a:avLst/>
          </a:prstGeom>
          <a:noFill/>
        </p:spPr>
      </p:pic>
      <p:pic>
        <p:nvPicPr>
          <p:cNvPr id="22534" name="Picture 6" descr="20220404_1614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1628775"/>
            <a:ext cx="3503613" cy="4187825"/>
          </a:xfrm>
          <a:prstGeom prst="rect">
            <a:avLst/>
          </a:prstGeom>
          <a:noFill/>
        </p:spPr>
      </p:pic>
      <p:pic>
        <p:nvPicPr>
          <p:cNvPr id="22535" name="Picture 7" descr="20220404_13154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3789363"/>
            <a:ext cx="4392613" cy="2879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g_s531059_1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проект пальчики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58888" y="1125538"/>
            <a:ext cx="7416800" cy="4608512"/>
          </a:xfrm>
          <a:prstGeom prst="rect">
            <a:avLst/>
          </a:prstGeom>
          <a:noFill/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779838" y="477838"/>
            <a:ext cx="3092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3333CC"/>
                </a:solidFill>
                <a:latin typeface="Times New Roman" pitchFamily="18" charset="0"/>
              </a:rPr>
              <a:t>ИГРА «БЛИНЧИКИ»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6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4" name="Picture 4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20220404_1627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052513"/>
            <a:ext cx="6445250" cy="5148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8" descr="img_s531059_1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2051050" y="1946275"/>
            <a:ext cx="4968875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000" b="1">
              <a:solidFill>
                <a:srgbClr val="3333CC"/>
              </a:solidFill>
              <a:latin typeface="Times New Roman" pitchFamily="18" charset="0"/>
            </a:endParaRPr>
          </a:p>
        </p:txBody>
      </p:sp>
      <p:pic>
        <p:nvPicPr>
          <p:cNvPr id="13319" name="пальчиковые игры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58888" y="908050"/>
            <a:ext cx="72898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31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5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5" name="Picture 6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Заголовок 1"/>
          <p:cNvSpPr>
            <a:spLocks/>
          </p:cNvSpPr>
          <p:nvPr/>
        </p:nvSpPr>
        <p:spPr bwMode="auto">
          <a:xfrm>
            <a:off x="914400" y="981075"/>
            <a:ext cx="82296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ru-RU" sz="2400" b="1">
                <a:solidFill>
                  <a:srgbClr val="FF3300"/>
                </a:solidFill>
                <a:latin typeface="Times New Roman" pitchFamily="18" charset="0"/>
              </a:rPr>
            </a:br>
            <a:r>
              <a:rPr lang="ru-RU" sz="4000" b="1">
                <a:solidFill>
                  <a:srgbClr val="3333CC"/>
                </a:solidFill>
                <a:latin typeface="Times New Roman" pitchFamily="18" charset="0"/>
              </a:rPr>
              <a:t>Учите</a:t>
            </a:r>
            <a:r>
              <a:rPr lang="en-US" sz="4000" b="1">
                <a:solidFill>
                  <a:srgbClr val="3333CC"/>
                </a:solidFill>
                <a:latin typeface="Times New Roman" pitchFamily="18" charset="0"/>
              </a:rPr>
              <a:t>: </a:t>
            </a:r>
            <a:r>
              <a:rPr lang="ru-RU" sz="4000" b="1">
                <a:solidFill>
                  <a:srgbClr val="3333CC"/>
                </a:solidFill>
                <a:latin typeface="Times New Roman" pitchFamily="18" charset="0"/>
              </a:rPr>
              <a:t>слушая – слышать,</a:t>
            </a:r>
            <a:br>
              <a:rPr lang="ru-RU" sz="4000" b="1">
                <a:solidFill>
                  <a:srgbClr val="3333CC"/>
                </a:solidFill>
                <a:latin typeface="Times New Roman" pitchFamily="18" charset="0"/>
              </a:rPr>
            </a:br>
            <a:r>
              <a:rPr lang="ru-RU" sz="4000" b="1">
                <a:solidFill>
                  <a:srgbClr val="3333CC"/>
                </a:solidFill>
                <a:latin typeface="Times New Roman" pitchFamily="18" charset="0"/>
              </a:rPr>
              <a:t> чувствуя – понимать, </a:t>
            </a:r>
            <a:br>
              <a:rPr lang="ru-RU" sz="4000" b="1">
                <a:solidFill>
                  <a:srgbClr val="3333CC"/>
                </a:solidFill>
                <a:latin typeface="Times New Roman" pitchFamily="18" charset="0"/>
              </a:rPr>
            </a:br>
            <a:r>
              <a:rPr lang="ru-RU" sz="4000" b="1">
                <a:solidFill>
                  <a:srgbClr val="3333CC"/>
                </a:solidFill>
                <a:latin typeface="Times New Roman" pitchFamily="18" charset="0"/>
              </a:rPr>
              <a:t>играя  - познавать мир звуков</a:t>
            </a:r>
            <a:endParaRPr lang="ru-RU" sz="4000" b="1" i="1">
              <a:solidFill>
                <a:srgbClr val="3333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4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900113" y="2276475"/>
            <a:ext cx="7775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solidFill>
                <a:srgbClr val="FF3300"/>
              </a:solidFill>
            </a:endParaRPr>
          </a:p>
        </p:txBody>
      </p:sp>
      <p:pic>
        <p:nvPicPr>
          <p:cNvPr id="14341" name="Picture 6" descr="russkaya-narodnaya-ig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916113"/>
            <a:ext cx="7489825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684213" y="549275"/>
            <a:ext cx="86756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Игровые упражнения для кистей рук известны с древности. Современные мамы и бабушки по-прежнему играют с малышами в фольклорных «Сороку-белобоку»,  «Идёт коза рогатая».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3" name="Picture 4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042988" y="984250"/>
            <a:ext cx="7662862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ctr">
              <a:tabLst>
                <a:tab pos="457200" algn="l"/>
              </a:tabLst>
            </a:pPr>
            <a:r>
              <a:rPr lang="ru-RU" sz="3600" b="1">
                <a:solidFill>
                  <a:srgbClr val="3333CC"/>
                </a:solidFill>
                <a:latin typeface="Times New Roman" pitchFamily="18" charset="0"/>
              </a:rPr>
              <a:t>Пальчиковые упражнения выполняют ряд функций:</a:t>
            </a:r>
          </a:p>
          <a:p>
            <a:pPr indent="228600" algn="ctr">
              <a:tabLst>
                <a:tab pos="457200" algn="l"/>
              </a:tabLst>
            </a:pPr>
            <a:endParaRPr lang="ru-RU" sz="3600" b="1">
              <a:solidFill>
                <a:srgbClr val="3333CC"/>
              </a:solidFill>
              <a:latin typeface="Times New Roman" pitchFamily="18" charset="0"/>
            </a:endParaRPr>
          </a:p>
          <a:p>
            <a:pPr indent="228600" algn="ctr">
              <a:tabLst>
                <a:tab pos="457200" algn="l"/>
              </a:tabLst>
            </a:pPr>
            <a:endParaRPr lang="ru-RU" sz="3600" b="1">
              <a:solidFill>
                <a:srgbClr val="3333CC"/>
              </a:solidFill>
              <a:latin typeface="Times New Roman" pitchFamily="18" charset="0"/>
            </a:endParaRPr>
          </a:p>
          <a:p>
            <a:pPr indent="228600">
              <a:buFontTx/>
              <a:buChar char="•"/>
              <a:tabLst>
                <a:tab pos="457200" algn="l"/>
              </a:tabLst>
            </a:pPr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способствуют развитию ловкости пальцев (этот фактор будет важен для освоения письма);</a:t>
            </a:r>
          </a:p>
          <a:p>
            <a:pPr indent="228600">
              <a:buFontTx/>
              <a:buChar char="•"/>
              <a:tabLst>
                <a:tab pos="457200" algn="l"/>
              </a:tabLst>
            </a:pPr>
            <a:endParaRPr lang="ru-RU" sz="2000" b="1">
              <a:solidFill>
                <a:srgbClr val="3333CC"/>
              </a:solidFill>
              <a:latin typeface="Times New Roman" pitchFamily="18" charset="0"/>
            </a:endParaRPr>
          </a:p>
          <a:p>
            <a:pPr indent="228600">
              <a:buFontTx/>
              <a:buChar char="•"/>
              <a:tabLst>
                <a:tab pos="457200" algn="l"/>
              </a:tabLst>
            </a:pPr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активизируют речевые центры;</a:t>
            </a:r>
          </a:p>
          <a:p>
            <a:pPr indent="228600">
              <a:buFontTx/>
              <a:buChar char="•"/>
              <a:tabLst>
                <a:tab pos="457200" algn="l"/>
              </a:tabLst>
            </a:pPr>
            <a:endParaRPr lang="ru-RU" sz="2000" b="1">
              <a:solidFill>
                <a:srgbClr val="3333CC"/>
              </a:solidFill>
              <a:latin typeface="Times New Roman" pitchFamily="18" charset="0"/>
            </a:endParaRPr>
          </a:p>
          <a:p>
            <a:pPr indent="228600">
              <a:buFontTx/>
              <a:buChar char="•"/>
              <a:tabLst>
                <a:tab pos="457200" algn="l"/>
              </a:tabLst>
            </a:pPr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развивают внимание, память, воображение;</a:t>
            </a:r>
          </a:p>
          <a:p>
            <a:pPr indent="228600">
              <a:buFontTx/>
              <a:buChar char="•"/>
              <a:tabLst>
                <a:tab pos="457200" algn="l"/>
              </a:tabLst>
            </a:pPr>
            <a:endParaRPr lang="ru-RU" sz="2000" b="1">
              <a:solidFill>
                <a:srgbClr val="3333CC"/>
              </a:solidFill>
              <a:latin typeface="Times New Roman" pitchFamily="18" charset="0"/>
            </a:endParaRPr>
          </a:p>
          <a:p>
            <a:pPr indent="228600">
              <a:buFontTx/>
              <a:buChar char="•"/>
              <a:tabLst>
                <a:tab pos="457200" algn="l"/>
              </a:tabLst>
            </a:pPr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создают позитивную атмосферу в группе, вызывают положительные эмоции.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7" name="Picture 4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403350" y="950913"/>
            <a:ext cx="7129463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ru-RU" sz="2800" b="1" u="sng">
                <a:solidFill>
                  <a:srgbClr val="3333CC"/>
                </a:solidFill>
                <a:latin typeface="Times New Roman" pitchFamily="18" charset="0"/>
              </a:rPr>
              <a:t>Рекомендации по применению:</a:t>
            </a:r>
          </a:p>
          <a:p>
            <a:pPr algn="ctr">
              <a:tabLst>
                <a:tab pos="457200" algn="l"/>
              </a:tabLst>
            </a:pPr>
            <a:endParaRPr lang="ru-RU" sz="2800" b="1" u="sng">
              <a:solidFill>
                <a:srgbClr val="3333CC"/>
              </a:solidFill>
              <a:latin typeface="Times New Roman" pitchFamily="18" charset="0"/>
            </a:endParaRP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ru-RU" sz="2400" b="1">
                <a:solidFill>
                  <a:srgbClr val="3333CC"/>
                </a:solidFill>
                <a:latin typeface="Times New Roman" pitchFamily="18" charset="0"/>
              </a:rPr>
              <a:t> игры можно проводить в любое время, ежедневно, без пропусков;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ru-RU" sz="2400" b="1">
                <a:solidFill>
                  <a:srgbClr val="3333CC"/>
                </a:solidFill>
                <a:latin typeface="Times New Roman" pitchFamily="18" charset="0"/>
              </a:rPr>
              <a:t>требуется точное выполнение движений и приёмов;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ru-RU" sz="2400" b="1">
                <a:solidFill>
                  <a:srgbClr val="3333CC"/>
                </a:solidFill>
                <a:latin typeface="Times New Roman" pitchFamily="18" charset="0"/>
              </a:rPr>
              <a:t> упражнения проводятся стоя или сидя за столом;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ru-RU" sz="2400" b="1">
                <a:solidFill>
                  <a:srgbClr val="3333CC"/>
                </a:solidFill>
                <a:latin typeface="Times New Roman" pitchFamily="18" charset="0"/>
              </a:rPr>
              <a:t> перед интенсивной умственной нагрузкой;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ru-RU" sz="2400" b="1">
                <a:solidFill>
                  <a:srgbClr val="3333CC"/>
                </a:solidFill>
                <a:latin typeface="Times New Roman" pitchFamily="18" charset="0"/>
              </a:rPr>
              <a:t> продолжительность  зависит от возраста и может составлять от 5 – 10 минут в день;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ru-RU" sz="2400" b="1">
                <a:solidFill>
                  <a:srgbClr val="3333CC"/>
                </a:solidFill>
                <a:latin typeface="Times New Roman" pitchFamily="18" charset="0"/>
              </a:rPr>
              <a:t> каждое упражнение выполняют по 1 – 2 минуты, в различном порядке и сочетании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Picture 4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9" descr="20220329_1726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260350"/>
            <a:ext cx="40671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0" descr="20220329_1726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3429000"/>
            <a:ext cx="40671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20220329_1727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3500438"/>
            <a:ext cx="439261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AutoShape 9" descr="img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416" name="Picture 10" descr="slide-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260350"/>
            <a:ext cx="43211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Picture 4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20220404_1626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836613"/>
            <a:ext cx="3887788" cy="3024187"/>
          </a:xfrm>
          <a:prstGeom prst="rect">
            <a:avLst/>
          </a:prstGeom>
          <a:noFill/>
        </p:spPr>
      </p:pic>
      <p:pic>
        <p:nvPicPr>
          <p:cNvPr id="18438" name="Picture 6" descr="20220404_1626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836613"/>
            <a:ext cx="4140200" cy="3024187"/>
          </a:xfrm>
          <a:prstGeom prst="rect">
            <a:avLst/>
          </a:prstGeom>
          <a:noFill/>
        </p:spPr>
      </p:pic>
      <p:pic>
        <p:nvPicPr>
          <p:cNvPr id="18439" name="Picture 7" descr="20220404_1610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5875" y="3500438"/>
            <a:ext cx="5048250" cy="3074987"/>
          </a:xfrm>
          <a:prstGeom prst="rect">
            <a:avLst/>
          </a:prstGeom>
          <a:noFill/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276600" y="333375"/>
            <a:ext cx="3706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3333CC"/>
                </a:solidFill>
                <a:latin typeface="Times New Roman" pitchFamily="18" charset="0"/>
              </a:rPr>
              <a:t>Игра «Замок»</a:t>
            </a:r>
            <a:r>
              <a:rPr lang="ru-RU" sz="2800" b="1" u="sng">
                <a:solidFill>
                  <a:srgbClr val="3333CC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img_s531059_1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Picture 4" descr="img_s531059_1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проект пальчики 2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196975"/>
            <a:ext cx="7850187" cy="5256213"/>
          </a:xfrm>
          <a:prstGeom prst="rect">
            <a:avLst/>
          </a:prstGeom>
          <a:noFill/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635375" y="620713"/>
            <a:ext cx="260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3333CC"/>
                </a:solidFill>
                <a:latin typeface="Times New Roman" pitchFamily="18" charset="0"/>
              </a:rPr>
              <a:t>Игра «Алладин»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46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8" name="Picture 4" descr="img_s531059_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577388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20220404_1314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404813"/>
            <a:ext cx="4397375" cy="6091237"/>
          </a:xfrm>
          <a:prstGeom prst="rect">
            <a:avLst/>
          </a:prstGeom>
          <a:noFill/>
        </p:spPr>
      </p:pic>
      <p:pic>
        <p:nvPicPr>
          <p:cNvPr id="26630" name="Picture 6" descr="20220404_1313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4638" y="404813"/>
            <a:ext cx="3789362" cy="6119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156</Words>
  <Application>Microsoft Office PowerPoint</Application>
  <PresentationFormat>Экран (4:3)</PresentationFormat>
  <Paragraphs>26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Тема Office</vt:lpstr>
      <vt:lpstr>      МДОУ «Детский сад №99 комбинированного вида»    Педагогический проект  «Использование пальчиковых кинезиологических игр  в развитии речи детей  дошкольного возраста »  Автор: воспитатель Суркова Т.Н.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уроков ИЗО</dc:title>
  <dc:creator>Ольга Михайловна</dc:creator>
  <cp:lastModifiedBy>Microsoft Office</cp:lastModifiedBy>
  <cp:revision>15</cp:revision>
  <dcterms:created xsi:type="dcterms:W3CDTF">2014-08-06T21:18:42Z</dcterms:created>
  <dcterms:modified xsi:type="dcterms:W3CDTF">2022-04-04T18:29:28Z</dcterms:modified>
</cp:coreProperties>
</file>