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23"/>
  </p:handoutMasterIdLst>
  <p:sldIdLst>
    <p:sldId id="256" r:id="rId5"/>
    <p:sldId id="257" r:id="rId6"/>
    <p:sldId id="258" r:id="rId7"/>
    <p:sldId id="266" r:id="rId8"/>
    <p:sldId id="259" r:id="rId9"/>
    <p:sldId id="267" r:id="rId10"/>
    <p:sldId id="260" r:id="rId11"/>
    <p:sldId id="268" r:id="rId12"/>
    <p:sldId id="262" r:id="rId13"/>
    <p:sldId id="263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30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00"/>
    <a:srgbClr val="57D3FF"/>
    <a:srgbClr val="79D9FF"/>
    <a:srgbClr val="F4BBFF"/>
    <a:srgbClr val="31CB31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3.png"/><Relationship Id="rId18" Type="http://schemas.openxmlformats.org/officeDocument/2006/relationships/audio" Target="../media/audio1.bin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17" Type="http://schemas.openxmlformats.org/officeDocument/2006/relationships/image" Target="../media/image56.jpeg"/><Relationship Id="rId2" Type="http://schemas.openxmlformats.org/officeDocument/2006/relationships/audio" Target="../media/audio1.wav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52.png"/><Relationship Id="rId15" Type="http://schemas.openxmlformats.org/officeDocument/2006/relationships/image" Target="../media/image54.jpeg"/><Relationship Id="rId10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13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9.jpeg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12" Type="http://schemas.openxmlformats.org/officeDocument/2006/relationships/image" Target="../media/image5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57.jpe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0.jpeg"/><Relationship Id="rId18" Type="http://schemas.openxmlformats.org/officeDocument/2006/relationships/audio" Target="../media/audio1.bin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62.jpe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65.jpeg"/><Relationship Id="rId5" Type="http://schemas.openxmlformats.org/officeDocument/2006/relationships/image" Target="../media/image9.png"/><Relationship Id="rId10" Type="http://schemas.openxmlformats.org/officeDocument/2006/relationships/image" Target="../media/image64.jpe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7.jpe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audio" Target="../media/audio1.bin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1.jpe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7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69.jpe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Relationship Id="rId1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.png"/><Relationship Id="rId18" Type="http://schemas.openxmlformats.org/officeDocument/2006/relationships/audio" Target="../media/audio1.bin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17" Type="http://schemas.openxmlformats.org/officeDocument/2006/relationships/image" Target="../media/image75.jpeg"/><Relationship Id="rId2" Type="http://schemas.openxmlformats.org/officeDocument/2006/relationships/audio" Target="../media/audio1.wav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5" Type="http://schemas.openxmlformats.org/officeDocument/2006/relationships/image" Target="../media/image73.jpe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12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78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audio" Target="../media/audio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79.jpe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audio" Target="../media/audio1.bin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4.pn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.png"/><Relationship Id="rId18" Type="http://schemas.openxmlformats.org/officeDocument/2006/relationships/audio" Target="../media/audio1.bin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17" Type="http://schemas.openxmlformats.org/officeDocument/2006/relationships/image" Target="../media/image45.jpeg"/><Relationship Id="rId2" Type="http://schemas.openxmlformats.org/officeDocument/2006/relationships/audio" Target="../media/audio1.wav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5" Type="http://schemas.openxmlformats.org/officeDocument/2006/relationships/image" Target="../media/image43.jpe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0.jpeg"/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12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8.jpe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72"/>
            <a:ext cx="12003812" cy="7065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2" y="504735"/>
            <a:ext cx="1248089" cy="1464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679318" y="3408842"/>
            <a:ext cx="1340058" cy="29452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9900107" y="3977509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240">
            <a:off x="952680" y="3837798"/>
            <a:ext cx="1619015" cy="2537694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2345"/>
              </p:ext>
            </p:extLst>
          </p:nvPr>
        </p:nvGraphicFramePr>
        <p:xfrm>
          <a:off x="2905932" y="1242245"/>
          <a:ext cx="6292312" cy="87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312"/>
              </a:tblGrid>
              <a:tr h="8732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Муниципальное автономное дошкольное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учреждение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«Детский сад № 104 комбинированного вида»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19374"/>
              </p:ext>
            </p:extLst>
          </p:nvPr>
        </p:nvGraphicFramePr>
        <p:xfrm>
          <a:off x="2193010" y="2324746"/>
          <a:ext cx="7733654" cy="180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3654"/>
              </a:tblGrid>
              <a:tr h="1805552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«Кинетический песок как средство коррекции речевых нарушений у детей 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 дошкольного возраста в индивидуальной работе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</a:rPr>
                        <a:t>»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75309"/>
              </p:ext>
            </p:extLst>
          </p:nvPr>
        </p:nvGraphicFramePr>
        <p:xfrm>
          <a:off x="5424407" y="4384988"/>
          <a:ext cx="448675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759"/>
              </a:tblGrid>
              <a:tr h="8291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Подготовила: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Беляева Наталья Анатольевна</a:t>
                      </a: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учитель – логопед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-416689"/>
            <a:ext cx="11693471" cy="7456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954231" y="2078192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" y="593986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3" y="12384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11824" y="358914"/>
            <a:ext cx="854731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Совершенствование грамматического строя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речи</a:t>
            </a:r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«Чего не стало?».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Игра на закрепление использования существительных в родительном падеже единственного и множественного числа. Логопед стирает часть предметов на песочной картинке, а затем просить ребёнка назвать, что изменилось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«Подбери слово».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Ребёнок обнаруживает спрятанные в песке игрушки и подбирает к их названиям прилагательные, согласовывая их в роде с существительными (рыбка – быстрая, блюдце – пластмассовое, тигр – полосатый).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49" y="2603308"/>
            <a:ext cx="2518070" cy="344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БЕЛЯЕВА Н.А  1\фото кинетический песок\20230317_12123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60" y="2543651"/>
            <a:ext cx="2611464" cy="39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81" y="2246470"/>
            <a:ext cx="2727702" cy="41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74" y="-194285"/>
            <a:ext cx="12432069" cy="7491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24" y="3437970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5" y="1707112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66132" y="1712979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043" y="2017287"/>
            <a:ext cx="681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+mj-lt"/>
            </a:endParaRPr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658" y="100740"/>
            <a:ext cx="9927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Автоматизация </a:t>
            </a:r>
            <a:r>
              <a:rPr lang="ru-RU" sz="2000" b="1" dirty="0"/>
              <a:t>звуков</a:t>
            </a:r>
            <a:endParaRPr lang="ru-RU" sz="2000" dirty="0"/>
          </a:p>
          <a:p>
            <a:r>
              <a:rPr lang="ru-RU" sz="1400" b="1" dirty="0"/>
              <a:t>«Сильный мотор»-</a:t>
            </a:r>
            <a:r>
              <a:rPr lang="ru-RU" sz="1400" dirty="0"/>
              <a:t> произносить звук р , проводя указательным пальцем дорожку по </a:t>
            </a:r>
            <a:r>
              <a:rPr lang="ru-RU" sz="1400" dirty="0" smtClean="0"/>
              <a:t>песку</a:t>
            </a:r>
            <a:r>
              <a:rPr lang="ru-RU" sz="1400" dirty="0"/>
              <a:t> </a:t>
            </a:r>
            <a:r>
              <a:rPr lang="ru-RU" sz="1400" dirty="0" smtClean="0"/>
              <a:t>или  рисовать </a:t>
            </a:r>
            <a:r>
              <a:rPr lang="ru-RU" sz="1400" dirty="0"/>
              <a:t>на песке букву Р , произнося одновременно звук Р . Аналогично можно работать с другими звуками, сочетая написание буквы с произнесением звука.</a:t>
            </a:r>
          </a:p>
          <a:p>
            <a:r>
              <a:rPr lang="ru-RU" sz="1400" b="1" dirty="0"/>
              <a:t>«Слабый моторчик»-</a:t>
            </a:r>
            <a:r>
              <a:rPr lang="ru-RU" sz="1400" dirty="0"/>
              <a:t> произносить звук Р (мягкий), проводя мизинцем дорожку по песку.</a:t>
            </a:r>
          </a:p>
          <a:p>
            <a:r>
              <a:rPr lang="ru-RU" sz="1400" b="1" dirty="0"/>
              <a:t>«Горочка»-</a:t>
            </a:r>
            <a:r>
              <a:rPr lang="ru-RU" sz="1400" dirty="0"/>
              <a:t> набрать в руку песок и произносить звук С, насыпая горку . Вариант этого упражнения - выбрать из лежащих или наполовину закопанных в песке игрушек игрушку со звуком С и, набрав песок и произнося этот звук , засыпать ее.</a:t>
            </a:r>
          </a:p>
          <a:p>
            <a:r>
              <a:rPr lang="ru-RU" sz="1400" b="1" dirty="0"/>
              <a:t>«Дорожка»-</a:t>
            </a:r>
            <a:r>
              <a:rPr lang="ru-RU" sz="1400" dirty="0"/>
              <a:t> произносить заданные логопедом слоги, «</a:t>
            </a:r>
            <a:r>
              <a:rPr lang="ru-RU" sz="1400" dirty="0" err="1"/>
              <a:t>прошагивая</a:t>
            </a:r>
            <a:r>
              <a:rPr lang="ru-RU" sz="1400" dirty="0"/>
              <a:t>» их пальчиком или легко отшлепывая по песку ладошками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«Прыжки по камням».</a:t>
            </a:r>
            <a:r>
              <a:rPr lang="ru-RU" sz="1400" dirty="0"/>
              <a:t> Дети лепят из песка болото, камни, лягушку. Перепрыгивая с одного  камня на другой, проговаривают слоги </a:t>
            </a:r>
          </a:p>
          <a:p>
            <a:r>
              <a:rPr lang="ru-RU" sz="1400" b="1" dirty="0" smtClean="0"/>
              <a:t>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1335" y="3574374"/>
            <a:ext cx="3298611" cy="24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8331" y="3484519"/>
            <a:ext cx="3120110" cy="234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60" y="3094505"/>
            <a:ext cx="2432434" cy="324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485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3" y="-140092"/>
            <a:ext cx="12096427" cy="709444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01" y="627448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7754" y="1162374"/>
            <a:ext cx="95848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Развитие фонематических представлений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«Два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замка».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 Игра на дифференциацию твёрдых и мягких звуков. Предложить детям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украсить замки ( цветными камушками)   королевства твёрдых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мягких согласных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звуков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«Спрячь ручки»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 — спрятать руки в песок, услышав заданный звук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/>
              <a:t> </a:t>
            </a:r>
            <a:r>
              <a:rPr lang="ru-RU" sz="1400" b="1" dirty="0">
                <a:solidFill>
                  <a:srgbClr val="002060"/>
                </a:solidFill>
              </a:rPr>
              <a:t>«Клад».</a:t>
            </a:r>
            <a:r>
              <a:rPr lang="ru-RU" sz="1400" dirty="0">
                <a:solidFill>
                  <a:srgbClr val="002060"/>
                </a:solidFill>
              </a:rPr>
              <a:t> Логопед закапывает в песок зелёные, синие, красные камешки. Ребёнок достаёт камешек и в зависимости от цвета камешка называет слово на данный звук (гласный, согласный твёрдый, согласный мягкий</a:t>
            </a:r>
            <a:r>
              <a:rPr lang="ru-RU" sz="14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1400" dirty="0"/>
              <a:t> </a:t>
            </a:r>
            <a:r>
              <a:rPr lang="ru-RU" sz="1400" b="1" dirty="0">
                <a:solidFill>
                  <a:srgbClr val="002060"/>
                </a:solidFill>
              </a:rPr>
              <a:t>«Выложи узор».</a:t>
            </a:r>
            <a:r>
              <a:rPr lang="ru-RU" sz="1400" dirty="0">
                <a:solidFill>
                  <a:srgbClr val="002060"/>
                </a:solidFill>
              </a:rPr>
              <a:t> Дети выкладывают на песке бусы из цветных камешков (</a:t>
            </a:r>
            <a:r>
              <a:rPr lang="ru-RU" sz="1400" dirty="0" smtClean="0">
                <a:solidFill>
                  <a:srgbClr val="002060"/>
                </a:solidFill>
              </a:rPr>
              <a:t>синие, зелёные, </a:t>
            </a:r>
            <a:r>
              <a:rPr lang="ru-RU" sz="1400" dirty="0" smtClean="0">
                <a:solidFill>
                  <a:srgbClr val="002060"/>
                </a:solidFill>
              </a:rPr>
              <a:t>красные) </a:t>
            </a:r>
            <a:r>
              <a:rPr lang="ru-RU" sz="1400" dirty="0">
                <a:solidFill>
                  <a:srgbClr val="002060"/>
                </a:solidFill>
              </a:rPr>
              <a:t>в зависимости от  </a:t>
            </a:r>
            <a:r>
              <a:rPr lang="ru-RU" sz="1400" dirty="0" smtClean="0">
                <a:solidFill>
                  <a:srgbClr val="002060"/>
                </a:solidFill>
              </a:rPr>
              <a:t>звуковой схемы слова.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5015" y="3346829"/>
            <a:ext cx="3316804" cy="248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БЕЛЯЕВА Н.А  1\фото кинетический песок\20230316_10353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6106" y="3329485"/>
            <a:ext cx="3268827" cy="24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БЕЛЯЕВА Н.А  1\фото кинетический песок\20230317_10063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620" y="3450819"/>
            <a:ext cx="3578249" cy="26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БЕЛЯЕВА Н.А  1\фото кинетический песок\20230317_12085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20" y="2920880"/>
            <a:ext cx="3235254" cy="34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34" y="-139485"/>
            <a:ext cx="11995688" cy="688488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8568" y="184061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" y="1742389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42" y="3424605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0409" y="2047741"/>
            <a:ext cx="5764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359" y="1117044"/>
            <a:ext cx="89425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Формирование слоговой структуры слова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«Полоски».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Логопед (затем ребёнок) чертит на песке заданное количество полосок, а затем по их количеству придумывает слово.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«Исправь ошибку».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Логопед чертит на песке ошибочное количество полосок. Ребёнок анализирует количество слогов в слове и исправляет ошибку, добавляя или убирая лишнюю полоску.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pic>
        <p:nvPicPr>
          <p:cNvPr id="5122" name="Picture 2" descr="D:\БЕЛЯЕВА Н.А  1\фото кинетический песок\20230317_1053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6174" y="3166763"/>
            <a:ext cx="3876513" cy="29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БЕЛЯЕВА Н.А  1\фото кинетический песок\20230317_10522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4142" y="2956435"/>
            <a:ext cx="3931474" cy="32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3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" y="-55459"/>
            <a:ext cx="11670224" cy="6600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10589092" y="2111294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0930" y="2884868"/>
            <a:ext cx="560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11111"/>
                </a:solidFill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2889" y="957780"/>
            <a:ext cx="88257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Развитие связной речи</a:t>
            </a:r>
            <a:endParaRPr lang="ru-RU" sz="2000" dirty="0"/>
          </a:p>
          <a:p>
            <a:r>
              <a:rPr lang="ru-RU" dirty="0"/>
              <a:t> </a:t>
            </a:r>
            <a:r>
              <a:rPr lang="ru-RU" sz="1600" b="1" dirty="0"/>
              <a:t>«Мой клад».</a:t>
            </a:r>
            <a:r>
              <a:rPr lang="ru-RU" sz="1600" dirty="0"/>
              <a:t> Ребёнок зарывает в песок предмет и описывает его, не называя. Тот, кто догадается, о каком предмете идёт речь, откапывает его в песке.</a:t>
            </a:r>
          </a:p>
          <a:p>
            <a:r>
              <a:rPr lang="ru-RU" sz="1600" dirty="0"/>
              <a:t> </a:t>
            </a:r>
            <a:r>
              <a:rPr lang="ru-RU" sz="1600" b="1" dirty="0"/>
              <a:t>«Нарисуй и расскажи».</a:t>
            </a:r>
            <a:r>
              <a:rPr lang="ru-RU" sz="1600" dirty="0"/>
              <a:t> Ребёнок создаёт картинку на песке и сопровождает свои действия речью.</a:t>
            </a:r>
          </a:p>
        </p:txBody>
      </p:sp>
      <p:pic>
        <p:nvPicPr>
          <p:cNvPr id="6146" name="Picture 2" descr="D:\БЕЛЯЕВА Н.А  1\фото кинетический песок\20230317_1026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7995" y="2698765"/>
            <a:ext cx="3823288" cy="28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БЕЛЯЕВА Н.А  1\фото кинетический песок\20230317_10291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7382" y="2585424"/>
            <a:ext cx="3664743" cy="27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7564" y="2509423"/>
            <a:ext cx="3671407" cy="27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80"/>
            <a:ext cx="11693471" cy="7082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498501" y="2292439"/>
            <a:ext cx="7284239" cy="15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0033" y="1301136"/>
            <a:ext cx="5773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871" y="1066304"/>
            <a:ext cx="9480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Обучение грамоте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«Найди буквы и назови».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 Логопед прячет в песок пластмассовые буквы. Ребёнок должен найти и назвать все буквы.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Эту игру можно усложнить, давая инструкции типа: «в правом верхнем углу», «в левом нижнем углу».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«Назови слово».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 Ребёнок достаёт спрятанную логопедом букву и называет слово, начинающееся на этот звук.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 «Слепи букву»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ребёнок лепит знакомую букву из песка. Дает характеристику звука. Можно предложить трансформировать букву в другую.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D:\БЕЛЯЕВА Н.А  1\фото кинетический песок\20230316_12154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1301" y="3284182"/>
            <a:ext cx="3464390" cy="23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БЕЛЯЕВА Н.А  1\фото кинетический песок\20230317_0933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2229" y="3045121"/>
            <a:ext cx="3616470" cy="27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0363" y="2989970"/>
            <a:ext cx="3469630" cy="260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БЕЛЯЕВА Н.А  1\фото кинетический песок\20230317_10224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1044" y="2883052"/>
            <a:ext cx="3874569" cy="29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64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02" y="92785"/>
            <a:ext cx="11910409" cy="6888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932185" y="2308380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773149" y="4339276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1521" y="3244334"/>
            <a:ext cx="5698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11111"/>
                </a:solidFill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556" y="1525782"/>
            <a:ext cx="765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6" y="2982654"/>
            <a:ext cx="2668247" cy="35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БЕЛЯЕВА Н.А  1\фото кинетический песок\20230316_08133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5539" y="3566434"/>
            <a:ext cx="3437760" cy="25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БЕЛЯЕВА Н.А  1\фото кинетический песок\20230316_0818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3347" y="3523103"/>
            <a:ext cx="3553310" cy="26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34880" y="1257609"/>
            <a:ext cx="7911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Рисование песком</a:t>
            </a:r>
            <a:r>
              <a:rPr lang="ru-RU" sz="1600" dirty="0"/>
              <a:t> прекрасно развивает моторику, поскольку пальцы ребенка находятся в тесном контакте с фактурным веществом, развивает координацию движения, помогает познавать свойства вещества, развивает фантазию. </a:t>
            </a:r>
            <a:r>
              <a:rPr lang="ru-RU" sz="1600" b="1" dirty="0"/>
              <a:t>Рисование песком</a:t>
            </a:r>
            <a:r>
              <a:rPr lang="ru-RU" sz="1600" dirty="0"/>
              <a:t> успешно применяется при работе с детьми с </a:t>
            </a:r>
            <a:r>
              <a:rPr lang="ru-RU" sz="1600" dirty="0" smtClean="0"/>
              <a:t> ОВЗ.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34880" y="2256557"/>
            <a:ext cx="7911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После </a:t>
            </a:r>
            <a:r>
              <a:rPr lang="ru-RU" sz="1600" dirty="0"/>
              <a:t>таких занятий у </a:t>
            </a:r>
            <a:r>
              <a:rPr lang="ru-RU" sz="1600" dirty="0" smtClean="0"/>
              <a:t> детей  </a:t>
            </a:r>
            <a:r>
              <a:rPr lang="ru-RU" sz="1600" dirty="0"/>
              <a:t>наблюдается повышение умственной активности, улучшение речи и памяти, повышение коммуникабельности.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048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252088"/>
            <a:ext cx="11194178" cy="6472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85623" y="2269691"/>
            <a:ext cx="7297117" cy="1729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9566" y="3000475"/>
            <a:ext cx="624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062" y="1551213"/>
            <a:ext cx="6811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Вывод: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Использование песочных игр с детьми позволяет развивать не только все стороны речи. В песочной стране ребёнок и логопед легко обмениваются идеями. Что позволяет построить партнёрские и доверительные отношения. Особенно хорошо подходит этот метод для детей, которые по какой-либо причине отказываются выполнять различные задания на традиционных занятиях.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Кинетический песок в своей работе может применять любой педагог, когда возникает вопрос взаимодействия с детьми, требующими особого внимания. Это актуально при организации инклюзивного образования.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564882" y="1975527"/>
            <a:ext cx="1618228" cy="3678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693025" y="3505476"/>
            <a:ext cx="1011181" cy="22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23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36710"/>
            <a:ext cx="10974475" cy="72299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29" y="452801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9" y="83798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1" y="2062945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30" y="6203526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89" y="618629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8" y="539404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0" y="5975444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15" y="4159523"/>
            <a:ext cx="733758" cy="748887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157628" y="4908410"/>
            <a:ext cx="1806746" cy="1563862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89191" y="106303"/>
            <a:ext cx="1806746" cy="1563862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9537542" y="4995557"/>
            <a:ext cx="1806746" cy="1563862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9199974" y="12479"/>
            <a:ext cx="1806746" cy="1563862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33042" y="2747892"/>
            <a:ext cx="1095137" cy="993882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9568664" y="2636649"/>
            <a:ext cx="1321317" cy="1084646"/>
          </a:xfrm>
          <a:prstGeom prst="star5">
            <a:avLst/>
          </a:prstGeom>
          <a:solidFill>
            <a:srgbClr val="FD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hareslide.ru/img/tmb/4/389368/2d86c1f90458625b3dc850a2b79947fa-800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89" y="1357266"/>
            <a:ext cx="7524426" cy="45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988" y="86571"/>
            <a:ext cx="12719414" cy="700018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1646588"/>
            <a:ext cx="7428458" cy="419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45" y="466536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7" y="5166937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26" y="5336504"/>
            <a:ext cx="505709" cy="5091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2753" y="1294108"/>
            <a:ext cx="6881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</a:rPr>
              <a:t>Актуальность:</a:t>
            </a:r>
            <a:r>
              <a:rPr lang="ru-RU" dirty="0">
                <a:solidFill>
                  <a:srgbClr val="002060"/>
                </a:solidFill>
              </a:rPr>
              <a:t> Всем известно, что речь является основной коммуникативной функцией. С развитием речи у ребёнка связано формирование личности и основных психических процессов.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 В последние годы наблюдается рост числа дошкольников с </a:t>
            </a:r>
            <a:r>
              <a:rPr lang="ru-RU" dirty="0" smtClean="0">
                <a:solidFill>
                  <a:srgbClr val="002060"/>
                </a:solidFill>
              </a:rPr>
              <a:t>нарушениями</a:t>
            </a:r>
            <a:r>
              <a:rPr lang="ru-RU" dirty="0">
                <a:solidFill>
                  <a:srgbClr val="002060"/>
                </a:solidFill>
              </a:rPr>
              <a:t> речевого развития</a:t>
            </a:r>
            <a:r>
              <a:rPr lang="ru-RU" dirty="0" smtClean="0">
                <a:solidFill>
                  <a:srgbClr val="002060"/>
                </a:solidFill>
              </a:rPr>
              <a:t>,  увеличивается </a:t>
            </a:r>
            <a:r>
              <a:rPr lang="ru-RU" dirty="0">
                <a:solidFill>
                  <a:srgbClr val="002060"/>
                </a:solidFill>
              </a:rPr>
              <a:t>количество детей попадающих в коррекционные группы детских </a:t>
            </a:r>
            <a:r>
              <a:rPr lang="ru-RU" dirty="0" smtClean="0">
                <a:solidFill>
                  <a:srgbClr val="002060"/>
                </a:solidFill>
              </a:rPr>
              <a:t>садов.   Большинство </a:t>
            </a:r>
            <a:r>
              <a:rPr lang="ru-RU" dirty="0">
                <a:solidFill>
                  <a:srgbClr val="002060"/>
                </a:solidFill>
              </a:rPr>
              <a:t>из них имеют не только сложный речевой дефект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но и трудности в поведении, а также недоразвитие интеллектуально-познавательной сферы.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Нарушение речи детей затрагивают различные стороны речи: звуковую (произносительную), фонематическую, лексическую, грамматическую. Дети редко имеют уверенную координацию движений пальцев рук. В основном у них присутствует моторная неловкость, неточность движений, трудности усвоения двигательной программы. Поэтому, для успешной коррекции речи и моторики у детей, я решила использовать в своей работе песок.</a:t>
            </a:r>
          </a:p>
        </p:txBody>
      </p:sp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209226"/>
            <a:ext cx="10703437" cy="6462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66132" y="1712979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6132" y="1543964"/>
            <a:ext cx="617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8183" y="1305342"/>
            <a:ext cx="62458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</a:rPr>
              <a:t>Песочная терапия </a:t>
            </a:r>
            <a:r>
              <a:rPr lang="ru-RU" dirty="0">
                <a:solidFill>
                  <a:srgbClr val="002060"/>
                </a:solidFill>
              </a:rPr>
              <a:t>– одна из разновидностей игровой терапии. А как известно основная деятельность дошкольника – игра. В ней он познает себя и окружающий мир. Игры на песке - одна из форм естественной деятельности ребенка. </a:t>
            </a:r>
          </a:p>
          <a:p>
            <a:pPr algn="just"/>
            <a:r>
              <a:rPr lang="ru-RU" b="1" u="sng" dirty="0">
                <a:solidFill>
                  <a:srgbClr val="002060"/>
                </a:solidFill>
              </a:rPr>
              <a:t>Кинетический песок - </a:t>
            </a:r>
            <a:r>
              <a:rPr lang="ru-RU" dirty="0">
                <a:solidFill>
                  <a:srgbClr val="002060"/>
                </a:solidFill>
              </a:rPr>
              <a:t>это инновационный материал для творчества и игр, учебного и познавательного процесса.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Инновационная образовательная деятельность – это деятельность, благодаря которой происходит развитие познавательного интереса к различным областям знаний и видам деятельности.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Перенос традиционных педагогических занятий в песочницу дает больший воспитательный и образовательный эффект, нежели стандартные формы обучения.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10258689" y="2600511"/>
            <a:ext cx="1665083" cy="36596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9165036" y="3202696"/>
            <a:ext cx="1210787" cy="26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" y="165194"/>
            <a:ext cx="10492001" cy="615927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4" y="1525782"/>
            <a:ext cx="6705157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5898" y="1224366"/>
            <a:ext cx="494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1756" y="1543964"/>
            <a:ext cx="62380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Используя кинетический песок, я решаю следующие задачи: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развитие фонематических представлений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совершенствование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лексико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грамматического строя речи;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автоматизация поставленных звуков;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обучение грамоте;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развитие связной речи;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формирование слоговой структуры слова;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развитие мелкой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 артикуляционной моторики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снятие мышечного напряжения.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13" y="3197457"/>
            <a:ext cx="2001007" cy="3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" y="221737"/>
            <a:ext cx="11199842" cy="65236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8568" y="184061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582341"/>
            <a:ext cx="47476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Что нужно для игры в песок?</a:t>
            </a:r>
          </a:p>
          <a:p>
            <a:r>
              <a:rPr lang="ru-RU" b="1" dirty="0">
                <a:solidFill>
                  <a:schemeClr val="accent6"/>
                </a:solidFill>
              </a:rPr>
              <a:t>А нужно, в сущности, так мало</a:t>
            </a:r>
          </a:p>
          <a:p>
            <a:r>
              <a:rPr lang="ru-RU" b="1" dirty="0">
                <a:solidFill>
                  <a:schemeClr val="accent6"/>
                </a:solidFill>
              </a:rPr>
              <a:t>Любовь, желанье, доброта,</a:t>
            </a:r>
          </a:p>
          <a:p>
            <a:r>
              <a:rPr lang="ru-RU" b="1" dirty="0">
                <a:solidFill>
                  <a:schemeClr val="accent6"/>
                </a:solidFill>
              </a:rPr>
              <a:t>Чтоб Вера в Детство не пропала</a:t>
            </a:r>
          </a:p>
          <a:p>
            <a:r>
              <a:rPr lang="ru-RU" b="1" dirty="0">
                <a:solidFill>
                  <a:schemeClr val="accent6"/>
                </a:solidFill>
              </a:rPr>
              <a:t>Простейший ящик из стола</a:t>
            </a:r>
          </a:p>
          <a:p>
            <a:r>
              <a:rPr lang="ru-RU" b="1" dirty="0">
                <a:solidFill>
                  <a:schemeClr val="accent6"/>
                </a:solidFill>
              </a:rPr>
              <a:t>Покрасим голубою краской</a:t>
            </a:r>
          </a:p>
          <a:p>
            <a:r>
              <a:rPr lang="ru-RU" b="1" dirty="0">
                <a:solidFill>
                  <a:schemeClr val="accent6"/>
                </a:solidFill>
              </a:rPr>
              <a:t>Горсть золотистого песка</a:t>
            </a:r>
          </a:p>
          <a:p>
            <a:r>
              <a:rPr lang="ru-RU" b="1" dirty="0">
                <a:solidFill>
                  <a:schemeClr val="accent6"/>
                </a:solidFill>
              </a:rPr>
              <a:t>Туда вольется дивной сказкой</a:t>
            </a:r>
          </a:p>
          <a:p>
            <a:r>
              <a:rPr lang="ru-RU" b="1" dirty="0">
                <a:solidFill>
                  <a:schemeClr val="accent6"/>
                </a:solidFill>
              </a:rPr>
              <a:t>Игрушек маленький набор</a:t>
            </a:r>
          </a:p>
          <a:p>
            <a:r>
              <a:rPr lang="ru-RU" b="1" dirty="0">
                <a:solidFill>
                  <a:schemeClr val="accent6"/>
                </a:solidFill>
              </a:rPr>
              <a:t>Возьмем в игру… Подобно Богу</a:t>
            </a:r>
          </a:p>
          <a:p>
            <a:r>
              <a:rPr lang="ru-RU" b="1" dirty="0">
                <a:solidFill>
                  <a:schemeClr val="accent6"/>
                </a:solidFill>
              </a:rPr>
              <a:t>Мы создадим свой Мир Чудес,</a:t>
            </a:r>
          </a:p>
          <a:p>
            <a:r>
              <a:rPr lang="ru-RU" b="1" dirty="0">
                <a:solidFill>
                  <a:schemeClr val="accent6"/>
                </a:solidFill>
              </a:rPr>
              <a:t>Пройдя Познания Дорогу!</a:t>
            </a:r>
          </a:p>
          <a:p>
            <a:r>
              <a:rPr lang="ru-RU" dirty="0">
                <a:solidFill>
                  <a:schemeClr val="accent6"/>
                </a:solidFill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8442014" y="2093049"/>
            <a:ext cx="1665083" cy="36596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7110765" y="3227387"/>
            <a:ext cx="1210787" cy="26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37" y="90004"/>
            <a:ext cx="11918196" cy="6452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10103748" y="1486599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9245362" y="3189947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1207" y="1357266"/>
            <a:ext cx="6896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Регуляция мышечного тонуса, снятие напряжения с мышц пальцев рук, совершенствование мелкой моторики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D:\БЕЛЯЕВА Н.А  1\фото кинетический песок\20230317_10383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72" y="2343167"/>
            <a:ext cx="3194588" cy="23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ЕЛЯЕВА Н.А  1\фото кинетический песок\20230316_08024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4782" y="2560933"/>
            <a:ext cx="3571197" cy="26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БЕЛЯЕВА Н.А  1\фото кинетический песок\20230317_10385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5856" y="2558305"/>
            <a:ext cx="3784149" cy="28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5" y="222941"/>
            <a:ext cx="11173215" cy="6317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02" y="3536918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5" y="3301128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2" y="245686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498501" y="2292439"/>
            <a:ext cx="7284239" cy="15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998" y="1209493"/>
            <a:ext cx="8446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Упражнение «Необыкновенные следы»:</a:t>
            </a:r>
            <a:endParaRPr lang="ru-RU" sz="1600" dirty="0"/>
          </a:p>
          <a:p>
            <a:r>
              <a:rPr lang="ru-RU" sz="1600" b="1" dirty="0"/>
              <a:t>«Идут медвежата»</a:t>
            </a:r>
            <a:r>
              <a:rPr lang="ru-RU" sz="1600" dirty="0"/>
              <a:t> — ребёнок кулачками и ладонями с силой надавливает на песок;</a:t>
            </a:r>
          </a:p>
          <a:p>
            <a:r>
              <a:rPr lang="ru-RU" sz="1600" b="1" dirty="0"/>
              <a:t>«Прыгают зайцы»</a:t>
            </a:r>
            <a:r>
              <a:rPr lang="ru-RU" sz="1600" dirty="0"/>
              <a:t> — кончиками пальцев ребёнок ударяет по поверхности песка, двигаясь в разных направлениях;</a:t>
            </a:r>
          </a:p>
          <a:p>
            <a:r>
              <a:rPr lang="ru-RU" sz="1600" b="1" dirty="0"/>
              <a:t>«Ползут змейки»</a:t>
            </a:r>
            <a:r>
              <a:rPr lang="ru-RU" sz="1600" dirty="0"/>
              <a:t> — ребёнок пальцами рук делает поверхность песка волнистой;</a:t>
            </a:r>
          </a:p>
          <a:p>
            <a:r>
              <a:rPr lang="ru-RU" sz="1600" b="1" dirty="0"/>
              <a:t>«Жучки – паучки»</a:t>
            </a:r>
            <a:r>
              <a:rPr lang="ru-RU" sz="1600" dirty="0"/>
              <a:t> — ребёнок погружает руки в песок и двигает всеми пальцами, имитируя движения насекомых.</a:t>
            </a:r>
          </a:p>
        </p:txBody>
      </p:sp>
      <p:pic>
        <p:nvPicPr>
          <p:cNvPr id="1026" name="Picture 2" descr="D:\БЕЛЯЕВА Н.А  1\фото кинетический песок\20230316_0759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6273" y="3399874"/>
            <a:ext cx="3405995" cy="25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ЕЛЯЕВА Н.А  1\фото кинетический песок\20230316_08024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6923" y="3049328"/>
            <a:ext cx="2819212" cy="22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66" y="2956114"/>
            <a:ext cx="2656998" cy="35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4" y="118314"/>
            <a:ext cx="10980116" cy="6739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795261" y="232941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642941" y="3814469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6718344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6034" y="278969"/>
            <a:ext cx="88766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Артикуляционные </a:t>
            </a:r>
            <a:r>
              <a:rPr lang="ru-RU" sz="2000" b="1" dirty="0">
                <a:solidFill>
                  <a:srgbClr val="002060"/>
                </a:solidFill>
              </a:rPr>
              <a:t>упражнения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«Лошадка»- </a:t>
            </a:r>
            <a:r>
              <a:rPr lang="ru-RU" sz="1400" dirty="0">
                <a:solidFill>
                  <a:srgbClr val="002060"/>
                </a:solidFill>
              </a:rPr>
              <a:t>щелкать языком, одновременно пальцами ритмично, в такт щелчкам, «скакать по песку» 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«Качели»-</a:t>
            </a:r>
            <a:r>
              <a:rPr lang="ru-RU" sz="1400" dirty="0">
                <a:solidFill>
                  <a:srgbClr val="002060"/>
                </a:solidFill>
              </a:rPr>
              <a:t> языком ритмично двигать вверх-вниз, указательным пальцем ведущей руки в такт движениям языка двигать по песку в том же направлении.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«Часики»-</a:t>
            </a:r>
            <a:r>
              <a:rPr lang="ru-RU" sz="1400" dirty="0">
                <a:solidFill>
                  <a:srgbClr val="002060"/>
                </a:solidFill>
              </a:rPr>
              <a:t> языком ритмично двигать вправо-влево, указательным пальцем ведущей руки в такт движениям языка в том же направлении по песку.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«Месим тесто»-</a:t>
            </a:r>
            <a:r>
              <a:rPr lang="ru-RU" sz="1400" dirty="0">
                <a:solidFill>
                  <a:srgbClr val="002060"/>
                </a:solidFill>
              </a:rPr>
              <a:t> губами ритмично шлепать по высунутому языку со звуком «п-п-п», ладонью ведущей руки легко похлопывать по песку.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5912" y="2827417"/>
            <a:ext cx="3152666" cy="22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68" y="2420728"/>
            <a:ext cx="2622204" cy="34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9316" y="2864543"/>
            <a:ext cx="3652103" cy="27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369"/>
            <a:ext cx="11421767" cy="6620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58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122249" y="181698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0983" y="1453300"/>
            <a:ext cx="80668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Словарная работа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«Кто больше назовёт?»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 Ребёнок подбирает прилагательные (слова-признаки), глаголы (слова-действия) и на каждое слово выкладывает ракушку, камешек, пуговку.</a:t>
            </a:r>
          </a:p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«Слова-родственники».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 Игра проводится аналогично предыдущей.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538" y="3136103"/>
            <a:ext cx="3728633" cy="279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6046" y="3177076"/>
            <a:ext cx="4056420" cy="30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D:\БЕЛЯЕВА Н.А  1\фото кинетический песок\20230316_12031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8454" y="3082206"/>
            <a:ext cx="4049509" cy="30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475</Words>
  <Application>Microsoft Office PowerPoint</Application>
  <PresentationFormat>Произвольный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2020-11-10T04:19:47Z</dcterms:created>
  <dcterms:modified xsi:type="dcterms:W3CDTF">2023-03-18T14:20:36Z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