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57" r:id="rId3"/>
    <p:sldId id="276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71" r:id="rId13"/>
    <p:sldId id="265" r:id="rId14"/>
    <p:sldId id="268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614B-31BD-4591-B09A-EB453BC119B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BAABE-5995-4787-B136-E1324CED0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AABE-5995-4787-B136-E1324CED06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AB08-80A1-48E4-8C4B-0F1E258060F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FA05-BDB4-4132-8896-C5251D5F5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aza-referat.ru/%D0%94%D0%B5%D1%82%D1%81%D0%BA%D0%B0%D1%8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baza-referat.ru/%D0%A5%D0%B0%D1%80%D0%B0%D0%BA%D1%82%D0%B5%D1%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3"/>
            <a:ext cx="8204448" cy="11521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МДОУ № </a:t>
            </a:r>
            <a:r>
              <a:rPr lang="ru-RU" sz="3200" b="1" dirty="0" smtClean="0">
                <a:solidFill>
                  <a:srgbClr val="FF0000"/>
                </a:solidFill>
              </a:rPr>
              <a:t>117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/>
              </a:rPr>
              <a:t>Игра </a:t>
            </a:r>
            <a:r>
              <a:rPr lang="ru-RU" sz="4400" b="1" dirty="0" smtClean="0">
                <a:solidFill>
                  <a:srgbClr val="C00000"/>
                </a:solidFill>
              </a:rPr>
              <a:t>-</a:t>
            </a:r>
            <a:r>
              <a:rPr lang="ru-RU" sz="4400" b="1" dirty="0" smtClean="0">
                <a:solidFill>
                  <a:srgbClr val="C00000"/>
                </a:solidFill>
                <a:effectLst/>
              </a:rPr>
              <a:t> средство </a:t>
            </a:r>
            <a:r>
              <a:rPr lang="ru-RU" sz="4400" b="1" dirty="0" smtClean="0">
                <a:solidFill>
                  <a:srgbClr val="C00000"/>
                </a:solidFill>
              </a:rPr>
              <a:t>развития </a:t>
            </a:r>
            <a:r>
              <a:rPr lang="ru-RU" sz="4400" b="1" dirty="0" smtClean="0">
                <a:solidFill>
                  <a:srgbClr val="C00000"/>
                </a:solidFill>
                <a:effectLst/>
              </a:rPr>
              <a:t>творческой личности дошкольников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>.</a:t>
            </a:r>
            <a:endParaRPr lang="ru-RU" dirty="0" smtClean="0">
              <a:solidFill>
                <a:srgbClr val="C00000"/>
              </a:solidFill>
              <a:effectLst/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Подготовила: воспитатель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средней группы №7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Корнеева В.А.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9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Игры – забавы и подвижные игры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b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Особую группу составляют игры – забавы. В них ярко выражен элемент необычного, неожиданного, смешного, содержатся шутка, безобидный юмор. Основное их назначение – повеселить, позабавить детей, порадовать их.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фото\DSC_07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643050"/>
            <a:ext cx="4786346" cy="3325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22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Строительные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игры</a:t>
            </a:r>
            <a:b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chemeClr val="accent2"/>
                </a:solidFill>
                <a:effectLst/>
                <a:latin typeface="Times New Roman"/>
                <a:ea typeface="Times New Roman"/>
              </a:rPr>
              <a:t>Строительная игра – это такая деятельность детей, основным содержанием которой является отражение окружающей жизни в разнообразных постройках и связанных с ними действиях. </a:t>
            </a:r>
            <a:r>
              <a:rPr lang="ru-RU" sz="1800" dirty="0">
                <a:solidFill>
                  <a:schemeClr val="accent2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chemeClr val="accent2"/>
                </a:solidFill>
                <a:latin typeface="Times New Roman"/>
                <a:ea typeface="Times New Roman"/>
              </a:rPr>
            </a:br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D:\фото\P_20160923_0945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357298"/>
            <a:ext cx="4643438" cy="4071948"/>
          </a:xfrm>
          <a:prstGeom prst="rect">
            <a:avLst/>
          </a:prstGeom>
          <a:noFill/>
        </p:spPr>
      </p:pic>
      <p:pic>
        <p:nvPicPr>
          <p:cNvPr id="1027" name="Picture 3" descr="D:\фото\DSC_09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500174"/>
            <a:ext cx="3214710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07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cap="none" dirty="0">
                <a:solidFill>
                  <a:srgbClr val="FF0000"/>
                </a:solidFill>
                <a:latin typeface="Times New Roman"/>
                <a:ea typeface="Times New Roman"/>
              </a:rPr>
              <a:t>Театрализованные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931224" cy="4608512"/>
          </a:xfrm>
        </p:spPr>
        <p:txBody>
          <a:bodyPr>
            <a:normAutofit lnSpcReduction="10000"/>
          </a:bodyPr>
          <a:lstStyle/>
          <a:p>
            <a:pPr marL="273050" lvl="0" indent="-2730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95000"/>
              <a:buNone/>
              <a:defRPr/>
            </a:pPr>
            <a:r>
              <a:rPr lang="ru-RU" sz="33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Театрализованная деятельность </a:t>
            </a:r>
            <a:r>
              <a:rPr lang="ru-RU" sz="3300" i="1" dirty="0" smtClean="0">
                <a:solidFill>
                  <a:srgbClr val="39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– </a:t>
            </a:r>
          </a:p>
          <a:p>
            <a:pPr marL="273050" lvl="0" indent="-2730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95000"/>
              <a:buNone/>
              <a:defRPr/>
            </a:pPr>
            <a:r>
              <a:rPr lang="ru-RU" sz="33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одно </a:t>
            </a:r>
            <a:r>
              <a:rPr lang="ru-RU" sz="33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из главных средств развития творческих способностей детей. Эта деятельность может пронизывать все режимные моменты, включаться во все виды непосредственной деятельности, бывает в свободной  совместной работе взрослых и детей, также в самостоятельных играх.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61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1682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F:\фото детей\DSCN380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500042"/>
            <a:ext cx="414340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 descr="D:\фото\DSC_08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85728"/>
            <a:ext cx="392909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25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/>
                <a:ea typeface="Times New Roman"/>
              </a:rPr>
              <a:t>Важное место в художественно – творческой деятельности дошкольников занимает </a:t>
            </a:r>
            <a:r>
              <a:rPr lang="ru-RU" sz="36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/>
                <a:ea typeface="Times New Roman"/>
              </a:rPr>
              <a:t>музыка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фото\DSC_08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357298"/>
            <a:ext cx="3903590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8" name="Picture 2" descr="D:\фото\DSC_08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428736"/>
            <a:ext cx="4500594" cy="3611398"/>
          </a:xfrm>
          <a:prstGeom prst="rect">
            <a:avLst/>
          </a:prstGeom>
          <a:noFill/>
        </p:spPr>
      </p:pic>
      <p:pic>
        <p:nvPicPr>
          <p:cNvPr id="5" name="Picture 2" descr="D:\фото\DSC_08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8714" y="1509698"/>
            <a:ext cx="3903590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282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859216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Calibri"/>
              </a:rPr>
              <a:t>Игра 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</a:rPr>
              <a:t>– наиболее доступный для детей вид деятельности, способ переработки полученных из окружающего мира впечатлений, знаний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Calibri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Она возникает в ответ на общественную потребность в подготовке подрастающего поколения к жизни. В игре ярко проявляются особенности мышления и воображения ребенка, его эмоциональность, активность, развивающаяся потребность в общении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Воспитатель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должен выступать в настоящее время в несколько ином качестве, он не только должен осуществлять педагогическое руководство игровой деятельностью детей, но и сам становиться ее активным участником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7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Autofit/>
          </a:bodyPr>
          <a:lstStyle/>
          <a:p>
            <a:pPr algn="ctr"/>
            <a:r>
              <a:rPr lang="ru-RU" sz="48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Желаем </a:t>
            </a:r>
            <a:r>
              <a:rPr lang="ru-RU" sz="4800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фото\P_20100101_1649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071678"/>
            <a:ext cx="7666416" cy="4054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63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2852936"/>
          </a:xfrm>
        </p:spPr>
        <p:txBody>
          <a:bodyPr>
            <a:no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/>
              </a:rPr>
              <a:t>«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</a:rPr>
              <a:t>ИГРА - ЭТО ОГРОМНОЕ СВЕТЛОЕ ОКНО, ЧЕРЕЗ КОТОРОЕ В ДУХОВНЫЙ МИР РЕБЕНКА ВЛИВАЕТСЯ ЖИВИТЕЛЬНЫЙ ПОТОК ПРЕДСТАВЛЕНИЙ, ПОНЯТИЙ ОБ ОКРУЖАЮЩЕМ МИРЕ.</a:t>
            </a:r>
            <a:br>
              <a:rPr lang="ru-RU" sz="2000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/>
              </a:rPr>
              <a:t> ИГРА - ЭТО ИСКРА, ЗАЖИГАЮЩАЯ ОГОНЕК</a:t>
            </a:r>
            <a:br>
              <a:rPr lang="ru-RU" sz="2000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/>
              </a:rPr>
              <a:t> ПЫТЛИВОСТИ И ЛЮБОЗНАТЕЛЬНОСТИ.»     </a:t>
            </a:r>
            <a:br>
              <a:rPr lang="ru-RU" sz="2000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/>
              </a:rPr>
              <a:t>                                                                     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В. А. СУХОМЛИНСКИЙ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</a:rPr>
              <a:t>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852936"/>
            <a:ext cx="7200800" cy="31683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/>
                <a:ea typeface="Calibri"/>
              </a:rPr>
              <a:t>Игра органически присуща детскому возрасту и при умелом ее использовании способна творить чудеса. Ленивого - она сделает трудолюбивым, незнайку - знающим, неумелого – умелым. 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/>
                <a:ea typeface="Calibri"/>
              </a:rPr>
              <a:t>Словно 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Calibri"/>
              </a:rPr>
              <a:t>волшебная палочка игра может изменить отношение детей к тому, что кажется им порой слишком обычным и скучным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1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Актуальность данной темы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И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гра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является одним из наиболее важных компонентов в воспитании детей и развитии их творчества. Так как в играх ребенок развивает свои умственные способности и физические. Именно в игре дети сталкиваются с современной техникой, становятся более целеустремленными, веселыми и сообразительными. В игре вырабатывается трудолюбие, смекалка, наблюдательность и настойчивость в достижении своей цели . В играх дети раскрывают свои положительные и отрицательные качества и в связи с этим взрослые получают полную возможность воздействовать на ребенка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Главными критериями ФГОС дошкольного образования  названы социализация и индивидуальное развитие ребенка.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36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7467600" cy="4873752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buClr>
                <a:srgbClr val="009DD9"/>
              </a:buClr>
              <a:buSzPct val="95000"/>
              <a:buNone/>
              <a:defRPr/>
            </a:pPr>
            <a:r>
              <a:rPr lang="ru-RU" sz="3600" dirty="0">
                <a:solidFill>
                  <a:srgbClr val="0070C0"/>
                </a:solidFill>
                <a:latin typeface="Constantia"/>
              </a:rPr>
              <a:t>Это способность, проявление </a:t>
            </a:r>
            <a:r>
              <a:rPr lang="ru-RU" sz="3600" dirty="0" smtClean="0">
                <a:solidFill>
                  <a:srgbClr val="0070C0"/>
                </a:solidFill>
                <a:latin typeface="Constantia"/>
              </a:rPr>
              <a:t>которого связано </a:t>
            </a:r>
            <a:r>
              <a:rPr lang="ru-RU" sz="3600" dirty="0">
                <a:solidFill>
                  <a:srgbClr val="0070C0"/>
                </a:solidFill>
                <a:latin typeface="Constantia"/>
              </a:rPr>
              <a:t>с развитием воображения, фантазии.</a:t>
            </a:r>
          </a:p>
          <a:p>
            <a:pPr lvl="0" algn="ctr">
              <a:spcBef>
                <a:spcPct val="20000"/>
              </a:spcBef>
              <a:buClr>
                <a:srgbClr val="009DD9"/>
              </a:buClr>
              <a:buSzPct val="95000"/>
              <a:buNone/>
              <a:defRPr/>
            </a:pPr>
            <a:r>
              <a:rPr lang="ru-RU" sz="3600" dirty="0">
                <a:solidFill>
                  <a:srgbClr val="0070C0"/>
                </a:solidFill>
                <a:latin typeface="Constantia"/>
              </a:rPr>
              <a:t>Творчество характеризуют два основных критерия: новизна и оригинальность продукта.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6986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n-ea"/>
                <a:cs typeface="+mn-cs"/>
              </a:rPr>
              <a:t>Творческие способности</a:t>
            </a:r>
            <a:r>
              <a:rPr lang="ru-RU" sz="40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.</a:t>
            </a:r>
            <a:r>
              <a:rPr lang="ru-RU" sz="4000" dirty="0">
                <a:latin typeface="Times New Roman"/>
                <a:ea typeface="Times New Roman"/>
              </a:rPr>
              <a:t> 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1329"/>
            <a:ext cx="8219256" cy="4323936"/>
          </a:xfrm>
        </p:spPr>
        <p:txBody>
          <a:bodyPr/>
          <a:lstStyle/>
          <a:p>
            <a:pPr marL="109728" lvl="0" indent="0" algn="ctr">
              <a:spcBef>
                <a:spcPct val="20000"/>
              </a:spcBef>
              <a:buClr>
                <a:srgbClr val="009DD9"/>
              </a:buClr>
              <a:buSzPct val="95000"/>
              <a:buNone/>
              <a:defRPr/>
            </a:pPr>
            <a:r>
              <a:rPr lang="ru-RU" sz="3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Это </a:t>
            </a:r>
            <a:r>
              <a:rPr lang="ru-RU" sz="3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способность удивляться и познавать, умение находить решение в нестандартных ситуациях, это нацеленность на открытие нового и способность к глубокому осознанию своего опыта.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98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026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575F6D"/>
                </a:solidFill>
                <a:latin typeface="Times New Roman"/>
                <a:ea typeface="Calibri"/>
              </a:rPr>
              <a:t> </a:t>
            </a:r>
            <a:r>
              <a:rPr lang="ru-RU" sz="40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hlinkClick r:id="rId3" tooltip="Детская"/>
              </a:rPr>
              <a:t>Детская</a:t>
            </a:r>
            <a:r>
              <a:rPr lang="ru-RU" sz="4000" b="1" dirty="0">
                <a:solidFill>
                  <a:schemeClr val="accent3"/>
                </a:solidFill>
                <a:latin typeface="Times New Roman"/>
                <a:ea typeface="Times New Roman"/>
              </a:rPr>
              <a:t> игра всегда носит творческий </a:t>
            </a:r>
            <a:r>
              <a:rPr lang="ru-RU" sz="40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hlinkClick r:id="rId4" tooltip="Характер"/>
              </a:rPr>
              <a:t>характер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pic>
        <p:nvPicPr>
          <p:cNvPr id="1027" name="Picture 3" descr="D:\фото\DSC_09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143116"/>
            <a:ext cx="442915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фото\DSC_095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571612"/>
            <a:ext cx="442912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218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DSC_09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3760714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D:\фото\DSC_09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7166"/>
            <a:ext cx="4357686" cy="3182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 descr="D:\фото\DSC_09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3143248"/>
            <a:ext cx="4500594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81508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Виды игр</a:t>
            </a:r>
            <a:br>
              <a:rPr lang="ru-RU" sz="3600" b="1" u="sng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сюжетно-ролевые игры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D:\фото\DSC_09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14422"/>
            <a:ext cx="3500462" cy="37147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D:\фото\DSC_09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1285860"/>
            <a:ext cx="4071966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7" name="Picture 5" descr="D:\фото\DSC_09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3286124"/>
            <a:ext cx="428628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028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Дидактические игры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200" dirty="0">
                <a:solidFill>
                  <a:schemeClr val="accent2"/>
                </a:solidFill>
                <a:latin typeface="Times New Roman"/>
                <a:ea typeface="Times New Roman"/>
              </a:rPr>
              <a:t>Дидактические игры – одно из средств воспитания и обучения детей дошкольного возраста.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200" dirty="0"/>
          </a:p>
        </p:txBody>
      </p:sp>
      <p:pic>
        <p:nvPicPr>
          <p:cNvPr id="4098" name="Picture 2" descr="D:\фото\DSC_09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71612"/>
            <a:ext cx="364333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D:\фото\DSC_09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1500174"/>
            <a:ext cx="464347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523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373</Words>
  <Application>Microsoft Office PowerPoint</Application>
  <PresentationFormat>Экран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МДОУ № 117</vt:lpstr>
      <vt:lpstr>      «ИГРА - ЭТО ОГРОМНОЕ СВЕТЛОЕ ОКНО, ЧЕРЕЗ КОТОРОЕ В ДУХОВНЫЙ МИР РЕБЕНКА ВЛИВАЕТСЯ ЖИВИТЕЛЬНЫЙ ПОТОК ПРЕДСТАВЛЕНИЙ, ПОНЯТИЙ ОБ ОКРУЖАЮЩЕМ МИРЕ.  ИГРА - ЭТО ИСКРА, ЗАЖИГАЮЩАЯ ОГОНЕК  ПЫТЛИВОСТИ И ЛЮБОЗНАТЕЛЬНОСТИ.»                                                                            В. А. СУХОМЛИНСКИЙ . </vt:lpstr>
      <vt:lpstr>Актуальность данной темы </vt:lpstr>
      <vt:lpstr>Творчество:</vt:lpstr>
      <vt:lpstr>Творческие способности. </vt:lpstr>
      <vt:lpstr> Детская игра всегда носит творческий характер</vt:lpstr>
      <vt:lpstr>Слайд 7</vt:lpstr>
      <vt:lpstr>Виды игр сюжетно-ролевые игры</vt:lpstr>
      <vt:lpstr>Дидактические игры Дидактические игры – одно из средств воспитания и обучения детей дошкольного возраста. </vt:lpstr>
      <vt:lpstr>Игры – забавы и подвижные игры. Особую группу составляют игры – забавы. В них ярко выражен элемент необычного, неожиданного, смешного, содержатся шутка, безобидный юмор. Основное их назначение – повеселить, позабавить детей, порадовать их. </vt:lpstr>
      <vt:lpstr>Строительные игры Строительная игра – это такая деятельность детей, основным содержанием которой является отражение окружающей жизни в разнообразных постройках и связанных с ними действиях.  </vt:lpstr>
      <vt:lpstr>Театрализованные игры</vt:lpstr>
      <vt:lpstr>  </vt:lpstr>
      <vt:lpstr>Важное место в художественно – творческой деятельности дошкольников занимает музыка.</vt:lpstr>
      <vt:lpstr>Слайд 15</vt:lpstr>
      <vt:lpstr> Желаем творческих успехов!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№2 комбинированного вида старшая группа №3 Воспитатель: Пашкова Светлана Алексеевна</dc:title>
  <dc:creator>Admin</dc:creator>
  <cp:lastModifiedBy>Пользователь Windows</cp:lastModifiedBy>
  <cp:revision>83</cp:revision>
  <dcterms:created xsi:type="dcterms:W3CDTF">2014-04-22T15:04:29Z</dcterms:created>
  <dcterms:modified xsi:type="dcterms:W3CDTF">2021-02-11T13:16:16Z</dcterms:modified>
</cp:coreProperties>
</file>