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68" r:id="rId3"/>
    <p:sldId id="270" r:id="rId4"/>
    <p:sldId id="271" r:id="rId5"/>
    <p:sldId id="272" r:id="rId6"/>
    <p:sldId id="275" r:id="rId7"/>
    <p:sldId id="273" r:id="rId8"/>
    <p:sldId id="274" r:id="rId9"/>
    <p:sldId id="257" r:id="rId10"/>
    <p:sldId id="264" r:id="rId11"/>
    <p:sldId id="256" r:id="rId12"/>
    <p:sldId id="263" r:id="rId13"/>
    <p:sldId id="261" r:id="rId14"/>
    <p:sldId id="259" r:id="rId15"/>
    <p:sldId id="262" r:id="rId16"/>
    <p:sldId id="258" r:id="rId17"/>
    <p:sldId id="267" r:id="rId18"/>
    <p:sldId id="276" r:id="rId19"/>
    <p:sldId id="265" r:id="rId20"/>
    <p:sldId id="26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086" autoAdjust="0"/>
  </p:normalViewPr>
  <p:slideViewPr>
    <p:cSldViewPr>
      <p:cViewPr>
        <p:scale>
          <a:sx n="72" d="100"/>
          <a:sy n="72" d="100"/>
        </p:scale>
        <p:origin x="-12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FFAC9-A48F-43AE-8C3B-F2C03F7A5506}" type="datetimeFigureOut">
              <a:rPr lang="ru-RU" smtClean="0"/>
              <a:pPr/>
              <a:t>08.04.2020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BD32D0-4648-42D9-BFCA-746C15E206C4}" type="slidenum">
              <a:rPr lang="ru-RU" smtClean="0"/>
              <a:pPr/>
              <a:t>‹#›</a:t>
            </a:fld>
            <a:endParaRPr lang="ru-RU"/>
          </a:p>
        </p:txBody>
      </p:sp>
    </p:spTree>
    <p:extLst>
      <p:ext uri="{BB962C8B-B14F-4D97-AF65-F5344CB8AC3E}">
        <p14:creationId xmlns:p14="http://schemas.microsoft.com/office/powerpoint/2010/main" val="243739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3DAA8-E090-41D9-BC10-222092C412A4}" type="datetimeFigureOut">
              <a:rPr lang="ru-RU" smtClean="0"/>
              <a:pPr/>
              <a:t>08.04.2020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0FE29-8364-4BD5-B09A-09FBAA9C4705}" type="slidenum">
              <a:rPr lang="ru-RU" smtClean="0"/>
              <a:pPr/>
              <a:t>‹#›</a:t>
            </a:fld>
            <a:endParaRPr lang="ru-RU"/>
          </a:p>
        </p:txBody>
      </p:sp>
    </p:spTree>
    <p:extLst>
      <p:ext uri="{BB962C8B-B14F-4D97-AF65-F5344CB8AC3E}">
        <p14:creationId xmlns:p14="http://schemas.microsoft.com/office/powerpoint/2010/main" val="340443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E0FE29-8364-4BD5-B09A-09FBAA9C4705}" type="slidenum">
              <a:rPr lang="ru-RU" smtClean="0"/>
              <a:pPr/>
              <a:t>3</a:t>
            </a:fld>
            <a:endParaRPr lang="ru-RU"/>
          </a:p>
        </p:txBody>
      </p:sp>
    </p:spTree>
    <p:extLst>
      <p:ext uri="{BB962C8B-B14F-4D97-AF65-F5344CB8AC3E}">
        <p14:creationId xmlns:p14="http://schemas.microsoft.com/office/powerpoint/2010/main" val="204460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2E67C-7673-4004-AC81-3B27742CC43F}" type="datetimeFigureOut">
              <a:rPr lang="ru-RU" smtClean="0"/>
              <a:pPr/>
              <a:t>08.04.2020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DA89-9A29-4B26-A149-0C7567D5FEB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1045;&#1074;&#1075;&#1077;&#1085;&#1080;&#1081;\Desktop\&#1101;&#1090;&#1086;&#1090;%20&#1079;&#1072;&#1075;&#1072;&#1076;&#1086;&#1095;&#1085;&#1099;&#1081;%20&#1082;&#1086;&#1089;&#1084;&#1086;&#1089;\PPK-Voskreshenie-Covetskaya-kosmicheskaya-muzyka1985(muzofon.com).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4330824" cy="936104"/>
          </a:xfrm>
        </p:spPr>
        <p:txBody>
          <a:bodyPr>
            <a:normAutofit/>
          </a:bodyPr>
          <a:lstStyle/>
          <a:p>
            <a:r>
              <a:rPr lang="ru-RU" sz="2400" dirty="0" smtClean="0"/>
              <a:t/>
            </a:r>
            <a:br>
              <a:rPr lang="ru-RU" sz="2400" dirty="0" smtClean="0"/>
            </a:br>
            <a:endParaRPr lang="ru-RU" sz="2400" dirty="0"/>
          </a:p>
        </p:txBody>
      </p:sp>
      <p:sp>
        <p:nvSpPr>
          <p:cNvPr id="3" name="Содержимое 2"/>
          <p:cNvSpPr>
            <a:spLocks noGrp="1"/>
          </p:cNvSpPr>
          <p:nvPr>
            <p:ph idx="1"/>
          </p:nvPr>
        </p:nvSpPr>
        <p:spPr>
          <a:xfrm>
            <a:off x="457200" y="692696"/>
            <a:ext cx="8229600" cy="5433467"/>
          </a:xfrm>
        </p:spPr>
        <p:txBody>
          <a:bodyPr>
            <a:normAutofit/>
          </a:bodyPr>
          <a:lstStyle/>
          <a:p>
            <a:pPr algn="ctr">
              <a:buNone/>
            </a:pPr>
            <a:r>
              <a:rPr lang="ru-RU" sz="9600" b="1" dirty="0" smtClean="0"/>
              <a:t>Этот загадочный космос</a:t>
            </a:r>
            <a:endParaRPr lang="ru-RU" sz="9600" b="1" dirty="0"/>
          </a:p>
        </p:txBody>
      </p:sp>
      <p:pic>
        <p:nvPicPr>
          <p:cNvPr id="2051" name="Picture 3" descr="C:\Users\Евгений\Desktop\i30I9W4QM.jpg"/>
          <p:cNvPicPr>
            <a:picLocks noChangeAspect="1" noChangeArrowheads="1"/>
          </p:cNvPicPr>
          <p:nvPr/>
        </p:nvPicPr>
        <p:blipFill>
          <a:blip r:embed="rId2" cstate="print"/>
          <a:srcRect/>
          <a:stretch>
            <a:fillRect/>
          </a:stretch>
        </p:blipFill>
        <p:spPr bwMode="auto">
          <a:xfrm>
            <a:off x="0" y="0"/>
            <a:ext cx="3059832" cy="2132856"/>
          </a:xfrm>
          <a:prstGeom prst="rect">
            <a:avLst/>
          </a:prstGeom>
          <a:noFill/>
        </p:spPr>
      </p:pic>
      <p:pic>
        <p:nvPicPr>
          <p:cNvPr id="2052" name="Picture 4" descr="C:\Users\Евгений\Desktop\iLE2PF9PJ.jpg"/>
          <p:cNvPicPr>
            <a:picLocks noChangeAspect="1" noChangeArrowheads="1"/>
          </p:cNvPicPr>
          <p:nvPr/>
        </p:nvPicPr>
        <p:blipFill>
          <a:blip r:embed="rId3" cstate="print"/>
          <a:srcRect/>
          <a:stretch>
            <a:fillRect/>
          </a:stretch>
        </p:blipFill>
        <p:spPr bwMode="auto">
          <a:xfrm>
            <a:off x="5867400" y="4941168"/>
            <a:ext cx="3276600" cy="191683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484784"/>
          </a:xfrm>
        </p:spPr>
        <p:txBody>
          <a:bodyPr>
            <a:noAutofit/>
          </a:bodyPr>
          <a:lstStyle/>
          <a:p>
            <a:r>
              <a:rPr lang="ru-RU" sz="2400" dirty="0" smtClean="0"/>
              <a:t>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a:t>
            </a:r>
            <a:r>
              <a:rPr lang="ru-RU" sz="1600" dirty="0" smtClean="0"/>
              <a:t>.</a:t>
            </a:r>
            <a:endParaRPr lang="ru-RU" sz="1600" dirty="0"/>
          </a:p>
        </p:txBody>
      </p:sp>
      <p:pic>
        <p:nvPicPr>
          <p:cNvPr id="11266" name="Picture 2" descr="C:\Users\Евгений\Desktop\космос\планеты\Venus-Wallpapers.jpg"/>
          <p:cNvPicPr>
            <a:picLocks noGrp="1" noChangeAspect="1" noChangeArrowheads="1"/>
          </p:cNvPicPr>
          <p:nvPr>
            <p:ph idx="1"/>
          </p:nvPr>
        </p:nvPicPr>
        <p:blipFill>
          <a:blip r:embed="rId2" cstate="print"/>
          <a:srcRect/>
          <a:stretch>
            <a:fillRect/>
          </a:stretch>
        </p:blipFill>
        <p:spPr bwMode="auto">
          <a:xfrm>
            <a:off x="0" y="1484784"/>
            <a:ext cx="9143999" cy="5373216"/>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84784"/>
          </a:xfrm>
        </p:spPr>
        <p:txBody>
          <a:bodyPr>
            <a:noAutofit/>
          </a:bodyPr>
          <a:lstStyle/>
          <a:p>
            <a:r>
              <a:rPr lang="ru-RU" sz="2400" dirty="0" smtClean="0"/>
              <a:t>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a:t>
            </a: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Евгений\Desktop\космос\планеты\Planeta-Terra.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800" dirty="0" smtClean="0"/>
              <a:t>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a:t>
            </a:r>
            <a:endParaRPr lang="ru-RU" sz="2800" dirty="0"/>
          </a:p>
        </p:txBody>
      </p:sp>
      <p:pic>
        <p:nvPicPr>
          <p:cNvPr id="8194" name="Picture 2" descr="C:\Users\Евгений\Desktop\Samsung%20GALAXY%20Note%2010_1%20Wallpaper%201.jpg"/>
          <p:cNvPicPr>
            <a:picLocks noGrp="1" noChangeAspect="1" noChangeArrowheads="1"/>
          </p:cNvPicPr>
          <p:nvPr>
            <p:ph idx="1"/>
          </p:nvPr>
        </p:nvPicPr>
        <p:blipFill>
          <a:blip r:embed="rId2" cstate="print"/>
          <a:srcRect b="3658"/>
          <a:stretch>
            <a:fillRect/>
          </a:stretch>
        </p:blipFill>
        <p:spPr bwMode="auto">
          <a:xfrm>
            <a:off x="0" y="1700808"/>
            <a:ext cx="9144000" cy="5157192"/>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rmAutofit fontScale="90000"/>
          </a:bodyPr>
          <a:lstStyle/>
          <a:p>
            <a:r>
              <a:rPr lang="ru-RU" sz="2400" dirty="0" smtClean="0"/>
              <a:t>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a:t>
            </a:r>
            <a:endParaRPr lang="ru-RU" sz="2400" dirty="0"/>
          </a:p>
        </p:txBody>
      </p:sp>
      <p:pic>
        <p:nvPicPr>
          <p:cNvPr id="8194" name="Picture 2" descr="C:\Users\Евгений\Desktop\космос\планеты\юпитер.jpg"/>
          <p:cNvPicPr>
            <a:picLocks noGrp="1" noChangeAspect="1" noChangeArrowheads="1"/>
          </p:cNvPicPr>
          <p:nvPr>
            <p:ph idx="1"/>
          </p:nvPr>
        </p:nvPicPr>
        <p:blipFill>
          <a:blip r:embed="rId2" cstate="print"/>
          <a:srcRect/>
          <a:stretch>
            <a:fillRect/>
          </a:stretch>
        </p:blipFill>
        <p:spPr bwMode="auto">
          <a:xfrm>
            <a:off x="0" y="1772816"/>
            <a:ext cx="9144000" cy="5085184"/>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fontScale="90000"/>
          </a:bodyPr>
          <a:lstStyle/>
          <a:p>
            <a:r>
              <a:rPr lang="ru-RU" sz="2400" dirty="0" smtClean="0"/>
              <a:t>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a:t>
            </a:r>
            <a:endParaRPr lang="ru-RU" sz="2400" dirty="0"/>
          </a:p>
        </p:txBody>
      </p:sp>
      <p:pic>
        <p:nvPicPr>
          <p:cNvPr id="6146" name="Picture 2" descr="C:\Users\Евгений\Desktop\космос\планеты\сатурн.jpg"/>
          <p:cNvPicPr>
            <a:picLocks noGrp="1" noChangeAspect="1" noChangeArrowheads="1"/>
          </p:cNvPicPr>
          <p:nvPr>
            <p:ph idx="1"/>
          </p:nvPr>
        </p:nvPicPr>
        <p:blipFill>
          <a:blip r:embed="rId2" cstate="print"/>
          <a:srcRect/>
          <a:stretch>
            <a:fillRect/>
          </a:stretch>
        </p:blipFill>
        <p:spPr bwMode="auto">
          <a:xfrm>
            <a:off x="0" y="1700808"/>
            <a:ext cx="9144000" cy="5157192"/>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400" dirty="0" smtClean="0"/>
              <a:t>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a:t>
            </a:r>
            <a:endParaRPr lang="ru-RU" sz="2400" dirty="0"/>
          </a:p>
        </p:txBody>
      </p:sp>
      <p:pic>
        <p:nvPicPr>
          <p:cNvPr id="9218" name="Picture 2" descr="C:\Users\Евгений\Desktop\космос\планеты\уран.jpg"/>
          <p:cNvPicPr>
            <a:picLocks noGrp="1" noChangeAspect="1" noChangeArrowheads="1"/>
          </p:cNvPicPr>
          <p:nvPr>
            <p:ph idx="1"/>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smtClean="0"/>
              <a:t>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a:t>
            </a:r>
            <a:endParaRPr lang="ru-RU" sz="2400" dirty="0"/>
          </a:p>
        </p:txBody>
      </p:sp>
      <p:pic>
        <p:nvPicPr>
          <p:cNvPr id="5122" name="Picture 2" descr="C:\Users\Евгений\Desktop\космос\планеты\нептун.jpg"/>
          <p:cNvPicPr>
            <a:picLocks noGrp="1" noChangeAspect="1" noChangeArrowheads="1"/>
          </p:cNvPicPr>
          <p:nvPr>
            <p:ph idx="1"/>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a:bodyPr>
          <a:lstStyle/>
          <a:p>
            <a:r>
              <a:rPr lang="ru-RU" sz="2400" dirty="0" smtClean="0"/>
              <a:t>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a:t>
            </a:r>
            <a:endParaRPr lang="ru-RU" sz="2400" dirty="0"/>
          </a:p>
        </p:txBody>
      </p:sp>
      <p:pic>
        <p:nvPicPr>
          <p:cNvPr id="16386" name="Picture 2" descr="C:\Users\Евгений\Desktop\космос\звездное небо.jpg"/>
          <p:cNvPicPr>
            <a:picLocks noGrp="1" noChangeAspect="1" noChangeArrowheads="1"/>
          </p:cNvPicPr>
          <p:nvPr>
            <p:ph idx="1"/>
          </p:nvPr>
        </p:nvPicPr>
        <p:blipFill>
          <a:blip r:embed="rId2" cstate="print"/>
          <a:srcRect/>
          <a:stretch>
            <a:fillRect/>
          </a:stretch>
        </p:blipFill>
        <p:spPr bwMode="auto">
          <a:xfrm>
            <a:off x="1" y="1700808"/>
            <a:ext cx="9144000" cy="5157192"/>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ru-RU" sz="2800" dirty="0" smtClean="0"/>
              <a:t>Звёзды собираются в созвездия. Созвездие – это узор из звезд , создающих какую-либо фигуру.</a:t>
            </a:r>
            <a:r>
              <a:rPr lang="ru-RU" sz="2400" dirty="0" smtClean="0"/>
              <a:t/>
            </a:r>
            <a:br>
              <a:rPr lang="ru-RU" sz="2400" dirty="0" smtClean="0"/>
            </a:br>
            <a:endParaRPr lang="ru-RU" sz="2400" dirty="0"/>
          </a:p>
        </p:txBody>
      </p:sp>
      <p:pic>
        <p:nvPicPr>
          <p:cNvPr id="10242" name="Picture 2" descr="C:\Users\Евгений\Desktop\untitled.png"/>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fontScale="90000"/>
          </a:bodyPr>
          <a:lstStyle/>
          <a:p>
            <a:r>
              <a:rPr lang="ru-RU" sz="2400" b="1" dirty="0" smtClean="0"/>
              <a:t/>
            </a:r>
            <a:br>
              <a:rPr lang="ru-RU" sz="2400" b="1" dirty="0" smtClean="0"/>
            </a:br>
            <a:r>
              <a:rPr lang="ru-RU" sz="2700" dirty="0" smtClean="0"/>
              <a:t>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a:t>
            </a:r>
            <a:r>
              <a:rPr lang="ru-RU" sz="2400" dirty="0" smtClean="0"/>
              <a:t/>
            </a:r>
            <a:br>
              <a:rPr lang="ru-RU" sz="2400" dirty="0" smtClean="0"/>
            </a:br>
            <a:r>
              <a:rPr lang="ru-RU" sz="2400" dirty="0" smtClean="0"/>
              <a:t>          </a:t>
            </a:r>
            <a:br>
              <a:rPr lang="ru-RU" sz="2400" dirty="0" smtClean="0"/>
            </a:br>
            <a:endParaRPr lang="ru-RU" sz="2400" dirty="0"/>
          </a:p>
        </p:txBody>
      </p:sp>
      <p:pic>
        <p:nvPicPr>
          <p:cNvPr id="12290" name="Picture 2" descr="C:\Users\Евгений\Desktop\космос\черная-дыра2.jpg"/>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b="1" dirty="0" smtClean="0"/>
              <a:t>Здравствуйте, ребята!</a:t>
            </a:r>
            <a:endParaRPr lang="ru-RU" b="1" dirty="0"/>
          </a:p>
        </p:txBody>
      </p:sp>
      <p:sp>
        <p:nvSpPr>
          <p:cNvPr id="3" name="Содержимое 2"/>
          <p:cNvSpPr>
            <a:spLocks noGrp="1"/>
          </p:cNvSpPr>
          <p:nvPr>
            <p:ph idx="1"/>
          </p:nvPr>
        </p:nvSpPr>
        <p:spPr>
          <a:xfrm>
            <a:off x="0" y="836713"/>
            <a:ext cx="9144000" cy="2016223"/>
          </a:xfrm>
        </p:spPr>
        <p:txBody>
          <a:bodyPr>
            <a:noAutofit/>
          </a:bodyPr>
          <a:lstStyle/>
          <a:p>
            <a:pPr algn="just">
              <a:buNone/>
            </a:pPr>
            <a:r>
              <a:rPr lang="ru-RU" sz="2400" dirty="0" smtClean="0"/>
              <a:t>     </a:t>
            </a:r>
            <a:r>
              <a:rPr lang="ru-RU" sz="2400" b="1" dirty="0" smtClean="0"/>
              <a:t>Я предлагаю вам сегодня вместе со мной отправится в космос, и увидеть все то, что видят космонавты и узнать, что же находится там за облаками нашей любимой планеты. - Но для этого нужно крепко зажмурится  и громко – </a:t>
            </a:r>
            <a:r>
              <a:rPr lang="ru-RU" sz="2400" b="1" dirty="0" err="1" smtClean="0"/>
              <a:t>громко</a:t>
            </a:r>
            <a:r>
              <a:rPr lang="ru-RU" sz="2400" b="1" dirty="0" smtClean="0"/>
              <a:t>  сказать поехали! Три, четыре!</a:t>
            </a:r>
            <a:endParaRPr lang="ru-RU" sz="2400" b="1" dirty="0"/>
          </a:p>
        </p:txBody>
      </p:sp>
      <p:pic>
        <p:nvPicPr>
          <p:cNvPr id="1026" name="Picture 2" descr="C:\Users\Евгений\Desktop\космос\5.jpg"/>
          <p:cNvPicPr>
            <a:picLocks noChangeAspect="1" noChangeArrowheads="1"/>
          </p:cNvPicPr>
          <p:nvPr/>
        </p:nvPicPr>
        <p:blipFill>
          <a:blip r:embed="rId3" cstate="print"/>
          <a:srcRect b="4979"/>
          <a:stretch>
            <a:fillRect/>
          </a:stretch>
        </p:blipFill>
        <p:spPr bwMode="auto">
          <a:xfrm>
            <a:off x="0" y="2708920"/>
            <a:ext cx="9144000" cy="4149080"/>
          </a:xfrm>
          <a:prstGeom prst="rect">
            <a:avLst/>
          </a:prstGeom>
          <a:noFill/>
        </p:spPr>
      </p:pic>
      <p:pic>
        <p:nvPicPr>
          <p:cNvPr id="7" name="PPK-Voskreshenie-Covetskaya-kosmicheskaya-muzyka1985(muzofon.com).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76872"/>
          </a:xfrm>
        </p:spPr>
        <p:txBody>
          <a:bodyPr>
            <a:noAutofit/>
          </a:bodyPr>
          <a:lstStyle/>
          <a:p>
            <a:r>
              <a:rPr lang="ru-RU" sz="2200" dirty="0" smtClean="0"/>
              <a:t>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a:t>
            </a:r>
            <a:endParaRPr lang="ru-RU" sz="2200" dirty="0"/>
          </a:p>
        </p:txBody>
      </p:sp>
      <p:pic>
        <p:nvPicPr>
          <p:cNvPr id="15362" name="Picture 2" descr="C:\Users\Евгений\Desktop\космос\003.jpg"/>
          <p:cNvPicPr>
            <a:picLocks noGrp="1" noChangeAspect="1" noChangeArrowheads="1"/>
          </p:cNvPicPr>
          <p:nvPr>
            <p:ph idx="1"/>
          </p:nvPr>
        </p:nvPicPr>
        <p:blipFill>
          <a:blip r:embed="rId2" cstate="print"/>
          <a:srcRect/>
          <a:stretch>
            <a:fillRect/>
          </a:stretch>
        </p:blipFill>
        <p:spPr bwMode="auto">
          <a:xfrm>
            <a:off x="0" y="2204864"/>
            <a:ext cx="9144000" cy="465313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C:\Users\Евгений\Desktop\44879971279c4e86c5d08f11dcd6f379.jpg"/>
          <p:cNvPicPr>
            <a:picLocks noGrp="1" noChangeAspect="1" noChangeArrowheads="1"/>
          </p:cNvPicPr>
          <p:nvPr>
            <p:ph idx="1"/>
          </p:nvPr>
        </p:nvPicPr>
        <p:blipFill>
          <a:blip r:embed="rId2" cstate="print"/>
          <a:srcRect b="2751"/>
          <a:stretch>
            <a:fillRect/>
          </a:stretch>
        </p:blipFill>
        <p:spPr bwMode="auto">
          <a:xfrm>
            <a:off x="0" y="0"/>
            <a:ext cx="9144000" cy="6858000"/>
          </a:xfrm>
          <a:prstGeom prst="rect">
            <a:avLst/>
          </a:prstGeom>
          <a:noFill/>
        </p:spPr>
      </p:pic>
      <p:sp>
        <p:nvSpPr>
          <p:cNvPr id="10" name="TextBox 9"/>
          <p:cNvSpPr txBox="1"/>
          <p:nvPr/>
        </p:nvSpPr>
        <p:spPr>
          <a:xfrm>
            <a:off x="1" y="188640"/>
            <a:ext cx="2843807" cy="3970318"/>
          </a:xfrm>
          <a:prstGeom prst="rect">
            <a:avLst/>
          </a:prstGeom>
          <a:noFill/>
        </p:spPr>
        <p:txBody>
          <a:bodyPr wrap="square" rtlCol="0">
            <a:spAutoFit/>
          </a:bodyPr>
          <a:lstStyle/>
          <a:p>
            <a:r>
              <a:rPr lang="ru-RU" sz="2800" b="1" dirty="0" smtClean="0">
                <a:solidFill>
                  <a:srgbClr val="002060"/>
                </a:solidFill>
              </a:rPr>
              <a:t>Первым человеком, покорившим космос, был советский космонавт </a:t>
            </a:r>
            <a:r>
              <a:rPr lang="ru-RU" sz="2800" b="1" dirty="0" smtClean="0">
                <a:solidFill>
                  <a:schemeClr val="bg1"/>
                </a:solidFill>
              </a:rPr>
              <a:t>Юрий Алексеевич Гагарин</a:t>
            </a:r>
            <a:endParaRPr lang="ru-RU" sz="2800" b="1" dirty="0">
              <a:solidFill>
                <a:schemeClr val="bg1"/>
              </a:solidFill>
            </a:endParaRPr>
          </a:p>
        </p:txBody>
      </p:sp>
      <p:sp>
        <p:nvSpPr>
          <p:cNvPr id="11" name="TextBox 10"/>
          <p:cNvSpPr txBox="1"/>
          <p:nvPr/>
        </p:nvSpPr>
        <p:spPr>
          <a:xfrm>
            <a:off x="6391323" y="4365104"/>
            <a:ext cx="2752677" cy="1815882"/>
          </a:xfrm>
          <a:prstGeom prst="rect">
            <a:avLst/>
          </a:prstGeom>
          <a:noFill/>
        </p:spPr>
        <p:txBody>
          <a:bodyPr wrap="square" rtlCol="0">
            <a:spAutoFit/>
          </a:bodyPr>
          <a:lstStyle/>
          <a:p>
            <a:r>
              <a:rPr lang="ru-RU" sz="2800" b="1" dirty="0" smtClean="0">
                <a:solidFill>
                  <a:srgbClr val="002060"/>
                </a:solidFill>
              </a:rPr>
              <a:t>Свой полёт он совершил</a:t>
            </a:r>
          </a:p>
          <a:p>
            <a:r>
              <a:rPr lang="ru-RU" sz="2800" b="1" dirty="0" smtClean="0">
                <a:solidFill>
                  <a:srgbClr val="002060"/>
                </a:solidFill>
              </a:rPr>
              <a:t>12 апреля 1961 года</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Евгений\Desktop\00024_I_Russian_Spacecraft_Vostok.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051" name="Rectangle 3"/>
          <p:cNvSpPr>
            <a:spLocks noChangeArrowheads="1"/>
          </p:cNvSpPr>
          <p:nvPr/>
        </p:nvSpPr>
        <p:spPr bwMode="auto">
          <a:xfrm>
            <a:off x="0" y="0"/>
            <a:ext cx="3707904"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В космической ракете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С названием «Восток»</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Он первым на планете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Подняться к звездам смог. </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Поет об этом песни</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Весенняя капель:</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Навеки будут вместе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Гагарин и апрель.     </a:t>
            </a:r>
            <a:endParaRPr kumimoji="0" lang="ru-RU" sz="24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700808"/>
          </a:xfrm>
        </p:spPr>
        <p:txBody>
          <a:bodyPr>
            <a:noAutofit/>
          </a:bodyPr>
          <a:lstStyle/>
          <a:p>
            <a:r>
              <a:rPr lang="ru-RU" sz="2800" dirty="0" smtClean="0">
                <a:solidFill>
                  <a:srgbClr val="FFFF00"/>
                </a:solidFill>
              </a:rPr>
              <a:t>А теперь ре6ята пора нам возвращаться на нашу любимую Землю. Понравилось вам в космосе? Давайте же с вами вспомним, что же интересного мы увидели?</a:t>
            </a:r>
            <a:endParaRPr lang="ru-RU" sz="2800" dirty="0">
              <a:solidFill>
                <a:srgbClr val="FFFF00"/>
              </a:solidFill>
            </a:endParaRPr>
          </a:p>
        </p:txBody>
      </p:sp>
      <p:sp>
        <p:nvSpPr>
          <p:cNvPr id="3" name="Содержимое 2"/>
          <p:cNvSpPr>
            <a:spLocks noGrp="1"/>
          </p:cNvSpPr>
          <p:nvPr>
            <p:ph idx="1"/>
          </p:nvPr>
        </p:nvSpPr>
        <p:spPr>
          <a:xfrm>
            <a:off x="0" y="1628800"/>
            <a:ext cx="9144000" cy="5229200"/>
          </a:xfrm>
        </p:spPr>
        <p:txBody>
          <a:bodyPr>
            <a:noAutofit/>
          </a:bodyPr>
          <a:lstStyle/>
          <a:p>
            <a:pPr>
              <a:buNone/>
            </a:pPr>
            <a:r>
              <a:rPr lang="ru-RU" sz="2400" dirty="0" smtClean="0"/>
              <a:t>      - Как называется наша планета?  (Земля)</a:t>
            </a:r>
            <a:br>
              <a:rPr lang="ru-RU" sz="2400" dirty="0" smtClean="0"/>
            </a:br>
            <a:r>
              <a:rPr lang="ru-RU" sz="2400" dirty="0" smtClean="0"/>
              <a:t>- Какую форму она имеет? (Форму шара) </a:t>
            </a:r>
            <a:br>
              <a:rPr lang="ru-RU" sz="2400" dirty="0" smtClean="0"/>
            </a:br>
            <a:r>
              <a:rPr lang="ru-RU" sz="2400" dirty="0" smtClean="0"/>
              <a:t>- Как называется спутник Земли? (Луна)</a:t>
            </a:r>
            <a:br>
              <a:rPr lang="ru-RU" sz="2400" dirty="0" smtClean="0"/>
            </a:br>
            <a:r>
              <a:rPr lang="ru-RU" sz="2400" dirty="0" smtClean="0"/>
              <a:t>- Сколько планет в Солнечной системе? (8)</a:t>
            </a:r>
            <a:br>
              <a:rPr lang="ru-RU" sz="2400" dirty="0" smtClean="0"/>
            </a:br>
            <a:r>
              <a:rPr lang="ru-RU" sz="2400" dirty="0" smtClean="0"/>
              <a:t>- Солнце – планета или звезда? (Звезда) </a:t>
            </a:r>
            <a:br>
              <a:rPr lang="ru-RU" sz="2400" dirty="0" smtClean="0"/>
            </a:br>
            <a:r>
              <a:rPr lang="ru-RU" sz="2400" dirty="0" smtClean="0"/>
              <a:t>- Какая планета самая большая. (Юпитер) </a:t>
            </a:r>
            <a:br>
              <a:rPr lang="ru-RU" sz="2400" dirty="0" smtClean="0"/>
            </a:br>
            <a:r>
              <a:rPr lang="ru-RU" sz="2400" dirty="0" smtClean="0"/>
              <a:t>- Самая маленькая? (Меркурий) </a:t>
            </a:r>
            <a:br>
              <a:rPr lang="ru-RU" sz="2400" dirty="0" smtClean="0"/>
            </a:br>
            <a:r>
              <a:rPr lang="ru-RU" sz="2400" dirty="0" smtClean="0"/>
              <a:t>- Как называется профессия тех, кто летает в космос? (Космонавт) </a:t>
            </a:r>
            <a:br>
              <a:rPr lang="ru-RU" sz="2400" dirty="0" smtClean="0"/>
            </a:br>
            <a:r>
              <a:rPr lang="ru-RU" sz="2400" dirty="0" smtClean="0"/>
              <a:t>- Кто был первым космонавтом? (Гагарин).</a:t>
            </a:r>
            <a:br>
              <a:rPr lang="ru-RU" sz="2400" dirty="0" smtClean="0"/>
            </a:br>
            <a:r>
              <a:rPr lang="ru-RU" sz="2400" dirty="0" smtClean="0"/>
              <a:t>- У какой из планет есть кольца? (У Сатурна) </a:t>
            </a:r>
            <a:br>
              <a:rPr lang="ru-RU" sz="2400" dirty="0" smtClean="0"/>
            </a:br>
            <a:r>
              <a:rPr lang="ru-RU" sz="2400" dirty="0" smtClean="0"/>
              <a:t>- Назовите планеты Солнечной системы? (Меркурий, Венера, Земля, Марс, Юпитер, Сатурн, Уран, Нептун) </a:t>
            </a:r>
            <a:br>
              <a:rPr lang="ru-RU" sz="2400" dirty="0" smtClean="0"/>
            </a:br>
            <a:r>
              <a:rPr lang="ru-RU" sz="2200" dirty="0" smtClean="0"/>
              <a:t/>
            </a:r>
            <a:br>
              <a:rPr lang="ru-RU" sz="2200" dirty="0" smtClean="0"/>
            </a:br>
            <a:r>
              <a:rPr lang="ru-RU" sz="2200" dirty="0" smtClean="0"/>
              <a:t/>
            </a:r>
            <a:br>
              <a:rPr lang="ru-RU" sz="2200" dirty="0" smtClean="0"/>
            </a:br>
            <a:endParaRPr lang="ru-RU"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6779096" cy="194421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2000" dirty="0"/>
          </a:p>
        </p:txBody>
      </p:sp>
      <p:sp>
        <p:nvSpPr>
          <p:cNvPr id="5" name="Текст 4"/>
          <p:cNvSpPr>
            <a:spLocks noGrp="1"/>
          </p:cNvSpPr>
          <p:nvPr>
            <p:ph type="body" idx="1"/>
          </p:nvPr>
        </p:nvSpPr>
        <p:spPr>
          <a:xfrm>
            <a:off x="0" y="4581128"/>
            <a:ext cx="4040188" cy="1512168"/>
          </a:xfrm>
        </p:spPr>
        <p:txBody>
          <a:bodyPr>
            <a:normAutofit fontScale="85000" lnSpcReduction="10000"/>
          </a:bodyPr>
          <a:lstStyle/>
          <a:p>
            <a:r>
              <a:rPr lang="ru-RU" sz="2600" b="0" dirty="0" smtClean="0"/>
              <a:t>3. У ракеты есть водитель,</a:t>
            </a:r>
            <a:br>
              <a:rPr lang="ru-RU" sz="2600" b="0" dirty="0" smtClean="0"/>
            </a:br>
            <a:r>
              <a:rPr lang="ru-RU" sz="2600" b="0" dirty="0" smtClean="0"/>
              <a:t>    Невесомости любитель.</a:t>
            </a:r>
            <a:br>
              <a:rPr lang="ru-RU" sz="2600" b="0" dirty="0" smtClean="0"/>
            </a:br>
            <a:r>
              <a:rPr lang="ru-RU" sz="2600" b="0" dirty="0" smtClean="0"/>
              <a:t>    По-английски: «астронавт»,</a:t>
            </a:r>
            <a:br>
              <a:rPr lang="ru-RU" sz="2600" b="0" dirty="0" smtClean="0"/>
            </a:br>
            <a:r>
              <a:rPr lang="ru-RU" sz="2600" b="0" dirty="0" smtClean="0"/>
              <a:t>    А по-русски … </a:t>
            </a:r>
          </a:p>
          <a:p>
            <a:endParaRPr lang="ru-RU" b="0" dirty="0"/>
          </a:p>
        </p:txBody>
      </p:sp>
      <p:sp>
        <p:nvSpPr>
          <p:cNvPr id="6" name="Содержимое 5"/>
          <p:cNvSpPr>
            <a:spLocks noGrp="1"/>
          </p:cNvSpPr>
          <p:nvPr>
            <p:ph sz="half" idx="2"/>
          </p:nvPr>
        </p:nvSpPr>
        <p:spPr>
          <a:xfrm>
            <a:off x="0" y="0"/>
            <a:ext cx="4211960" cy="1700808"/>
          </a:xfrm>
        </p:spPr>
        <p:txBody>
          <a:bodyPr>
            <a:normAutofit fontScale="92500"/>
          </a:bodyPr>
          <a:lstStyle/>
          <a:p>
            <a:pPr>
              <a:buNone/>
            </a:pPr>
            <a:r>
              <a:rPr lang="ru-RU" dirty="0" smtClean="0"/>
              <a:t>1. Чтобы глаз вооружить</a:t>
            </a:r>
          </a:p>
          <a:p>
            <a:pPr>
              <a:buNone/>
            </a:pPr>
            <a:r>
              <a:rPr lang="ru-RU" dirty="0" smtClean="0"/>
              <a:t>    И со звездами дружить.</a:t>
            </a:r>
          </a:p>
          <a:p>
            <a:pPr>
              <a:buNone/>
            </a:pPr>
            <a:r>
              <a:rPr lang="ru-RU" dirty="0" smtClean="0"/>
              <a:t>    Млечный путь увидеть чтоб</a:t>
            </a:r>
          </a:p>
          <a:p>
            <a:pPr>
              <a:buNone/>
            </a:pPr>
            <a:r>
              <a:rPr lang="ru-RU" dirty="0" smtClean="0"/>
              <a:t>    Нужен мощный …</a:t>
            </a:r>
          </a:p>
          <a:p>
            <a:pPr>
              <a:buNone/>
            </a:pPr>
            <a:endParaRPr lang="ru-RU" dirty="0"/>
          </a:p>
        </p:txBody>
      </p:sp>
      <p:sp>
        <p:nvSpPr>
          <p:cNvPr id="7" name="Текст 6"/>
          <p:cNvSpPr>
            <a:spLocks noGrp="1"/>
          </p:cNvSpPr>
          <p:nvPr>
            <p:ph type="body" sz="quarter" idx="3"/>
          </p:nvPr>
        </p:nvSpPr>
        <p:spPr>
          <a:xfrm>
            <a:off x="4572000" y="0"/>
            <a:ext cx="4572000" cy="1556792"/>
          </a:xfrm>
        </p:spPr>
        <p:txBody>
          <a:bodyPr>
            <a:normAutofit fontScale="92500" lnSpcReduction="10000"/>
          </a:bodyPr>
          <a:lstStyle/>
          <a:p>
            <a:r>
              <a:rPr lang="ru-RU" b="0" dirty="0" smtClean="0"/>
              <a:t>2. На корабле воздушном,</a:t>
            </a:r>
          </a:p>
          <a:p>
            <a:r>
              <a:rPr lang="ru-RU" b="0" dirty="0" smtClean="0"/>
              <a:t>     Космическом, послушном</a:t>
            </a:r>
          </a:p>
          <a:p>
            <a:r>
              <a:rPr lang="ru-RU" b="0" dirty="0" smtClean="0"/>
              <a:t>     Мы, обгоняя ветер</a:t>
            </a:r>
          </a:p>
          <a:p>
            <a:r>
              <a:rPr lang="ru-RU" b="0" dirty="0" smtClean="0"/>
              <a:t>     Несемся на …</a:t>
            </a:r>
            <a:endParaRPr lang="ru-RU" b="0" dirty="0"/>
          </a:p>
        </p:txBody>
      </p:sp>
      <p:pic>
        <p:nvPicPr>
          <p:cNvPr id="38914" name="Picture 2" descr="C:\Users\Евгений\Desktop\astronomy_telescope_sky_2272.jpg"/>
          <p:cNvPicPr>
            <a:picLocks noChangeAspect="1" noChangeArrowheads="1"/>
          </p:cNvPicPr>
          <p:nvPr/>
        </p:nvPicPr>
        <p:blipFill>
          <a:blip r:embed="rId2" cstate="print"/>
          <a:srcRect b="10526"/>
          <a:stretch>
            <a:fillRect/>
          </a:stretch>
        </p:blipFill>
        <p:spPr bwMode="auto">
          <a:xfrm>
            <a:off x="0" y="1628800"/>
            <a:ext cx="3240360" cy="2448272"/>
          </a:xfrm>
          <a:prstGeom prst="rect">
            <a:avLst/>
          </a:prstGeom>
          <a:noFill/>
        </p:spPr>
      </p:pic>
      <p:pic>
        <p:nvPicPr>
          <p:cNvPr id="38915" name="Picture 3" descr="C:\Users\Евгений\Desktop\dcf41f7446d245409ae17b3ec8a2cc4apsd-datei22.jpg"/>
          <p:cNvPicPr>
            <a:picLocks noChangeAspect="1" noChangeArrowheads="1"/>
          </p:cNvPicPr>
          <p:nvPr/>
        </p:nvPicPr>
        <p:blipFill>
          <a:blip r:embed="rId3" cstate="print"/>
          <a:srcRect/>
          <a:stretch>
            <a:fillRect/>
          </a:stretch>
        </p:blipFill>
        <p:spPr bwMode="auto">
          <a:xfrm>
            <a:off x="4644008" y="1556792"/>
            <a:ext cx="4230638" cy="2520279"/>
          </a:xfrm>
          <a:prstGeom prst="rect">
            <a:avLst/>
          </a:prstGeom>
          <a:noFill/>
        </p:spPr>
      </p:pic>
      <p:pic>
        <p:nvPicPr>
          <p:cNvPr id="38916" name="Picture 4" descr="C:\Users\Евгений\Desktop\artworks-000101603099-xqsoql-t500x500.jpg"/>
          <p:cNvPicPr>
            <a:picLocks noGrp="1" noChangeAspect="1" noChangeArrowheads="1"/>
          </p:cNvPicPr>
          <p:nvPr>
            <p:ph sz="quarter" idx="4"/>
          </p:nvPr>
        </p:nvPicPr>
        <p:blipFill>
          <a:blip r:embed="rId4" cstate="print"/>
          <a:srcRect/>
          <a:stretch>
            <a:fillRect/>
          </a:stretch>
        </p:blipFill>
        <p:spPr bwMode="auto">
          <a:xfrm>
            <a:off x="4644008" y="4149080"/>
            <a:ext cx="42484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linds(horizontal)">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box(in)">
                                      <p:cBhvr>
                                        <p:cTn id="1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1700808"/>
          </a:xfrm>
        </p:spPr>
        <p:txBody>
          <a:bodyPr>
            <a:normAutofit fontScale="90000"/>
          </a:bodyPr>
          <a:lstStyle/>
          <a:p>
            <a:r>
              <a:rPr lang="ru-RU" sz="2400" dirty="0" smtClean="0"/>
              <a:t>4. Самый первый в космосе,          Летел с огромной скоростью</a:t>
            </a:r>
            <a:br>
              <a:rPr lang="ru-RU" sz="2400" dirty="0" smtClean="0"/>
            </a:br>
            <a:r>
              <a:rPr lang="ru-RU" sz="2400" dirty="0" smtClean="0"/>
              <a:t>Отважный русский парень</a:t>
            </a:r>
            <a:br>
              <a:rPr lang="ru-RU" sz="2400" dirty="0" smtClean="0"/>
            </a:br>
            <a:r>
              <a:rPr lang="ru-RU" sz="2400" dirty="0" smtClean="0"/>
              <a:t>Наш космонавт …</a:t>
            </a:r>
            <a:br>
              <a:rPr lang="ru-RU" sz="2400" dirty="0" smtClean="0"/>
            </a:br>
            <a:endParaRPr lang="ru-RU" sz="2400" dirty="0"/>
          </a:p>
        </p:txBody>
      </p:sp>
      <p:sp>
        <p:nvSpPr>
          <p:cNvPr id="3" name="Текст 2"/>
          <p:cNvSpPr>
            <a:spLocks noGrp="1"/>
          </p:cNvSpPr>
          <p:nvPr>
            <p:ph type="body" idx="1"/>
          </p:nvPr>
        </p:nvSpPr>
        <p:spPr/>
        <p:txBody>
          <a:bodyPr>
            <a:normAutofit/>
          </a:bodyPr>
          <a:lstStyle/>
          <a:p>
            <a:endParaRPr lang="ru-RU" dirty="0"/>
          </a:p>
        </p:txBody>
      </p:sp>
      <p:sp>
        <p:nvSpPr>
          <p:cNvPr id="4" name="Содержимое 3"/>
          <p:cNvSpPr>
            <a:spLocks noGrp="1"/>
          </p:cNvSpPr>
          <p:nvPr>
            <p:ph sz="half" idx="2"/>
          </p:nvPr>
        </p:nvSpPr>
        <p:spPr>
          <a:xfrm>
            <a:off x="0" y="4149080"/>
            <a:ext cx="4040188" cy="1944216"/>
          </a:xfrm>
        </p:spPr>
        <p:txBody>
          <a:bodyPr/>
          <a:lstStyle/>
          <a:p>
            <a:pPr>
              <a:buNone/>
            </a:pPr>
            <a:r>
              <a:rPr lang="ru-RU" dirty="0" smtClean="0"/>
              <a:t>6. Планета голубая,</a:t>
            </a:r>
          </a:p>
          <a:p>
            <a:pPr>
              <a:buNone/>
            </a:pPr>
            <a:r>
              <a:rPr lang="ru-RU" dirty="0" smtClean="0"/>
              <a:t>    Любимая, родная.</a:t>
            </a:r>
          </a:p>
          <a:p>
            <a:pPr>
              <a:buNone/>
            </a:pPr>
            <a:r>
              <a:rPr lang="ru-RU" dirty="0" smtClean="0"/>
              <a:t>    Она твоя, она моя,</a:t>
            </a:r>
          </a:p>
          <a:p>
            <a:pPr>
              <a:buNone/>
            </a:pPr>
            <a:r>
              <a:rPr lang="ru-RU" dirty="0" smtClean="0"/>
              <a:t>    А называется… </a:t>
            </a:r>
            <a:endParaRPr lang="ru-RU" dirty="0"/>
          </a:p>
        </p:txBody>
      </p:sp>
      <p:sp>
        <p:nvSpPr>
          <p:cNvPr id="5" name="Текст 4"/>
          <p:cNvSpPr>
            <a:spLocks noGrp="1"/>
          </p:cNvSpPr>
          <p:nvPr>
            <p:ph type="body" sz="quarter" idx="3"/>
          </p:nvPr>
        </p:nvSpPr>
        <p:spPr>
          <a:xfrm>
            <a:off x="4644008" y="0"/>
            <a:ext cx="4499992" cy="1412776"/>
          </a:xfrm>
        </p:spPr>
        <p:txBody>
          <a:bodyPr>
            <a:normAutofit lnSpcReduction="10000"/>
          </a:bodyPr>
          <a:lstStyle/>
          <a:p>
            <a:r>
              <a:rPr lang="ru-RU" b="0" dirty="0" smtClean="0"/>
              <a:t>5. Освещает ночью путь,</a:t>
            </a:r>
            <a:br>
              <a:rPr lang="ru-RU" b="0" dirty="0" smtClean="0"/>
            </a:br>
            <a:r>
              <a:rPr lang="ru-RU" b="0" dirty="0" smtClean="0"/>
              <a:t>    Звездам не дает заснуть.</a:t>
            </a:r>
            <a:br>
              <a:rPr lang="ru-RU" b="0" dirty="0" smtClean="0"/>
            </a:br>
            <a:r>
              <a:rPr lang="ru-RU" b="0" dirty="0" smtClean="0"/>
              <a:t>    Пусть все спят, ей не до сна,</a:t>
            </a:r>
            <a:br>
              <a:rPr lang="ru-RU" b="0" dirty="0" smtClean="0"/>
            </a:br>
            <a:r>
              <a:rPr lang="ru-RU" b="0" dirty="0" smtClean="0"/>
              <a:t>    В небе светит нам … </a:t>
            </a:r>
            <a:endParaRPr lang="ru-RU" b="0" dirty="0"/>
          </a:p>
        </p:txBody>
      </p:sp>
      <p:pic>
        <p:nvPicPr>
          <p:cNvPr id="39938" name="Picture 2" descr="C:\Users\Евгений\Desktop\original.jpg"/>
          <p:cNvPicPr>
            <a:picLocks noChangeAspect="1" noChangeArrowheads="1"/>
          </p:cNvPicPr>
          <p:nvPr/>
        </p:nvPicPr>
        <p:blipFill>
          <a:blip r:embed="rId2" cstate="print"/>
          <a:srcRect/>
          <a:stretch>
            <a:fillRect/>
          </a:stretch>
        </p:blipFill>
        <p:spPr bwMode="auto">
          <a:xfrm>
            <a:off x="0" y="1340768"/>
            <a:ext cx="3707904" cy="2664296"/>
          </a:xfrm>
          <a:prstGeom prst="rect">
            <a:avLst/>
          </a:prstGeom>
          <a:noFill/>
        </p:spPr>
      </p:pic>
      <p:pic>
        <p:nvPicPr>
          <p:cNvPr id="39939" name="Picture 3" descr="C:\Users\Евгений\Desktop\000047_disp.jpg"/>
          <p:cNvPicPr>
            <a:picLocks noChangeAspect="1" noChangeArrowheads="1"/>
          </p:cNvPicPr>
          <p:nvPr/>
        </p:nvPicPr>
        <p:blipFill>
          <a:blip r:embed="rId3" cstate="print"/>
          <a:srcRect/>
          <a:stretch>
            <a:fillRect/>
          </a:stretch>
        </p:blipFill>
        <p:spPr bwMode="auto">
          <a:xfrm>
            <a:off x="4860032" y="1340768"/>
            <a:ext cx="3960440" cy="2664296"/>
          </a:xfrm>
          <a:prstGeom prst="rect">
            <a:avLst/>
          </a:prstGeom>
          <a:noFill/>
        </p:spPr>
      </p:pic>
      <p:pic>
        <p:nvPicPr>
          <p:cNvPr id="39940" name="Picture 4" descr="C:\Users\Евгений\Desktop\global.jpg"/>
          <p:cNvPicPr>
            <a:picLocks noGrp="1" noChangeAspect="1" noChangeArrowheads="1"/>
          </p:cNvPicPr>
          <p:nvPr>
            <p:ph sz="quarter" idx="4"/>
          </p:nvPr>
        </p:nvPicPr>
        <p:blipFill>
          <a:blip r:embed="rId4" cstate="print"/>
          <a:srcRect/>
          <a:stretch>
            <a:fillRect/>
          </a:stretch>
        </p:blipFill>
        <p:spPr bwMode="auto">
          <a:xfrm>
            <a:off x="4932040" y="4149080"/>
            <a:ext cx="38072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1000" fill="hold"/>
                                        <p:tgtEl>
                                          <p:spTgt spid="39939"/>
                                        </p:tgtEl>
                                        <p:attrNameLst>
                                          <p:attrName>ppt_x</p:attrName>
                                        </p:attrNameLst>
                                      </p:cBhvr>
                                      <p:tavLst>
                                        <p:tav tm="0">
                                          <p:val>
                                            <p:strVal val="#ppt_x-.2"/>
                                          </p:val>
                                        </p:tav>
                                        <p:tav tm="100000">
                                          <p:val>
                                            <p:strVal val="#ppt_x"/>
                                          </p:val>
                                        </p:tav>
                                      </p:tavLst>
                                    </p:anim>
                                    <p:anim calcmode="lin" valueType="num">
                                      <p:cBhvr>
                                        <p:cTn id="13" dur="1000" fill="hold"/>
                                        <p:tgtEl>
                                          <p:spTgt spid="399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93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p:cTn id="19" dur="1000" fill="hold"/>
                                        <p:tgtEl>
                                          <p:spTgt spid="39940"/>
                                        </p:tgtEl>
                                        <p:attrNameLst>
                                          <p:attrName>ppt_x</p:attrName>
                                        </p:attrNameLst>
                                      </p:cBhvr>
                                      <p:tavLst>
                                        <p:tav tm="0">
                                          <p:val>
                                            <p:strVal val="#ppt_x-.2"/>
                                          </p:val>
                                        </p:tav>
                                        <p:tav tm="100000">
                                          <p:val>
                                            <p:strVal val="#ppt_x"/>
                                          </p:val>
                                        </p:tav>
                                      </p:tavLst>
                                    </p:anim>
                                    <p:anim calcmode="lin" valueType="num">
                                      <p:cBhvr>
                                        <p:cTn id="20"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984" cy="1417638"/>
          </a:xfrm>
        </p:spPr>
        <p:txBody>
          <a:bodyPr>
            <a:normAutofit fontScale="90000"/>
          </a:bodyPr>
          <a:lstStyle/>
          <a:p>
            <a:pPr algn="l"/>
            <a:r>
              <a:rPr lang="ru-RU" sz="2400" dirty="0" smtClean="0"/>
              <a:t>7. В космосе сквозь толщу лет</a:t>
            </a:r>
            <a:br>
              <a:rPr lang="ru-RU" sz="2400" dirty="0" smtClean="0"/>
            </a:br>
            <a:r>
              <a:rPr lang="ru-RU" sz="2400" dirty="0" smtClean="0"/>
              <a:t>    Ледяной летит объект.</a:t>
            </a:r>
            <a:br>
              <a:rPr lang="ru-RU" sz="2400" dirty="0" smtClean="0"/>
            </a:br>
            <a:r>
              <a:rPr lang="ru-RU" sz="2400" dirty="0" smtClean="0"/>
              <a:t>    Хвост его - полоска света,</a:t>
            </a:r>
            <a:br>
              <a:rPr lang="ru-RU" sz="2400" dirty="0" smtClean="0"/>
            </a:br>
            <a:r>
              <a:rPr lang="ru-RU" sz="2400" dirty="0" smtClean="0"/>
              <a:t>    А зовут объект…</a:t>
            </a:r>
            <a:endParaRPr lang="ru-RU" sz="2400" dirty="0"/>
          </a:p>
        </p:txBody>
      </p:sp>
      <p:sp>
        <p:nvSpPr>
          <p:cNvPr id="3" name="Текст 2"/>
          <p:cNvSpPr>
            <a:spLocks noGrp="1"/>
          </p:cNvSpPr>
          <p:nvPr>
            <p:ph type="body" idx="1"/>
          </p:nvPr>
        </p:nvSpPr>
        <p:spPr>
          <a:xfrm>
            <a:off x="0" y="4365104"/>
            <a:ext cx="4283968" cy="2492896"/>
          </a:xfrm>
        </p:spPr>
        <p:txBody>
          <a:bodyPr>
            <a:normAutofit lnSpcReduction="10000"/>
          </a:bodyPr>
          <a:lstStyle/>
          <a:p>
            <a:r>
              <a:rPr lang="ru-RU" b="0" dirty="0" smtClean="0"/>
              <a:t>9. Объект есть во Вселенной </a:t>
            </a:r>
            <a:br>
              <a:rPr lang="ru-RU" b="0" dirty="0" smtClean="0"/>
            </a:br>
            <a:r>
              <a:rPr lang="ru-RU" b="0" dirty="0" smtClean="0"/>
              <a:t>    Коварный, не простой,</a:t>
            </a:r>
            <a:br>
              <a:rPr lang="ru-RU" b="0" dirty="0" smtClean="0"/>
            </a:br>
            <a:r>
              <a:rPr lang="ru-RU" b="0" dirty="0" smtClean="0"/>
              <a:t>    Он звезды пожирает</a:t>
            </a:r>
            <a:br>
              <a:rPr lang="ru-RU" b="0" dirty="0" smtClean="0"/>
            </a:br>
            <a:r>
              <a:rPr lang="ru-RU" b="0" dirty="0" smtClean="0"/>
              <a:t>    Как бутерброд с икрой.</a:t>
            </a:r>
            <a:br>
              <a:rPr lang="ru-RU" b="0" dirty="0" smtClean="0"/>
            </a:br>
            <a:r>
              <a:rPr lang="ru-RU" b="0" dirty="0" smtClean="0"/>
              <a:t>    Опасно незаметная</a:t>
            </a:r>
            <a:br>
              <a:rPr lang="ru-RU" b="0" dirty="0" smtClean="0"/>
            </a:br>
            <a:r>
              <a:rPr lang="ru-RU" b="0" dirty="0" smtClean="0"/>
              <a:t>    И глазом не видна,</a:t>
            </a:r>
            <a:br>
              <a:rPr lang="ru-RU" b="0" dirty="0" smtClean="0"/>
            </a:br>
            <a:r>
              <a:rPr lang="ru-RU" b="0" dirty="0" smtClean="0"/>
              <a:t>    Такая темно-темная …. </a:t>
            </a:r>
            <a:endParaRPr lang="ru-RU" b="0" dirty="0"/>
          </a:p>
        </p:txBody>
      </p:sp>
      <p:sp>
        <p:nvSpPr>
          <p:cNvPr id="5" name="Текст 4"/>
          <p:cNvSpPr>
            <a:spLocks noGrp="1"/>
          </p:cNvSpPr>
          <p:nvPr>
            <p:ph type="body" sz="quarter" idx="3"/>
          </p:nvPr>
        </p:nvSpPr>
        <p:spPr>
          <a:xfrm>
            <a:off x="4499992" y="0"/>
            <a:ext cx="4644008" cy="1556792"/>
          </a:xfrm>
        </p:spPr>
        <p:txBody>
          <a:bodyPr>
            <a:normAutofit/>
          </a:bodyPr>
          <a:lstStyle/>
          <a:p>
            <a:r>
              <a:rPr lang="ru-RU" sz="2300" b="0" dirty="0" smtClean="0"/>
              <a:t>8. Что видим мы, взглянув в             оконце,</a:t>
            </a:r>
            <a:br>
              <a:rPr lang="ru-RU" sz="2300" b="0" dirty="0" smtClean="0"/>
            </a:br>
            <a:r>
              <a:rPr lang="ru-RU" sz="2300" b="0" dirty="0" smtClean="0"/>
              <a:t> Нам ярким светом светит … </a:t>
            </a:r>
          </a:p>
          <a:p>
            <a:endParaRPr lang="ru-RU" dirty="0"/>
          </a:p>
        </p:txBody>
      </p:sp>
      <p:pic>
        <p:nvPicPr>
          <p:cNvPr id="40962" name="Picture 2" descr="C:\Users\Евгений\Desktop\1066458152.jpg"/>
          <p:cNvPicPr>
            <a:picLocks noGrp="1" noChangeAspect="1" noChangeArrowheads="1"/>
          </p:cNvPicPr>
          <p:nvPr>
            <p:ph sz="half" idx="2"/>
          </p:nvPr>
        </p:nvPicPr>
        <p:blipFill>
          <a:blip r:embed="rId2" cstate="print"/>
          <a:srcRect/>
          <a:stretch>
            <a:fillRect/>
          </a:stretch>
        </p:blipFill>
        <p:spPr bwMode="auto">
          <a:xfrm>
            <a:off x="251520" y="1556792"/>
            <a:ext cx="3816424" cy="2741941"/>
          </a:xfrm>
          <a:prstGeom prst="rect">
            <a:avLst/>
          </a:prstGeom>
          <a:noFill/>
        </p:spPr>
      </p:pic>
      <p:pic>
        <p:nvPicPr>
          <p:cNvPr id="40963" name="Picture 3" descr="C:\Users\Евгений\Desktop\2015-05-22_16-05-06_9982851441.png"/>
          <p:cNvPicPr>
            <a:picLocks noGrp="1" noChangeAspect="1" noChangeArrowheads="1"/>
          </p:cNvPicPr>
          <p:nvPr>
            <p:ph sz="quarter" idx="4"/>
          </p:nvPr>
        </p:nvPicPr>
        <p:blipFill>
          <a:blip r:embed="rId3" cstate="print"/>
          <a:srcRect/>
          <a:stretch>
            <a:fillRect/>
          </a:stretch>
        </p:blipFill>
        <p:spPr bwMode="auto">
          <a:xfrm>
            <a:off x="4788024" y="1484784"/>
            <a:ext cx="3810000" cy="2736304"/>
          </a:xfrm>
          <a:prstGeom prst="rect">
            <a:avLst/>
          </a:prstGeom>
          <a:noFill/>
        </p:spPr>
      </p:pic>
      <p:pic>
        <p:nvPicPr>
          <p:cNvPr id="40964" name="Picture 4" descr="C:\Users\Евгений\Desktop\artifonru_kosmos_135.jpg"/>
          <p:cNvPicPr>
            <a:picLocks noChangeAspect="1" noChangeArrowheads="1"/>
          </p:cNvPicPr>
          <p:nvPr/>
        </p:nvPicPr>
        <p:blipFill>
          <a:blip r:embed="rId4" cstate="print"/>
          <a:srcRect/>
          <a:stretch>
            <a:fillRect/>
          </a:stretch>
        </p:blipFill>
        <p:spPr bwMode="auto">
          <a:xfrm>
            <a:off x="4788024" y="4437112"/>
            <a:ext cx="3816424"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diamond(in)">
                                      <p:cBhvr>
                                        <p:cTn id="14" dur="2000"/>
                                        <p:tgtEl>
                                          <p:spTgt spid="4096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box(in)">
                                      <p:cBhvr>
                                        <p:cTn id="19"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Autofit/>
          </a:bodyPr>
          <a:lstStyle/>
          <a:p>
            <a:r>
              <a:rPr lang="ru-RU" sz="9600" dirty="0" smtClean="0">
                <a:latin typeface="Impact" pitchFamily="34" charset="0"/>
                <a:cs typeface="Arial" pitchFamily="34" charset="0"/>
              </a:rPr>
              <a:t>Молодцы!!!</a:t>
            </a:r>
            <a:endParaRPr lang="ru-RU" sz="9600" dirty="0">
              <a:latin typeface="Impact" pitchFamily="34" charset="0"/>
              <a:cs typeface="Arial" pitchFamily="34" charset="0"/>
            </a:endParaRPr>
          </a:p>
        </p:txBody>
      </p:sp>
      <p:sp>
        <p:nvSpPr>
          <p:cNvPr id="8" name="Подзаголовок 7"/>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0"/>
            <a:ext cx="8229600" cy="1417638"/>
          </a:xfrm>
        </p:spPr>
        <p:txBody>
          <a:bodyPr>
            <a:normAutofit fontScale="90000"/>
          </a:bodyPr>
          <a:lstStyle/>
          <a:p>
            <a:r>
              <a:rPr lang="ru-RU" dirty="0" smtClean="0"/>
              <a:t>В необъятных просторах космоса вращается наша Земля</a:t>
            </a:r>
            <a:endParaRPr lang="ru-RU" dirty="0"/>
          </a:p>
        </p:txBody>
      </p:sp>
      <p:pic>
        <p:nvPicPr>
          <p:cNvPr id="3074" name="Picture 2" descr="C:\Users\Евгений\Desktop\1600x1200_162811_[www_ArtFile_ru].jpg"/>
          <p:cNvPicPr>
            <a:picLocks noGrp="1" noChangeAspect="1" noChangeArrowheads="1"/>
          </p:cNvPicPr>
          <p:nvPr>
            <p:ph sz="half" idx="4294967295"/>
          </p:nvPr>
        </p:nvPicPr>
        <p:blipFill>
          <a:blip r:embed="rId3" cstate="print"/>
          <a:srcRect b="2087"/>
          <a:stretch>
            <a:fillRect/>
          </a:stretch>
        </p:blipFill>
        <p:spPr bwMode="auto">
          <a:xfrm>
            <a:off x="0" y="1268760"/>
            <a:ext cx="9144000" cy="558924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3600" dirty="0" smtClean="0"/>
              <a:t>Земля – одна из планет солнечной системы.</a:t>
            </a:r>
            <a:endParaRPr lang="ru-RU" sz="3600" dirty="0"/>
          </a:p>
        </p:txBody>
      </p:sp>
      <p:pic>
        <p:nvPicPr>
          <p:cNvPr id="5122" name="Picture 2" descr="C:\Users\Евгений\Desktop\0(6).jp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48880"/>
          </a:xfrm>
        </p:spPr>
        <p:txBody>
          <a:bodyPr>
            <a:noAutofit/>
          </a:bodyPr>
          <a:lstStyle/>
          <a:p>
            <a:r>
              <a:rPr lang="ru-RU" sz="2800" dirty="0" smtClean="0"/>
              <a:t>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a:t>
            </a:r>
            <a:endParaRPr lang="ru-RU" sz="2800" dirty="0"/>
          </a:p>
        </p:txBody>
      </p:sp>
      <p:pic>
        <p:nvPicPr>
          <p:cNvPr id="6146" name="Picture 2" descr="C:\Users\Евгений\Desktop\2(145).jpg"/>
          <p:cNvPicPr>
            <a:picLocks noChangeAspect="1" noChangeArrowheads="1"/>
          </p:cNvPicPr>
          <p:nvPr/>
        </p:nvPicPr>
        <p:blipFill>
          <a:blip r:embed="rId2" cstate="print"/>
          <a:srcRect r="6688"/>
          <a:stretch>
            <a:fillRect/>
          </a:stretch>
        </p:blipFill>
        <p:spPr bwMode="auto">
          <a:xfrm>
            <a:off x="0" y="2276872"/>
            <a:ext cx="9144000" cy="4581128"/>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a:bodyPr>
          <a:lstStyle/>
          <a:p>
            <a:r>
              <a:rPr lang="ru-RU" sz="2400" dirty="0" smtClean="0"/>
              <a:t>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a:t>
            </a:r>
            <a:endParaRPr lang="ru-RU" sz="2400" dirty="0"/>
          </a:p>
        </p:txBody>
      </p:sp>
      <p:pic>
        <p:nvPicPr>
          <p:cNvPr id="9218" name="Picture 2" descr="C:\Users\Евгений\Desktop\hello_html_328ba584.png"/>
          <p:cNvPicPr>
            <a:picLocks noChangeAspect="1" noChangeArrowheads="1"/>
          </p:cNvPicPr>
          <p:nvPr/>
        </p:nvPicPr>
        <p:blipFill>
          <a:blip r:embed="rId2" cstate="print"/>
          <a:srcRect r="11413" b="26027"/>
          <a:stretch>
            <a:fillRect/>
          </a:stretch>
        </p:blipFill>
        <p:spPr bwMode="auto">
          <a:xfrm>
            <a:off x="0" y="1988840"/>
            <a:ext cx="9144000" cy="4869160"/>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normAutofit/>
          </a:bodyPr>
          <a:lstStyle/>
          <a:p>
            <a:r>
              <a:rPr lang="ru-RU" sz="3200" dirty="0" smtClean="0"/>
              <a:t>Все планеты находятся в постоянном движении: они вращаются вокруг своей оси и вокруг Солнца. </a:t>
            </a:r>
            <a:endParaRPr lang="ru-RU" sz="3200" dirty="0"/>
          </a:p>
        </p:txBody>
      </p:sp>
      <p:pic>
        <p:nvPicPr>
          <p:cNvPr id="7171" name="Picture 3" descr="C:\Users\Евгений\Desktop\819721439204197.png"/>
          <p:cNvPicPr>
            <a:picLocks noChangeAspect="1" noChangeArrowheads="1"/>
          </p:cNvPicPr>
          <p:nvPr/>
        </p:nvPicPr>
        <p:blipFill>
          <a:blip r:embed="rId2" cstate="print"/>
          <a:srcRect t="6280"/>
          <a:stretch>
            <a:fillRect/>
          </a:stretch>
        </p:blipFill>
        <p:spPr bwMode="auto">
          <a:xfrm>
            <a:off x="0" y="1124744"/>
            <a:ext cx="9144000" cy="573325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88640"/>
            <a:ext cx="9144000" cy="1916832"/>
          </a:xfrm>
        </p:spPr>
        <p:txBody>
          <a:bodyPr>
            <a:noAutofit/>
          </a:bodyPr>
          <a:lstStyle/>
          <a:p>
            <a:pPr algn="l"/>
            <a:r>
              <a:rPr lang="ru-RU" sz="2200" dirty="0" smtClean="0"/>
              <a:t>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a:t>
            </a:r>
            <a:br>
              <a:rPr lang="ru-RU" sz="2200" dirty="0" smtClean="0"/>
            </a:br>
            <a:endParaRPr lang="ru-RU" sz="2200" dirty="0"/>
          </a:p>
        </p:txBody>
      </p:sp>
      <p:pic>
        <p:nvPicPr>
          <p:cNvPr id="6" name="Picture 2" descr="C:\Users\Евгений\Desktop\космос\планеты\солнце.jpg"/>
          <p:cNvPicPr>
            <a:picLocks noChangeAspect="1" noChangeArrowheads="1"/>
          </p:cNvPicPr>
          <p:nvPr/>
        </p:nvPicPr>
        <p:blipFill>
          <a:blip r:embed="rId2" cstate="print"/>
          <a:srcRect/>
          <a:stretch>
            <a:fillRect/>
          </a:stretch>
        </p:blipFill>
        <p:spPr bwMode="auto">
          <a:xfrm>
            <a:off x="0" y="1988840"/>
            <a:ext cx="9144000" cy="4869160"/>
          </a:xfrm>
          <a:prstGeom prst="rect">
            <a:avLst/>
          </a:prstGeom>
          <a:noFill/>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smtClean="0"/>
              <a:t>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a:t>
            </a:r>
            <a:endParaRPr lang="ru-RU" sz="2400" dirty="0"/>
          </a:p>
        </p:txBody>
      </p:sp>
      <p:pic>
        <p:nvPicPr>
          <p:cNvPr id="2050" name="Picture 2" descr="C:\Users\Евгений\Desktop\космос\планеты\меркурий.jpg"/>
          <p:cNvPicPr>
            <a:picLocks noGrp="1" noChangeAspect="1" noChangeArrowheads="1"/>
          </p:cNvPicPr>
          <p:nvPr>
            <p:ph idx="1"/>
          </p:nvPr>
        </p:nvPicPr>
        <p:blipFill>
          <a:blip r:embed="rId2" cstate="print"/>
          <a:srcRect/>
          <a:stretch>
            <a:fillRect/>
          </a:stretch>
        </p:blipFill>
        <p:spPr bwMode="auto">
          <a:xfrm>
            <a:off x="0" y="1340768"/>
            <a:ext cx="9144000" cy="5661248"/>
          </a:xfrm>
          <a:prstGeom prst="rect">
            <a:avLst/>
          </a:prstGeo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859</Words>
  <Application>Microsoft Office PowerPoint</Application>
  <PresentationFormat>Экран (4:3)</PresentationFormat>
  <Paragraphs>56</Paragraphs>
  <Slides>27</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vt:lpstr>
      <vt:lpstr>Здравствуйте, ребята!</vt:lpstr>
      <vt:lpstr>В необъятных просторах космоса вращается наша Земля</vt:lpstr>
      <vt:lpstr>Земля – одна из планет солнечной системы.</vt:lpstr>
      <vt:lpstr>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vt:lpstr>
      <vt:lpstr>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vt:lpstr>
      <vt:lpstr>Все планеты находятся в постоянном движении: они вращаются вокруг своей оси и вокруг Солнца. </vt:lpstr>
      <vt:lpstr>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 </vt:lpstr>
      <vt:lpstr>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vt:lpstr>
      <vt:lpstr>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vt:lpstr>
      <vt:lpstr>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vt:lpstr>
      <vt:lpstr>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vt:lpstr>
      <vt:lpstr>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vt:lpstr>
      <vt:lpstr>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vt:lpstr>
      <vt:lpstr>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vt:lpstr>
      <vt:lpstr>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vt:lpstr>
      <vt:lpstr>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vt:lpstr>
      <vt:lpstr>Звёзды собираются в созвездия. Созвездие – это узор из звезд , создающих какую-либо фигуру. </vt:lpstr>
      <vt:lpstr> 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vt:lpstr>
      <vt:lpstr>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vt:lpstr>
      <vt:lpstr>Презентация PowerPoint</vt:lpstr>
      <vt:lpstr>Презентация PowerPoint</vt:lpstr>
      <vt:lpstr>А теперь ре6ята пора нам возвращаться на нашу любимую Землю. Понравилось вам в космосе? Давайте же с вами вспомним, что же интересного мы увидели?</vt:lpstr>
      <vt:lpstr>     </vt:lpstr>
      <vt:lpstr>4. Самый первый в космосе,          Летел с огромной скоростью Отважный русский парень Наш космонавт … </vt:lpstr>
      <vt:lpstr>7. В космосе сквозь толщу лет     Ледяной летит объект.     Хвост его - полоска света,     А зовут объект…</vt:lpstr>
      <vt:lpstr>Молодцы!!!</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Евгений</dc:creator>
  <cp:lastModifiedBy>Admin</cp:lastModifiedBy>
  <cp:revision>64</cp:revision>
  <dcterms:created xsi:type="dcterms:W3CDTF">2016-01-26T17:28:41Z</dcterms:created>
  <dcterms:modified xsi:type="dcterms:W3CDTF">2020-04-08T15:24:13Z</dcterms:modified>
</cp:coreProperties>
</file>