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328" r:id="rId4"/>
    <p:sldId id="259" r:id="rId5"/>
    <p:sldId id="260" r:id="rId6"/>
    <p:sldId id="261" r:id="rId7"/>
    <p:sldId id="296" r:id="rId8"/>
    <p:sldId id="262" r:id="rId9"/>
    <p:sldId id="330" r:id="rId10"/>
    <p:sldId id="349" r:id="rId11"/>
    <p:sldId id="331" r:id="rId12"/>
    <p:sldId id="263" r:id="rId13"/>
    <p:sldId id="264" r:id="rId14"/>
    <p:sldId id="297" r:id="rId15"/>
    <p:sldId id="265" r:id="rId16"/>
    <p:sldId id="332" r:id="rId17"/>
    <p:sldId id="267" r:id="rId18"/>
    <p:sldId id="298" r:id="rId19"/>
    <p:sldId id="269" r:id="rId20"/>
    <p:sldId id="292" r:id="rId21"/>
    <p:sldId id="351" r:id="rId22"/>
    <p:sldId id="352" r:id="rId23"/>
    <p:sldId id="353" r:id="rId24"/>
    <p:sldId id="335" r:id="rId25"/>
    <p:sldId id="337" r:id="rId26"/>
    <p:sldId id="333" r:id="rId27"/>
    <p:sldId id="334" r:id="rId28"/>
    <p:sldId id="276" r:id="rId29"/>
    <p:sldId id="277" r:id="rId30"/>
    <p:sldId id="356" r:id="rId31"/>
    <p:sldId id="357" r:id="rId32"/>
    <p:sldId id="338" r:id="rId33"/>
    <p:sldId id="340" r:id="rId34"/>
    <p:sldId id="355" r:id="rId35"/>
    <p:sldId id="339" r:id="rId36"/>
    <p:sldId id="342" r:id="rId37"/>
    <p:sldId id="341" r:id="rId38"/>
    <p:sldId id="278" r:id="rId39"/>
    <p:sldId id="358" r:id="rId40"/>
    <p:sldId id="301" r:id="rId41"/>
    <p:sldId id="354" r:id="rId42"/>
    <p:sldId id="281" r:id="rId43"/>
    <p:sldId id="360" r:id="rId44"/>
    <p:sldId id="282" r:id="rId45"/>
    <p:sldId id="359" r:id="rId46"/>
    <p:sldId id="286" r:id="rId47"/>
    <p:sldId id="321" r:id="rId48"/>
    <p:sldId id="346" r:id="rId49"/>
    <p:sldId id="288" r:id="rId50"/>
    <p:sldId id="350" r:id="rId51"/>
    <p:sldId id="324" r:id="rId52"/>
    <p:sldId id="290" r:id="rId53"/>
    <p:sldId id="291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94660"/>
  </p:normalViewPr>
  <p:slideViewPr>
    <p:cSldViewPr>
      <p:cViewPr>
        <p:scale>
          <a:sx n="80" d="100"/>
          <a:sy n="80" d="100"/>
        </p:scale>
        <p:origin x="-1068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44</c:v>
                </c:pt>
                <c:pt idx="2">
                  <c:v>56</c:v>
                </c:pt>
                <c:pt idx="4">
                  <c:v>0</c:v>
                </c:pt>
                <c:pt idx="5">
                  <c:v>58</c:v>
                </c:pt>
                <c:pt idx="6">
                  <c:v>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66</c:v>
                </c:pt>
                <c:pt idx="2">
                  <c:v>34</c:v>
                </c:pt>
                <c:pt idx="4">
                  <c:v>0</c:v>
                </c:pt>
                <c:pt idx="5">
                  <c:v>75</c:v>
                </c:pt>
                <c:pt idx="6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58</c:v>
                </c:pt>
                <c:pt idx="2">
                  <c:v>42</c:v>
                </c:pt>
                <c:pt idx="4">
                  <c:v>0</c:v>
                </c:pt>
                <c:pt idx="5">
                  <c:v>74</c:v>
                </c:pt>
                <c:pt idx="6">
                  <c:v>25</c:v>
                </c:pt>
              </c:numCache>
            </c:numRef>
          </c:val>
        </c:ser>
        <c:shape val="cylinder"/>
        <c:axId val="45120128"/>
        <c:axId val="45138688"/>
        <c:axId val="0"/>
      </c:bar3DChart>
      <c:catAx>
        <c:axId val="45120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Сентябрь                                  Декабрь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2729797927543252"/>
              <c:y val="7.0845787890882139E-2"/>
            </c:manualLayout>
          </c:layout>
        </c:title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138688"/>
        <c:crosses val="autoZero"/>
        <c:auto val="1"/>
        <c:lblAlgn val="ctr"/>
        <c:lblOffset val="100"/>
      </c:catAx>
      <c:valAx>
        <c:axId val="45138688"/>
        <c:scaling>
          <c:orientation val="minMax"/>
        </c:scaling>
        <c:axPos val="l"/>
        <c:majorGridlines/>
        <c:numFmt formatCode="General" sourceLinked="1"/>
        <c:tickLblPos val="nextTo"/>
        <c:crossAx val="45120128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50</c:v>
                </c:pt>
                <c:pt idx="2">
                  <c:v>50</c:v>
                </c:pt>
                <c:pt idx="4">
                  <c:v>0</c:v>
                </c:pt>
                <c:pt idx="5">
                  <c:v>40</c:v>
                </c:pt>
                <c:pt idx="6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75</c:v>
                </c:pt>
                <c:pt idx="4">
                  <c:v>0</c:v>
                </c:pt>
                <c:pt idx="5">
                  <c:v>30</c:v>
                </c:pt>
                <c:pt idx="6">
                  <c:v>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38</c:v>
                </c:pt>
                <c:pt idx="2">
                  <c:v>62</c:v>
                </c:pt>
                <c:pt idx="4">
                  <c:v>0</c:v>
                </c:pt>
                <c:pt idx="5">
                  <c:v>40</c:v>
                </c:pt>
                <c:pt idx="6">
                  <c:v>42</c:v>
                </c:pt>
              </c:numCache>
            </c:numRef>
          </c:val>
        </c:ser>
        <c:shape val="cylinder"/>
        <c:axId val="45308544"/>
        <c:axId val="45318912"/>
        <c:axId val="0"/>
      </c:bar3DChart>
      <c:catAx>
        <c:axId val="453085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Сентябрь                                  Май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3348151087534721"/>
              <c:y val="7.0845787890882125E-2"/>
            </c:manualLayout>
          </c:layout>
        </c:title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318912"/>
        <c:crosses val="autoZero"/>
        <c:auto val="1"/>
        <c:lblAlgn val="ctr"/>
        <c:lblOffset val="100"/>
      </c:catAx>
      <c:valAx>
        <c:axId val="45318912"/>
        <c:scaling>
          <c:orientation val="minMax"/>
        </c:scaling>
        <c:axPos val="l"/>
        <c:majorGridlines/>
        <c:numFmt formatCode="General" sourceLinked="1"/>
        <c:tickLblPos val="nextTo"/>
        <c:crossAx val="45308544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2021-2022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36</c:v>
                </c:pt>
                <c:pt idx="2">
                  <c:v>64</c:v>
                </c:pt>
                <c:pt idx="4">
                  <c:v>0</c:v>
                </c:pt>
                <c:pt idx="5">
                  <c:v>44</c:v>
                </c:pt>
                <c:pt idx="6">
                  <c:v>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33</c:v>
                </c:pt>
                <c:pt idx="2">
                  <c:v>67</c:v>
                </c:pt>
                <c:pt idx="4">
                  <c:v>0</c:v>
                </c:pt>
                <c:pt idx="5">
                  <c:v>35</c:v>
                </c:pt>
                <c:pt idx="6">
                  <c:v>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42</c:v>
                </c:pt>
                <c:pt idx="2">
                  <c:v>58</c:v>
                </c:pt>
                <c:pt idx="4">
                  <c:v>0</c:v>
                </c:pt>
                <c:pt idx="5">
                  <c:v>36</c:v>
                </c:pt>
                <c:pt idx="6">
                  <c:v>64</c:v>
                </c:pt>
              </c:numCache>
            </c:numRef>
          </c:val>
        </c:ser>
        <c:shape val="cylinder"/>
        <c:axId val="100907648"/>
        <c:axId val="100913920"/>
        <c:axId val="0"/>
      </c:bar3DChart>
      <c:catAx>
        <c:axId val="1009076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Сентябрь                                      Май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2324923195608354"/>
              <c:y val="6.6034317177997681E-2"/>
            </c:manualLayout>
          </c:layout>
        </c:title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913920"/>
        <c:crosses val="autoZero"/>
        <c:auto val="1"/>
        <c:lblAlgn val="ctr"/>
        <c:lblOffset val="100"/>
      </c:catAx>
      <c:valAx>
        <c:axId val="100913920"/>
        <c:scaling>
          <c:orientation val="minMax"/>
        </c:scaling>
        <c:axPos val="l"/>
        <c:majorGridlines/>
        <c:numFmt formatCode="General" sourceLinked="1"/>
        <c:tickLblPos val="nextTo"/>
        <c:crossAx val="100907648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5B873-0363-4D44-8B09-90B91FE4679F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B5E0-C5CC-4570-A2C1-14EEC7941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B5E0-C5CC-4570-A2C1-14EEC7941D8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6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178384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8001056" cy="20002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РФ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Кургановой Елены Александровны,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№91 компенсирующего вида» г.о. Саранск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357554" y="2357430"/>
            <a:ext cx="564360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17.02.1977 г.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 МГПИ им. М.Е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  с дополнительной специальностью «Логопедия»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учитель- логопед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№ 1502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июня 1999 г.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</a:rPr>
              <a:t>Общий трудовой стаж: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</a:rPr>
              <a:t>20 лет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 лет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</a:t>
            </a:r>
            <a:r>
              <a:rPr lang="ru-RU" sz="1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16.05.2018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Елена\Desktop\Новая папка (3)\004_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457594"/>
            <a:ext cx="2857520" cy="3828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1472" y="571480"/>
          <a:ext cx="8001056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1472" y="571480"/>
          <a:ext cx="7858180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3689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3. ВЗАИМОДЕЙСТВИЕ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 РОДИТЕЛЯМИ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Курганова Е.А. аттестация\сканы\сканы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51408" cy="6859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Курганова Е.А. аттестация\сканы\сканы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547273" cy="6429396"/>
          </a:xfrm>
          <a:prstGeom prst="rect">
            <a:avLst/>
          </a:prstGeom>
          <a:noFill/>
        </p:spPr>
      </p:pic>
      <p:pic>
        <p:nvPicPr>
          <p:cNvPr id="7171" name="Picture 3" descr="C:\Users\Galia\Desktop\Курганова Е.А. аттестация\сканы\сканы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214290"/>
            <a:ext cx="4547289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53689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4. РЕЗУЛЬТАТЫ УЧАСТИЯ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0" t="5704" r="8273" b="13025"/>
          <a:stretch>
            <a:fillRect/>
          </a:stretch>
        </p:blipFill>
        <p:spPr bwMode="auto">
          <a:xfrm>
            <a:off x="0" y="357166"/>
            <a:ext cx="4009758" cy="5643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 l="4277" r="3778" b="3294"/>
          <a:stretch>
            <a:fillRect/>
          </a:stretch>
        </p:blipFill>
        <p:spPr bwMode="auto">
          <a:xfrm>
            <a:off x="3929026" y="2285992"/>
            <a:ext cx="5214974" cy="392909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21289281">
            <a:off x="3705634" y="5585000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Курганова Е.А. аттестация\сканы\сканы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85728"/>
            <a:ext cx="4395712" cy="6215106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21289281">
            <a:off x="4508475" y="3370421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1" name="Picture 3" descr="C:\Users\Galia\Desktop\Курганова Е.А. аттестация\сканы\сканы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94662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Курганова Е.А. аттестация\сканы\сканы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634"/>
            <a:ext cx="4643438" cy="6565366"/>
          </a:xfrm>
          <a:prstGeom prst="rect">
            <a:avLst/>
          </a:prstGeom>
          <a:noFill/>
        </p:spPr>
      </p:pic>
      <p:pic>
        <p:nvPicPr>
          <p:cNvPr id="8195" name="Picture 3" descr="C:\Users\Galia\Desktop\Курганова Е.А. аттестация\сканы\сканы1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92636"/>
            <a:ext cx="4643438" cy="6565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7901014" cy="5083188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6. НАЛИЧИЕ ПУБЛИКАЦИЙ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публикация в сети интернет – 1 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уровень – 2</a:t>
            </a:r>
            <a:b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международный уровень – 1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58690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МДОУ «Детский сад №91 компенсирующего вида г.о. Саранск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Пальчиковые игры – основа развития речи и мелкой моторики у дошкольников с расстройством аутистического спектра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https://ds91sar.schoolrm.ru/sveden/employees/11232/178384/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Курганова Е.А. аттестация\сканы\сканы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8417"/>
            <a:ext cx="4639348" cy="6559583"/>
          </a:xfrm>
          <a:prstGeom prst="rect">
            <a:avLst/>
          </a:prstGeom>
          <a:noFill/>
        </p:spPr>
      </p:pic>
      <p:pic>
        <p:nvPicPr>
          <p:cNvPr id="9219" name="Picture 3" descr="C:\Users\Galia\Desktop\Курганова Е.А. аттестация\сканы\сканы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677" y="285728"/>
            <a:ext cx="4648323" cy="6572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8dcb2b0ba68729bf7325d7d176446d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14290"/>
            <a:ext cx="453952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lia\Desktop\Новая папка (2)\Дошк восп детей с ОВЗ (3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344053" cy="6143668"/>
          </a:xfrm>
          <a:prstGeom prst="rect">
            <a:avLst/>
          </a:prstGeom>
          <a:noFill/>
        </p:spPr>
      </p:pic>
      <p:pic>
        <p:nvPicPr>
          <p:cNvPr id="2050" name="Picture 2" descr="C:\Users\Galia\Desktop\Курганова Е.А. аттестация\сканы\Дошк восп детей с ОВЗ (3)_page-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44" y="285729"/>
            <a:ext cx="424302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Новая папка (2)\Дошк восп детей с ОВЗ (3)_page-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66"/>
            <a:ext cx="4344054" cy="6143668"/>
          </a:xfrm>
          <a:prstGeom prst="rect">
            <a:avLst/>
          </a:prstGeom>
          <a:noFill/>
        </p:spPr>
      </p:pic>
      <p:pic>
        <p:nvPicPr>
          <p:cNvPr id="4" name="Picture 3" descr="C:\Users\Galia\Desktop\Новая папка (2)\Дошк восп детей с ОВЗ (3)_page-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344053" cy="6143668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 rot="21289281">
            <a:off x="222196" y="5013496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№2 ЛУЧШИЕ ПРАКТИКИ 2019 (2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246051" cy="6005066"/>
          </a:xfrm>
          <a:prstGeom prst="rect">
            <a:avLst/>
          </a:prstGeom>
          <a:noFill/>
        </p:spPr>
      </p:pic>
      <p:pic>
        <p:nvPicPr>
          <p:cNvPr id="2" name="Picture 2" descr="C:\Users\Galia\Desktop\Курганова Е.А. аттестация\сканы\№2 ЛУЧШИЕ ПРАКТИКИ 2019 (2)_page-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4243028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Новая папка (2)\№2 ЛУЧШИЕ ПРАКТИКИ 2019 (2)_page-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6146" y="285728"/>
            <a:ext cx="4293540" cy="6072230"/>
          </a:xfrm>
          <a:prstGeom prst="rect">
            <a:avLst/>
          </a:prstGeom>
          <a:noFill/>
        </p:spPr>
      </p:pic>
      <p:pic>
        <p:nvPicPr>
          <p:cNvPr id="4" name="Picture 2" descr="C:\Users\Galia\Desktop\№2 ЛУЧШИЕ ПРАКТИКИ 2019 (2)_page-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93541" cy="6072230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 rot="21289281">
            <a:off x="293632" y="3584736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титульник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240030" cy="6072206"/>
          </a:xfrm>
          <a:prstGeom prst="rect">
            <a:avLst/>
          </a:prstGeom>
          <a:noFill/>
        </p:spPr>
      </p:pic>
      <p:pic>
        <p:nvPicPr>
          <p:cNvPr id="1027" name="Picture 3" descr="C:\Users\Galia\Desktop\титульник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35461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титульник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143404" cy="6462360"/>
          </a:xfrm>
          <a:prstGeom prst="rect">
            <a:avLst/>
          </a:prstGeom>
          <a:noFill/>
        </p:spPr>
      </p:pic>
      <p:pic>
        <p:nvPicPr>
          <p:cNvPr id="2051" name="Picture 3" descr="C:\Users\Galia\Desktop\титульник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52"/>
            <a:ext cx="4143404" cy="6454094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 rot="21289281">
            <a:off x="150756" y="1584472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70"/>
            <a:ext cx="8115328" cy="6072230"/>
          </a:xfrm>
        </p:spPr>
        <p:txBody>
          <a:bodyPr>
            <a:normAutofit fontScale="90000"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8. ВЫСТУПЛЕНИЯ НА ЗАСЕДАНИЯХ МЕТОДИЧЕСКИХ СОВЕТОВ,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НАУЧНО-ПРАКТИЧЕСКИХ КОНФЕРЕНЦИЯХ,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ПЕДАГОГИЧЕСКИХ ЧТЕНИЯХ,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СЕМИНАРАХ, СЕКЦИЯХ,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ФОРУМАХ , РАДИОПЕРЕДАЧ (ОЧНО)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организации: 2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Республиканский уровень: 1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Российский уровень: 1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Международный уровень: 1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Galia\Desktop\Курганова Е.А. аттестация\сканы\сканы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679" y="285729"/>
            <a:ext cx="4648322" cy="6572272"/>
          </a:xfrm>
          <a:prstGeom prst="rect">
            <a:avLst/>
          </a:prstGeom>
          <a:noFill/>
        </p:spPr>
      </p:pic>
      <p:pic>
        <p:nvPicPr>
          <p:cNvPr id="6" name="Picture 2" descr="C:\Users\Galia\Desktop\Курганова Е.А. аттестация\сканы\сканы1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92634"/>
            <a:ext cx="4643438" cy="6565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Курганова Е.А. аттестация посл вар 31.01.23 г\Антиплагиат Кургановой_page-0001.jpg"/>
          <p:cNvPicPr>
            <a:picLocks noChangeAspect="1" noChangeArrowheads="1"/>
          </p:cNvPicPr>
          <p:nvPr/>
        </p:nvPicPr>
        <p:blipFill>
          <a:blip r:embed="rId2"/>
          <a:srcRect r="-84" b="51344"/>
          <a:stretch>
            <a:fillRect/>
          </a:stretch>
        </p:blipFill>
        <p:spPr bwMode="auto">
          <a:xfrm>
            <a:off x="103900" y="357166"/>
            <a:ext cx="8941737" cy="6148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Курганова Е.А. аттестация\сканы\сканы2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7254" y="214290"/>
            <a:ext cx="4496746" cy="6357958"/>
          </a:xfrm>
          <a:prstGeom prst="rect">
            <a:avLst/>
          </a:prstGeom>
          <a:noFill/>
        </p:spPr>
      </p:pic>
      <p:pic>
        <p:nvPicPr>
          <p:cNvPr id="1027" name="Picture 3" descr="C:\Users\Galia\Desktop\выписка из прот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4588806" cy="6488121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0" y="3571876"/>
            <a:ext cx="21431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Курганова Е.А. аттестация\сканы\сканы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5789" y="285728"/>
            <a:ext cx="4408211" cy="6232778"/>
          </a:xfrm>
          <a:prstGeom prst="rect">
            <a:avLst/>
          </a:prstGeom>
          <a:noFill/>
        </p:spPr>
      </p:pic>
      <p:pic>
        <p:nvPicPr>
          <p:cNvPr id="3" name="Picture 2" descr="C:\Users\Galia\Desktop\выписка из прот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98441"/>
            <a:ext cx="4496487" cy="6357592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214282" y="3929066"/>
            <a:ext cx="21431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alia\Desktop\Аттестация Суродиной Т.В\СКАНЫ\справки30008.jpg"/>
          <p:cNvPicPr>
            <a:picLocks noChangeAspect="1" noChangeArrowheads="1"/>
          </p:cNvPicPr>
          <p:nvPr/>
        </p:nvPicPr>
        <p:blipFill>
          <a:blip r:embed="rId2" cstate="print"/>
          <a:srcRect b="50728"/>
          <a:stretch>
            <a:fillRect/>
          </a:stretch>
        </p:blipFill>
        <p:spPr bwMode="auto">
          <a:xfrm rot="5400000">
            <a:off x="-953833" y="1168122"/>
            <a:ext cx="6288816" cy="4381151"/>
          </a:xfrm>
          <a:prstGeom prst="rect">
            <a:avLst/>
          </a:prstGeom>
          <a:noFill/>
        </p:spPr>
      </p:pic>
      <p:pic>
        <p:nvPicPr>
          <p:cNvPr id="17411" name="Picture 3" descr="C:\Users\Galia\Desktop\Аттестация Суродиной Т.В\СКАНЫ\справки3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500562" cy="6312718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579912" y="4227677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f57529095362b7c5465c701f87f396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4805372" cy="6796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alia\Desktop\скан3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5" y="142852"/>
            <a:ext cx="4648339" cy="6572296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 rot="21289281">
            <a:off x="2222458" y="5227809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программа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86280" cy="6388502"/>
          </a:xfrm>
          <a:prstGeom prst="rect">
            <a:avLst/>
          </a:prstGeom>
          <a:noFill/>
        </p:spPr>
      </p:pic>
      <p:pic>
        <p:nvPicPr>
          <p:cNvPr id="1027" name="Picture 3" descr="C:\Users\Galia\Desktop\программа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28"/>
            <a:ext cx="4500594" cy="6356833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579912" y="5442124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04e6005e0af9ae7076451ea8f69ae44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85728"/>
            <a:ext cx="4524593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титульник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13283"/>
            <a:ext cx="4714908" cy="6666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5154626"/>
          </a:xfrm>
        </p:spPr>
        <p:txBody>
          <a:bodyPr>
            <a:normAutofit fontScale="90000"/>
          </a:bodyPr>
          <a:lstStyle/>
          <a:p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9. ПРОВЕДЕНИЕ ОТКРЫТЫХ ЗАНЯТИЙ, МАСТЕР-КЛАССОВ, МЕРОПРИЯТИЙ (ОЧНО)</a:t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уровень образовательной организации - 2</a:t>
            </a:r>
            <a:b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уровень - 2</a:t>
            </a:r>
            <a:r>
              <a:rPr lang="ru-RU" sz="2000" b="1" i="1" kern="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kern="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kern="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Galia\Desktop\Курганова Е.А. аттестация\сканы\сканы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601" y="155541"/>
            <a:ext cx="4740399" cy="6702459"/>
          </a:xfrm>
          <a:prstGeom prst="rect">
            <a:avLst/>
          </a:prstGeom>
          <a:noFill/>
        </p:spPr>
      </p:pic>
      <p:pic>
        <p:nvPicPr>
          <p:cNvPr id="4" name="Picture 2" descr="C:\Users\Galia\Desktop\Курганова Е.А. аттестация\сканы\сканы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2852"/>
            <a:ext cx="4749373" cy="6715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928670"/>
            <a:ext cx="77153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ru-RU" sz="2400" b="1" spc="50" dirty="0" smtClean="0">
              <a:ln w="11430"/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lia\Desktop\Курганова Е.А. аттестация\сканы\сканы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357166"/>
            <a:ext cx="4386704" cy="6202369"/>
          </a:xfrm>
          <a:prstGeom prst="rect">
            <a:avLst/>
          </a:prstGeom>
          <a:noFill/>
        </p:spPr>
      </p:pic>
      <p:pic>
        <p:nvPicPr>
          <p:cNvPr id="14339" name="Picture 3" descr="C:\Users\Galia\Desktop\Курганова Е.А. аттестация\сканы\сканы2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386704" cy="6202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титульник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8604"/>
            <a:ext cx="4143404" cy="5858367"/>
          </a:xfrm>
          <a:prstGeom prst="rect">
            <a:avLst/>
          </a:prstGeom>
          <a:noFill/>
        </p:spPr>
      </p:pic>
      <p:pic>
        <p:nvPicPr>
          <p:cNvPr id="6147" name="Picture 3" descr="C:\Users\Galia\Desktop\титульник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143086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4797436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10. ЭКСПЕРТНАЯ ДЕЯТЕЛЬНОСТЬ</a:t>
            </a:r>
            <a: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Курганова Е.А. аттестация\сканы\Курганова Елена Александровна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"/>
            <a:ext cx="47478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6083320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11. НАСТАВНИЧЕСТВО</a:t>
            </a:r>
            <a: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Курганова Е.А. аттестация\сканы\приказ наставн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345188" cy="6143668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495280">
            <a:off x="512053" y="3449090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Picture 2" descr="C:\Users\Galia\Desktop\справка наставн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2012"/>
            <a:ext cx="4505448" cy="6370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5654692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12. ОБЩЕСТВЕННО-ПЕДАГОГИЧЕСКАЯ АКТИВНОСТЬ ПЕДАГОГА: УЧАСТИЕ В РАБОТЕ ПЕДАГОГИЧЕСКИХ СООБЩЕСТВ, КОМИССИЯХ, В ЖЮРИ КОНКУРСОВ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Курганова Е.А. аттестация посл вар 31.01.23 г\сканы\FullSizeRe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71429"/>
            <a:ext cx="4731317" cy="6686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alia\Desktop\Курганова Е.А. аттестация\сканы\титульник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500562" cy="6363352"/>
          </a:xfrm>
          <a:prstGeom prst="rect">
            <a:avLst/>
          </a:prstGeom>
          <a:noFill/>
        </p:spPr>
      </p:pic>
      <p:pic>
        <p:nvPicPr>
          <p:cNvPr id="15363" name="Picture 3" descr="C:\Users\Galia\Desktop\Курганова Е.А. аттестация\сканы\титульник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86" y="214289"/>
            <a:ext cx="4450070" cy="6291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60118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13. УЧАСТИЕ ПЕДАГОГА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ПРОФЕССИОНАЛЬНЫХ КОНКУРСАХ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интернет –конкурс – 2</a:t>
            </a:r>
            <a:b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конкурс – 1 </a:t>
            </a:r>
            <a:b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Курганова Е.А. аттестация\сканы\сканы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мои документы\Сертификаты с семинаров, грамоты\Курганова\Kurganova-Elena-Aleksandrovna(3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17" y="357165"/>
            <a:ext cx="4195007" cy="592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Galia\Desktop\921811707b38824fae939c3589775bf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65"/>
            <a:ext cx="4357718" cy="616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мои документы\Сертификаты с семинаров, грамоты\Курганова\Диплом_Курганов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13256"/>
            <a:ext cx="4714908" cy="6668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5154626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14. НАГРАДЫ И ПООЩРЕНИЯ</a:t>
            </a:r>
            <a: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Kurganova_page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188462" cy="591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Galia\Desktop\титульник1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8604"/>
            <a:ext cx="4244137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940444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2. ДИНАМИКА ПРОДВИЖЕНИЯ ОБУЧАЮЩИХСЯ В СООТВЕТСТВИИ С ПЕРСПЕКТИВНЫМ ПЛАНОМ КОРРЕКЦИОННОЙ РАБОТЫ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Курганова Е.А. аттестация\сканы\сканы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496747" cy="6357958"/>
          </a:xfrm>
          <a:prstGeom prst="rect">
            <a:avLst/>
          </a:prstGeom>
          <a:noFill/>
        </p:spPr>
      </p:pic>
      <p:pic>
        <p:nvPicPr>
          <p:cNvPr id="4099" name="Picture 3" descr="C:\Users\Galia\Desktop\Курганова Е.А. аттестация\сканы\сканы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8507"/>
            <a:ext cx="4500594" cy="6363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Курганова Е.А. аттестация\сканы\сканы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7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714348" y="571480"/>
          <a:ext cx="8072494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2996</TotalTime>
  <Words>164</Words>
  <PresentationFormat>Экран (4:3)</PresentationFormat>
  <Paragraphs>33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МИНИСТЕРСТВО ОБРАЗОВАНИЯ РФ ПОРТФОЛИО Кургановой Елены Александровны, учителя-дефектолога  муниципального дошкольного образовательного учреждения  «Детский сад №91 компенсирующего вида» г.о. Саранск</vt:lpstr>
      <vt:lpstr> ПРЕДСТАВЛЕНИЕ ИННОВАЦИОННОГО ПЕДАГОГИЧЕСКОГО ОПЫТА  учителя-дефектолога МДОУ «Детский сад №91 компенсирующего вида г.о. Саранск  Тема: «Пальчиковые игры – основа развития речи и мелкой моторики у дошкольников с расстройством аутистического спектра»    https://ds91sar.schoolrm.ru/sveden/employees/11232/178384/   </vt:lpstr>
      <vt:lpstr>Слайд 3</vt:lpstr>
      <vt:lpstr>Слайд 4</vt:lpstr>
      <vt:lpstr>Слайд 5</vt:lpstr>
      <vt:lpstr>2. ДИНАМИКА ПРОДВИЖЕНИЯ ОБУЧАЮЩИХСЯ В СООТВЕТСТВИИ С ПЕРСПЕКТИВНЫМ ПЛАНОМ КОРРЕКЦИОННОЙ РАБОТЫ</vt:lpstr>
      <vt:lpstr>Слайд 7</vt:lpstr>
      <vt:lpstr>Слайд 8</vt:lpstr>
      <vt:lpstr>Слайд 9</vt:lpstr>
      <vt:lpstr>Слайд 10</vt:lpstr>
      <vt:lpstr>Слайд 11</vt:lpstr>
      <vt:lpstr>3. ВЗАИМОДЕЙСТВИЕ  С РОДИТЕЛЯМИ</vt:lpstr>
      <vt:lpstr>Слайд 13</vt:lpstr>
      <vt:lpstr>Слайд 14</vt:lpstr>
      <vt:lpstr>4. РЕЗУЛЬТАТЫ УЧАСТИЯ  В ИННОВАЦИОННОЙ (ЭКСПЕРИМЕНТАЛЬНОЙ) ДЕЯТЕЛЬНОСТИ </vt:lpstr>
      <vt:lpstr>Слайд 16</vt:lpstr>
      <vt:lpstr>Слайд 17</vt:lpstr>
      <vt:lpstr>Слайд 18</vt:lpstr>
      <vt:lpstr>6. НАЛИЧИЕ ПУБЛИКАЦИЙ  публикация в сети интернет – 1  республиканский уровень – 2 международный уровень – 1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8. ВЫСТУПЛЕНИЯ НА ЗАСЕДАНИЯХ МЕТОДИЧЕСКИХ СОВЕТОВ,  НАУЧНО-ПРАКТИЧЕСКИХ КОНФЕРЕНЦИЯХ,  ПЕДАГОГИЧЕСКИХ ЧТЕНИЯХ,  СЕМИНАРАХ, СЕКЦИЯХ,  ФОРУМАХ , РАДИОПЕРЕДАЧ (ОЧНО)  Уровень образовательной организации: 2 Муниципальный уровень: 1 Республиканский уровень: 1  Российский уровень: 1 Международный уровень: 1   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    9. ПРОВЕДЕНИЕ ОТКРЫТЫХ ЗАНЯТИЙ, МАСТЕР-КЛАССОВ, МЕРОПРИЯТИЙ (ОЧНО)   уровень образовательной организации - 2 республиканский уровень - 2  </vt:lpstr>
      <vt:lpstr>Слайд 39</vt:lpstr>
      <vt:lpstr>Слайд 40</vt:lpstr>
      <vt:lpstr>Слайд 41</vt:lpstr>
      <vt:lpstr> 10. ЭКСПЕРТНАЯ ДЕЯТЕЛЬНОСТЬ </vt:lpstr>
      <vt:lpstr>Слайд 43</vt:lpstr>
      <vt:lpstr> 11. НАСТАВНИЧЕСТВО </vt:lpstr>
      <vt:lpstr>Слайд 45</vt:lpstr>
      <vt:lpstr>12. ОБЩЕСТВЕННО-ПЕДАГОГИЧЕСКАЯ АКТИВНОСТЬ ПЕДАГОГА: УЧАСТИЕ В РАБОТЕ ПЕДАГОГИЧЕСКИХ СООБЩЕСТВ, КОМИССИЯХ, В ЖЮРИ КОНКУРСОВ </vt:lpstr>
      <vt:lpstr>Слайд 47</vt:lpstr>
      <vt:lpstr>Слайд 48</vt:lpstr>
      <vt:lpstr>13. УЧАСТИЕ ПЕДАГОГА  В ПРОФЕССИОНАЛЬНЫХ КОНКУРСАХ  интернет –конкурс – 2 республиканский конкурс – 1    </vt:lpstr>
      <vt:lpstr>Слайд 50</vt:lpstr>
      <vt:lpstr>Слайд 51</vt:lpstr>
      <vt:lpstr>14. НАГРАДЫ И ПООЩРЕНИЯ 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 ЕРСТВО ОБРАЗОВАНИЯ РФ ПОРТФОЛИО</dc:title>
  <dc:creator>lysic</dc:creator>
  <cp:lastModifiedBy>Galia</cp:lastModifiedBy>
  <cp:revision>241</cp:revision>
  <dcterms:created xsi:type="dcterms:W3CDTF">2021-07-01T12:59:25Z</dcterms:created>
  <dcterms:modified xsi:type="dcterms:W3CDTF">2023-02-06T08:27:08Z</dcterms:modified>
</cp:coreProperties>
</file>