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7" r:id="rId2"/>
    <p:sldId id="268" r:id="rId3"/>
    <p:sldId id="270" r:id="rId4"/>
    <p:sldId id="271" r:id="rId5"/>
    <p:sldId id="264" r:id="rId6"/>
    <p:sldId id="272" r:id="rId7"/>
    <p:sldId id="273" r:id="rId8"/>
    <p:sldId id="274" r:id="rId9"/>
    <p:sldId id="275" r:id="rId10"/>
    <p:sldId id="276" r:id="rId11"/>
    <p:sldId id="277" r:id="rId12"/>
    <p:sldId id="262"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38B1855-1B75-4FBE-930C-398BA8C253C6}" styleName="Стиль из темы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02"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5" name="Date Placeholder 14"/>
          <p:cNvSpPr>
            <a:spLocks noGrp="1"/>
          </p:cNvSpPr>
          <p:nvPr>
            <p:ph type="dt" sz="half" idx="10"/>
          </p:nvPr>
        </p:nvSpPr>
        <p:spPr/>
        <p:txBody>
          <a:bodyPr/>
          <a:lstStyle/>
          <a:p>
            <a:fld id="{B4C71EC6-210F-42DE-9C53-41977AD35B3D}" type="datetimeFigureOut">
              <a:rPr lang="ru-RU" smtClean="0"/>
              <a:t>26.02.2024</a:t>
            </a:fld>
            <a:endParaRPr lang="ru-RU"/>
          </a:p>
        </p:txBody>
      </p:sp>
      <p:sp>
        <p:nvSpPr>
          <p:cNvPr id="16" name="Slide Number Placeholder 15"/>
          <p:cNvSpPr>
            <a:spLocks noGrp="1"/>
          </p:cNvSpPr>
          <p:nvPr>
            <p:ph type="sldNum" sz="quarter" idx="11"/>
          </p:nvPr>
        </p:nvSpPr>
        <p:spPr/>
        <p:txBody>
          <a:bodyPr/>
          <a:lstStyle/>
          <a:p>
            <a:fld id="{B19B0651-EE4F-4900-A07F-96A6BFA9D0F0}" type="slidenum">
              <a:rPr lang="ru-RU" smtClean="0"/>
              <a:t>‹#›</a:t>
            </a:fld>
            <a:endParaRPr lang="ru-RU"/>
          </a:p>
        </p:txBody>
      </p:sp>
      <p:sp>
        <p:nvSpPr>
          <p:cNvPr id="17" name="Footer Placeholder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26.02.2024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26.02.2024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Title 12"/>
          <p:cNvSpPr>
            <a:spLocks noGrp="1"/>
          </p:cNvSpPr>
          <p:nvPr>
            <p:ph type="title"/>
          </p:nvPr>
        </p:nvSpPr>
        <p:spPr/>
        <p:txBody>
          <a:bodyPr/>
          <a:lstStyle/>
          <a:p>
            <a:r>
              <a:rPr lang="ru-RU" smtClean="0"/>
              <a:t>Образец заголовка</a:t>
            </a:r>
            <a:endParaRPr lang="en-US"/>
          </a:p>
        </p:txBody>
      </p:sp>
      <p:sp>
        <p:nvSpPr>
          <p:cNvPr id="14" name="Date Placeholder 13"/>
          <p:cNvSpPr>
            <a:spLocks noGrp="1"/>
          </p:cNvSpPr>
          <p:nvPr>
            <p:ph type="dt" sz="half" idx="10"/>
          </p:nvPr>
        </p:nvSpPr>
        <p:spPr/>
        <p:txBody>
          <a:bodyPr/>
          <a:lstStyle/>
          <a:p>
            <a:fld id="{B4C71EC6-210F-42DE-9C53-41977AD35B3D}" type="datetimeFigureOut">
              <a:rPr lang="ru-RU" smtClean="0"/>
              <a:t>26.02.2024</a:t>
            </a:fld>
            <a:endParaRPr lang="ru-RU"/>
          </a:p>
        </p:txBody>
      </p:sp>
      <p:sp>
        <p:nvSpPr>
          <p:cNvPr id="15" name="Slide Number Placeholder 14"/>
          <p:cNvSpPr>
            <a:spLocks noGrp="1"/>
          </p:cNvSpPr>
          <p:nvPr>
            <p:ph type="sldNum" sz="quarter" idx="11"/>
          </p:nvPr>
        </p:nvSpPr>
        <p:spPr/>
        <p:txBody>
          <a:bodyPr/>
          <a:lstStyle/>
          <a:p>
            <a:fld id="{B19B0651-EE4F-4900-A07F-96A6BFA9D0F0}" type="slidenum">
              <a:rPr lang="ru-RU" smtClean="0"/>
              <a:t>‹#›</a:t>
            </a:fld>
            <a:endParaRPr lang="ru-RU"/>
          </a:p>
        </p:txBody>
      </p:sp>
      <p:sp>
        <p:nvSpPr>
          <p:cNvPr id="16" name="Footer Placeholder 15"/>
          <p:cNvSpPr>
            <a:spLocks noGrp="1"/>
          </p:cNvSpPr>
          <p:nvPr>
            <p:ph type="ftr" sz="quarter" idx="12"/>
          </p:nvPr>
        </p:nvSpPr>
        <p:spPr/>
        <p:txBody>
          <a:bodyPr/>
          <a:lstStyle/>
          <a:p>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2" name="Date Placeholder 11"/>
          <p:cNvSpPr>
            <a:spLocks noGrp="1"/>
          </p:cNvSpPr>
          <p:nvPr>
            <p:ph type="dt" sz="half" idx="10"/>
          </p:nvPr>
        </p:nvSpPr>
        <p:spPr/>
        <p:txBody>
          <a:bodyPr/>
          <a:lstStyle/>
          <a:p>
            <a:fld id="{B4C71EC6-210F-42DE-9C53-41977AD35B3D}" type="datetimeFigureOut">
              <a:rPr lang="ru-RU" smtClean="0"/>
              <a:t>26.02.2024</a:t>
            </a:fld>
            <a:endParaRPr lang="ru-RU"/>
          </a:p>
        </p:txBody>
      </p:sp>
      <p:sp>
        <p:nvSpPr>
          <p:cNvPr id="13" name="Slide Number Placeholder 12"/>
          <p:cNvSpPr>
            <a:spLocks noGrp="1"/>
          </p:cNvSpPr>
          <p:nvPr>
            <p:ph type="sldNum" sz="quarter" idx="11"/>
          </p:nvPr>
        </p:nvSpPr>
        <p:spPr/>
        <p:txBody>
          <a:bodyPr/>
          <a:lstStyle/>
          <a:p>
            <a:fld id="{B19B0651-EE4F-4900-A07F-96A6BFA9D0F0}" type="slidenum">
              <a:rPr lang="ru-RU" smtClean="0"/>
              <a:t>‹#›</a:t>
            </a:fld>
            <a:endParaRPr lang="ru-RU"/>
          </a:p>
        </p:txBody>
      </p:sp>
      <p:sp>
        <p:nvSpPr>
          <p:cNvPr id="14" name="Footer Placeholder 13"/>
          <p:cNvSpPr>
            <a:spLocks noGrp="1"/>
          </p:cNvSpPr>
          <p:nvPr>
            <p:ph type="ftr" sz="quarter" idx="12"/>
          </p:nvPr>
        </p:nvSpPr>
        <p:spPr/>
        <p:txBody>
          <a:bodyPr/>
          <a:lstStyle/>
          <a:p>
            <a:endParaRPr lang="ru-RU"/>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ru-RU" smtClean="0"/>
              <a:t>Образец заголовка</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B4C71EC6-210F-42DE-9C53-41977AD35B3D}" type="datetimeFigureOut">
              <a:rPr lang="ru-RU" smtClean="0"/>
              <a:t>26.02.2024</a:t>
            </a:fld>
            <a:endParaRPr lang="ru-RU"/>
          </a:p>
        </p:txBody>
      </p:sp>
      <p:sp>
        <p:nvSpPr>
          <p:cNvPr id="9" name="Slide Number Placeholder 8"/>
          <p:cNvSpPr>
            <a:spLocks noGrp="1"/>
          </p:cNvSpPr>
          <p:nvPr>
            <p:ph type="sldNum" sz="quarter" idx="11"/>
          </p:nvPr>
        </p:nvSpPr>
        <p:spPr/>
        <p:txBody>
          <a:bodyPr/>
          <a:lstStyle/>
          <a:p>
            <a:fld id="{B19B0651-EE4F-4900-A07F-96A6BFA9D0F0}" type="slidenum">
              <a:rPr lang="ru-RU" smtClean="0"/>
              <a:t>‹#›</a:t>
            </a:fld>
            <a:endParaRPr lang="ru-RU"/>
          </a:p>
        </p:txBody>
      </p:sp>
      <p:sp>
        <p:nvSpPr>
          <p:cNvPr id="10" name="Footer Placeholder 9"/>
          <p:cNvSpPr>
            <a:spLocks noGrp="1"/>
          </p:cNvSpPr>
          <p:nvPr>
            <p:ph type="ftr" sz="quarter" idx="12"/>
          </p:nvPr>
        </p:nvSpPr>
        <p:spPr/>
        <p:txBody>
          <a:bodyPr/>
          <a:lstStyle/>
          <a:p>
            <a:endParaRPr lang="ru-RU"/>
          </a:p>
        </p:txBody>
      </p:sp>
      <p:sp>
        <p:nvSpPr>
          <p:cNvPr id="11" name="Title 10"/>
          <p:cNvSpPr>
            <a:spLocks noGrp="1"/>
          </p:cNvSpPr>
          <p:nvPr>
            <p:ph type="title"/>
          </p:nvPr>
        </p:nvSpPr>
        <p:spPr/>
        <p:txBody>
          <a:bodyPr/>
          <a:lstStyle/>
          <a:p>
            <a:r>
              <a:rPr lang="ru-RU" smtClean="0"/>
              <a:t>Образец заголовка</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ru-RU" smtClean="0"/>
              <a:t>Образец заголовка</a:t>
            </a:r>
            <a:endParaRPr lang="en-US" dirty="0"/>
          </a:p>
        </p:txBody>
      </p:sp>
      <p:sp>
        <p:nvSpPr>
          <p:cNvPr id="14" name="Date Placeholder 13"/>
          <p:cNvSpPr>
            <a:spLocks noGrp="1"/>
          </p:cNvSpPr>
          <p:nvPr>
            <p:ph type="dt" sz="half" idx="10"/>
          </p:nvPr>
        </p:nvSpPr>
        <p:spPr/>
        <p:txBody>
          <a:bodyPr/>
          <a:lstStyle/>
          <a:p>
            <a:fld id="{B4C71EC6-210F-42DE-9C53-41977AD35B3D}" type="datetimeFigureOut">
              <a:rPr lang="ru-RU" smtClean="0"/>
              <a:t>26.02.2024</a:t>
            </a:fld>
            <a:endParaRPr lang="ru-RU"/>
          </a:p>
        </p:txBody>
      </p:sp>
      <p:sp>
        <p:nvSpPr>
          <p:cNvPr id="15" name="Slide Number Placeholder 14"/>
          <p:cNvSpPr>
            <a:spLocks noGrp="1"/>
          </p:cNvSpPr>
          <p:nvPr>
            <p:ph type="sldNum" sz="quarter" idx="11"/>
          </p:nvPr>
        </p:nvSpPr>
        <p:spPr/>
        <p:txBody>
          <a:bodyPr/>
          <a:lstStyle/>
          <a:p>
            <a:fld id="{B19B0651-EE4F-4900-A07F-96A6BFA9D0F0}" type="slidenum">
              <a:rPr lang="ru-RU" smtClean="0"/>
              <a:t>‹#›</a:t>
            </a:fld>
            <a:endParaRPr lang="ru-RU"/>
          </a:p>
        </p:txBody>
      </p:sp>
      <p:sp>
        <p:nvSpPr>
          <p:cNvPr id="16" name="Footer Placeholder 15"/>
          <p:cNvSpPr>
            <a:spLocks noGrp="1"/>
          </p:cNvSpPr>
          <p:nvPr>
            <p:ph type="ftr" sz="quarter" idx="12"/>
          </p:nvPr>
        </p:nvSpPr>
        <p:spPr/>
        <p:txBody>
          <a:bodyPr/>
          <a:lstStyle/>
          <a:p>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t>26.02.2024</a:t>
            </a:fld>
            <a:endParaRPr lang="ru-RU"/>
          </a:p>
        </p:txBody>
      </p:sp>
      <p:sp>
        <p:nvSpPr>
          <p:cNvPr id="8" name="Slide Number Placeholder 7"/>
          <p:cNvSpPr>
            <a:spLocks noGrp="1"/>
          </p:cNvSpPr>
          <p:nvPr>
            <p:ph type="sldNum" sz="quarter" idx="11"/>
          </p:nvPr>
        </p:nvSpPr>
        <p:spPr/>
        <p:txBody>
          <a:bodyPr/>
          <a:lstStyle/>
          <a:p>
            <a:fld id="{B19B0651-EE4F-4900-A07F-96A6BFA9D0F0}"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26.02.2024</a:t>
            </a:fld>
            <a:endParaRPr lang="ru-RU"/>
          </a:p>
        </p:txBody>
      </p:sp>
      <p:sp>
        <p:nvSpPr>
          <p:cNvPr id="6" name="Slide Number Placeholder 5"/>
          <p:cNvSpPr>
            <a:spLocks noGrp="1"/>
          </p:cNvSpPr>
          <p:nvPr>
            <p:ph type="sldNum" sz="quarter" idx="11"/>
          </p:nvPr>
        </p:nvSpPr>
        <p:spPr/>
        <p:txBody>
          <a:bodyPr/>
          <a:lstStyle/>
          <a:p>
            <a:fld id="{B19B0651-EE4F-4900-A07F-96A6BFA9D0F0}" type="slidenum">
              <a:rPr lang="ru-RU" smtClean="0"/>
              <a:t>‹#›</a:t>
            </a:fld>
            <a:endParaRPr lang="ru-RU"/>
          </a:p>
        </p:txBody>
      </p:sp>
      <p:sp>
        <p:nvSpPr>
          <p:cNvPr id="7" name="Footer Placeholder 6"/>
          <p:cNvSpPr>
            <a:spLocks noGrp="1"/>
          </p:cNvSpPr>
          <p:nvPr>
            <p:ph type="ftr" sz="quarter" idx="12"/>
          </p:nvPr>
        </p:nvSpPr>
        <p:spPr/>
        <p:txBody>
          <a:bodyPr/>
          <a:lstStyle/>
          <a:p>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14"/>
          <p:cNvSpPr>
            <a:spLocks noGrp="1"/>
          </p:cNvSpPr>
          <p:nvPr>
            <p:ph type="dt" sz="half" idx="10"/>
          </p:nvPr>
        </p:nvSpPr>
        <p:spPr/>
        <p:txBody>
          <a:bodyPr/>
          <a:lstStyle/>
          <a:p>
            <a:fld id="{B4C71EC6-210F-42DE-9C53-41977AD35B3D}" type="datetimeFigureOut">
              <a:rPr lang="ru-RU" smtClean="0"/>
              <a:t>26.02.2024</a:t>
            </a:fld>
            <a:endParaRPr lang="ru-RU"/>
          </a:p>
        </p:txBody>
      </p:sp>
      <p:sp>
        <p:nvSpPr>
          <p:cNvPr id="16" name="Slide Number Placeholder 15"/>
          <p:cNvSpPr>
            <a:spLocks noGrp="1"/>
          </p:cNvSpPr>
          <p:nvPr>
            <p:ph type="sldNum" sz="quarter" idx="11"/>
          </p:nvPr>
        </p:nvSpPr>
        <p:spPr/>
        <p:txBody>
          <a:bodyPr/>
          <a:lstStyle/>
          <a:p>
            <a:fld id="{B19B0651-EE4F-4900-A07F-96A6BFA9D0F0}" type="slidenum">
              <a:rPr lang="ru-RU" smtClean="0"/>
              <a:t>‹#›</a:t>
            </a:fld>
            <a:endParaRPr lang="ru-RU"/>
          </a:p>
        </p:txBody>
      </p:sp>
      <p:sp>
        <p:nvSpPr>
          <p:cNvPr id="17" name="Footer Placeholder 16"/>
          <p:cNvSpPr>
            <a:spLocks noGrp="1"/>
          </p:cNvSpPr>
          <p:nvPr>
            <p:ph type="ftr" sz="quarter" idx="12"/>
          </p:nvPr>
        </p:nvSpPr>
        <p:spPr/>
        <p:txBody>
          <a:bodyPr/>
          <a:lstStyle/>
          <a:p>
            <a:endParaRPr lang="ru-RU"/>
          </a:p>
        </p:txBody>
      </p:sp>
      <p:sp>
        <p:nvSpPr>
          <p:cNvPr id="18" name="Title 17"/>
          <p:cNvSpPr>
            <a:spLocks noGrp="1"/>
          </p:cNvSpPr>
          <p:nvPr>
            <p:ph type="title"/>
          </p:nvPr>
        </p:nvSpPr>
        <p:spPr/>
        <p:txBody>
          <a:bodyPr/>
          <a:lstStyle/>
          <a:p>
            <a:r>
              <a:rPr lang="ru-RU" smtClean="0"/>
              <a:t>Образец заголовка</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ru-RU" smtClean="0"/>
              <a:t>Образец заголовка</a:t>
            </a:r>
            <a:endParaRPr lang="en-US"/>
          </a:p>
        </p:txBody>
      </p:sp>
      <p:sp>
        <p:nvSpPr>
          <p:cNvPr id="13" name="Date Placeholder 12"/>
          <p:cNvSpPr>
            <a:spLocks noGrp="1"/>
          </p:cNvSpPr>
          <p:nvPr>
            <p:ph type="dt" sz="half" idx="10"/>
          </p:nvPr>
        </p:nvSpPr>
        <p:spPr/>
        <p:txBody>
          <a:bodyPr/>
          <a:lstStyle/>
          <a:p>
            <a:fld id="{B4C71EC6-210F-42DE-9C53-41977AD35B3D}" type="datetimeFigureOut">
              <a:rPr lang="ru-RU" smtClean="0"/>
              <a:t>26.02.2024</a:t>
            </a:fld>
            <a:endParaRPr lang="ru-RU"/>
          </a:p>
        </p:txBody>
      </p:sp>
      <p:sp>
        <p:nvSpPr>
          <p:cNvPr id="14" name="Slide Number Placeholder 13"/>
          <p:cNvSpPr>
            <a:spLocks noGrp="1"/>
          </p:cNvSpPr>
          <p:nvPr>
            <p:ph type="sldNum" sz="quarter" idx="11"/>
          </p:nvPr>
        </p:nvSpPr>
        <p:spPr/>
        <p:txBody>
          <a:bodyPr/>
          <a:lstStyle/>
          <a:p>
            <a:fld id="{B19B0651-EE4F-4900-A07F-96A6BFA9D0F0}" type="slidenum">
              <a:rPr lang="ru-RU" smtClean="0"/>
              <a:t>‹#›</a:t>
            </a:fld>
            <a:endParaRPr lang="ru-RU"/>
          </a:p>
        </p:txBody>
      </p:sp>
      <p:sp>
        <p:nvSpPr>
          <p:cNvPr id="15" name="Footer Placeholder 14"/>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B4C71EC6-210F-42DE-9C53-41977AD35B3D}" type="datetimeFigureOut">
              <a:rPr lang="ru-RU" smtClean="0"/>
              <a:t>26.02.2024</a:t>
            </a:fld>
            <a:endParaRPr lang="ru-RU"/>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ru-RU"/>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B19B0651-EE4F-4900-A07F-96A6BFA9D0F0}"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91457" y="836712"/>
            <a:ext cx="7979455" cy="2232395"/>
          </a:xfrm>
        </p:spPr>
        <p:txBody>
          <a:bodyPr/>
          <a:lstStyle/>
          <a:p>
            <a:pPr algn="ctr"/>
            <a:r>
              <a:rPr lang="ru-RU" sz="3200" dirty="0" smtClean="0"/>
              <a:t>Мастер-класс </a:t>
            </a:r>
            <a:br>
              <a:rPr lang="ru-RU" sz="3200" dirty="0" smtClean="0"/>
            </a:br>
            <a:r>
              <a:rPr lang="ru-RU" sz="3200" dirty="0" smtClean="0"/>
              <a:t>«Использование наглядности в   обучении старших дошкольников мордовскому (эрзя) языку. </a:t>
            </a:r>
            <a:br>
              <a:rPr lang="ru-RU" sz="3200" dirty="0" smtClean="0"/>
            </a:br>
            <a:r>
              <a:rPr lang="ru-RU" sz="3200" dirty="0" smtClean="0"/>
              <a:t>Закрепление темы «Весна» («</a:t>
            </a:r>
            <a:r>
              <a:rPr lang="ru-RU" sz="3200" dirty="0" err="1" smtClean="0"/>
              <a:t>Тундо</a:t>
            </a:r>
            <a:r>
              <a:rPr lang="ru-RU" sz="3200" dirty="0" smtClean="0"/>
              <a:t>»)» </a:t>
            </a:r>
            <a:endParaRPr lang="ru-RU" sz="3200" dirty="0"/>
          </a:p>
        </p:txBody>
      </p:sp>
      <p:sp>
        <p:nvSpPr>
          <p:cNvPr id="3" name="Подзаголовок 2"/>
          <p:cNvSpPr>
            <a:spLocks noGrp="1"/>
          </p:cNvSpPr>
          <p:nvPr>
            <p:ph type="subTitle" idx="1"/>
          </p:nvPr>
        </p:nvSpPr>
        <p:spPr>
          <a:xfrm>
            <a:off x="4105818" y="3356992"/>
            <a:ext cx="4584209" cy="2736304"/>
          </a:xfrm>
        </p:spPr>
        <p:txBody>
          <a:bodyPr/>
          <a:lstStyle/>
          <a:p>
            <a:pPr algn="ctr"/>
            <a:r>
              <a:rPr lang="ru-RU" dirty="0" err="1" smtClean="0"/>
              <a:t>Скобова</a:t>
            </a:r>
            <a:r>
              <a:rPr lang="ru-RU" dirty="0" smtClean="0"/>
              <a:t> </a:t>
            </a:r>
          </a:p>
          <a:p>
            <a:pPr algn="ctr"/>
            <a:r>
              <a:rPr lang="ru-RU" dirty="0" smtClean="0"/>
              <a:t>Наталья Даниловна,</a:t>
            </a:r>
          </a:p>
          <a:p>
            <a:pPr algn="ctr"/>
            <a:r>
              <a:rPr lang="ru-RU" dirty="0" smtClean="0"/>
              <a:t> воспитатель МДОУ </a:t>
            </a:r>
          </a:p>
          <a:p>
            <a:pPr algn="ctr"/>
            <a:r>
              <a:rPr lang="ru-RU" dirty="0" smtClean="0"/>
              <a:t>«Детский сад №55 комбинированного вида»</a:t>
            </a:r>
            <a:endParaRPr lang="ru-RU" dirty="0"/>
          </a:p>
        </p:txBody>
      </p:sp>
      <p:pic>
        <p:nvPicPr>
          <p:cNvPr id="1032" name="Picture 8" descr="C:\Users\Пользователь\Desktop\images.png"/>
          <p:cNvPicPr>
            <a:picLocks noChangeAspect="1" noChangeArrowheads="1"/>
          </p:cNvPicPr>
          <p:nvPr/>
        </p:nvPicPr>
        <p:blipFill rotWithShape="1">
          <a:blip r:embed="rId2">
            <a:extLst>
              <a:ext uri="{28A0092B-C50C-407E-A947-70E740481C1C}">
                <a14:useLocalDpi xmlns:a14="http://schemas.microsoft.com/office/drawing/2010/main" val="0"/>
              </a:ext>
            </a:extLst>
          </a:blip>
          <a:srcRect l="73026" t="24133" r="3948" b="12138"/>
          <a:stretch/>
        </p:blipFill>
        <p:spPr bwMode="auto">
          <a:xfrm>
            <a:off x="8579474" y="31723"/>
            <a:ext cx="568037" cy="117763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4424" y="1209360"/>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0913" y="2336412"/>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0913" y="3492484"/>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0913" y="4642925"/>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b="11697"/>
          <a:stretch/>
        </p:blipFill>
        <p:spPr bwMode="auto">
          <a:xfrm>
            <a:off x="8570912" y="5819263"/>
            <a:ext cx="573087" cy="103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0075"/>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36412"/>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12749"/>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689086"/>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Picture 19"/>
          <p:cNvPicPr>
            <a:picLocks noChangeAspect="1" noChangeArrowheads="1"/>
          </p:cNvPicPr>
          <p:nvPr/>
        </p:nvPicPr>
        <p:blipFill rotWithShape="1">
          <a:blip r:embed="rId3">
            <a:extLst>
              <a:ext uri="{28A0092B-C50C-407E-A947-70E740481C1C}">
                <a14:useLocalDpi xmlns:a14="http://schemas.microsoft.com/office/drawing/2010/main" val="0"/>
              </a:ext>
            </a:extLst>
          </a:blip>
          <a:srcRect b="15621"/>
          <a:stretch/>
        </p:blipFill>
        <p:spPr bwMode="auto">
          <a:xfrm>
            <a:off x="1" y="5865424"/>
            <a:ext cx="573086" cy="992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04914" y="-301628"/>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481251" y="-306031"/>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57588" y="-301627"/>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7"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819276" y="-306031"/>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08674" y="-306032"/>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9"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185011" y="-306033"/>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0"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361348" y="-306031"/>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1" name="Picture 27"/>
          <p:cNvPicPr>
            <a:picLocks noChangeAspect="1" noChangeArrowheads="1"/>
          </p:cNvPicPr>
          <p:nvPr/>
        </p:nvPicPr>
        <p:blipFill rotWithShape="1">
          <a:blip r:embed="rId3">
            <a:extLst>
              <a:ext uri="{28A0092B-C50C-407E-A947-70E740481C1C}">
                <a14:useLocalDpi xmlns:a14="http://schemas.microsoft.com/office/drawing/2010/main" val="0"/>
              </a:ext>
            </a:extLst>
          </a:blip>
          <a:srcRect t="22817"/>
          <a:stretch/>
        </p:blipFill>
        <p:spPr bwMode="auto">
          <a:xfrm rot="5400000">
            <a:off x="8403485" y="-171835"/>
            <a:ext cx="573087" cy="90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descr="C:\Users\Пользователь\Desktop\vesna-dlya-detey-detsada-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7223" y="3316701"/>
            <a:ext cx="3118596" cy="265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6268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520" y="548680"/>
            <a:ext cx="8568952" cy="6696744"/>
          </a:xfrm>
        </p:spPr>
        <p:txBody>
          <a:bodyPr>
            <a:normAutofit lnSpcReduction="10000"/>
          </a:bodyPr>
          <a:lstStyle/>
          <a:p>
            <a:pPr marL="18288" indent="0">
              <a:buNone/>
            </a:pPr>
            <a:r>
              <a:rPr lang="ru-RU" dirty="0" smtClean="0"/>
              <a:t>На следующем этапе мы с воспитанниками приступаем к ручному труду. Я знакомлю с материалом, который потребуется  для работы и продолжу активизировать  речь детей </a:t>
            </a:r>
            <a:r>
              <a:rPr lang="ru-RU" dirty="0" smtClean="0"/>
              <a:t> по закреплению  эрзянских  </a:t>
            </a:r>
            <a:r>
              <a:rPr lang="ru-RU" dirty="0" smtClean="0"/>
              <a:t>слов. В ходе работы я буду поощрять проявление фантазии  у детей, контролировать их действия, помогать. По окончании проведу анализ проделанной работы.</a:t>
            </a:r>
          </a:p>
          <a:p>
            <a:pPr>
              <a:buFontTx/>
              <a:buChar char="-"/>
            </a:pPr>
            <a:r>
              <a:rPr lang="ru-RU" dirty="0" smtClean="0"/>
              <a:t>Дети, с приходом весны в полях и садах распускаются первые цветы. И сегодня я предлагаю вам самим  сделать цветы в таком цвете, каким вы видите весну. Перед вами лежат силуэты цветов, нитки шерстяные разного цвета, клей, салфетки для вытирания рук, контейнер  для использованных салфеток. Нитками вы будете украшать цветы. Намазываем клеем лепестки цветка и приклеиваем нитки. Прежде чем приступить к работе, предлагаю  провести  пальчиковую гимнастику:</a:t>
            </a:r>
          </a:p>
          <a:p>
            <a:pPr marL="18288" indent="0">
              <a:buNone/>
            </a:pPr>
            <a:r>
              <a:rPr lang="ru-RU" dirty="0" err="1" smtClean="0"/>
              <a:t>Чувтонь</a:t>
            </a:r>
            <a:r>
              <a:rPr lang="ru-RU" dirty="0" smtClean="0"/>
              <a:t> </a:t>
            </a:r>
            <a:r>
              <a:rPr lang="ru-RU" dirty="0" err="1" smtClean="0"/>
              <a:t>прясо</a:t>
            </a:r>
            <a:r>
              <a:rPr lang="ru-RU" dirty="0" smtClean="0"/>
              <a:t> </a:t>
            </a:r>
            <a:r>
              <a:rPr lang="ru-RU" dirty="0" err="1" smtClean="0"/>
              <a:t>ашо</a:t>
            </a:r>
            <a:r>
              <a:rPr lang="ru-RU" dirty="0" smtClean="0"/>
              <a:t> </a:t>
            </a:r>
            <a:r>
              <a:rPr lang="ru-RU" dirty="0" err="1" smtClean="0"/>
              <a:t>ловось</a:t>
            </a:r>
            <a:endParaRPr lang="ru-RU" dirty="0" smtClean="0"/>
          </a:p>
          <a:p>
            <a:pPr marL="18288" indent="0">
              <a:buNone/>
            </a:pPr>
            <a:r>
              <a:rPr lang="ru-RU" dirty="0" err="1" smtClean="0"/>
              <a:t>Солось</a:t>
            </a:r>
            <a:r>
              <a:rPr lang="ru-RU" dirty="0" smtClean="0"/>
              <a:t> и </a:t>
            </a:r>
            <a:r>
              <a:rPr lang="ru-RU" dirty="0" err="1" smtClean="0"/>
              <a:t>ёмась</a:t>
            </a:r>
            <a:endParaRPr lang="ru-RU" dirty="0" smtClean="0"/>
          </a:p>
          <a:p>
            <a:pPr marL="18288" indent="0">
              <a:buNone/>
            </a:pPr>
            <a:r>
              <a:rPr lang="ru-RU" dirty="0" err="1" smtClean="0"/>
              <a:t>Тарад</a:t>
            </a:r>
            <a:r>
              <a:rPr lang="ru-RU" dirty="0" smtClean="0"/>
              <a:t> </a:t>
            </a:r>
            <a:r>
              <a:rPr lang="ru-RU" dirty="0" err="1" smtClean="0"/>
              <a:t>тарад</a:t>
            </a:r>
            <a:r>
              <a:rPr lang="ru-RU" dirty="0" smtClean="0"/>
              <a:t> </a:t>
            </a:r>
            <a:r>
              <a:rPr lang="ru-RU" dirty="0" err="1" smtClean="0"/>
              <a:t>марто</a:t>
            </a:r>
            <a:r>
              <a:rPr lang="ru-RU" dirty="0" smtClean="0"/>
              <a:t> корты</a:t>
            </a:r>
          </a:p>
          <a:p>
            <a:pPr marL="18288" indent="0">
              <a:buNone/>
            </a:pPr>
            <a:r>
              <a:rPr lang="ru-RU" dirty="0" err="1" smtClean="0"/>
              <a:t>Тундось</a:t>
            </a:r>
            <a:r>
              <a:rPr lang="ru-RU" dirty="0" smtClean="0"/>
              <a:t> </a:t>
            </a:r>
            <a:r>
              <a:rPr lang="ru-RU" dirty="0" err="1" smtClean="0"/>
              <a:t>сась</a:t>
            </a:r>
            <a:r>
              <a:rPr lang="ru-RU" dirty="0" smtClean="0"/>
              <a:t>, </a:t>
            </a:r>
            <a:r>
              <a:rPr lang="ru-RU" dirty="0" err="1" smtClean="0"/>
              <a:t>тундось</a:t>
            </a:r>
            <a:r>
              <a:rPr lang="ru-RU" dirty="0"/>
              <a:t> </a:t>
            </a:r>
            <a:r>
              <a:rPr lang="ru-RU" dirty="0" err="1" smtClean="0"/>
              <a:t>сась</a:t>
            </a:r>
            <a:r>
              <a:rPr lang="ru-RU" dirty="0" smtClean="0"/>
              <a:t>!</a:t>
            </a:r>
            <a:endParaRPr lang="ru-RU" dirty="0" smtClean="0"/>
          </a:p>
          <a:p>
            <a:pPr marL="18288" indent="0">
              <a:buNone/>
            </a:pPr>
            <a:r>
              <a:rPr lang="ru-RU" dirty="0" smtClean="0"/>
              <a:t>После того, как работы завершены, я спрашиваю у детей, каким цветом они украсили свои цветы (ответы на эрзянском языке)</a:t>
            </a:r>
          </a:p>
          <a:p>
            <a:pPr marL="18288" indent="0">
              <a:buNone/>
            </a:pPr>
            <a:r>
              <a:rPr lang="ru-RU" dirty="0" smtClean="0"/>
              <a:t>Рефлексия.</a:t>
            </a:r>
          </a:p>
          <a:p>
            <a:pPr marL="18288" indent="0">
              <a:buNone/>
            </a:pPr>
            <a:endParaRPr lang="ru-RU" dirty="0" smtClean="0"/>
          </a:p>
          <a:p>
            <a:pPr marL="18288" indent="0">
              <a:buNone/>
            </a:pPr>
            <a:endParaRPr lang="ru-RU" dirty="0" smtClean="0"/>
          </a:p>
          <a:p>
            <a:pPr>
              <a:buFontTx/>
              <a:buChar char="-"/>
            </a:pPr>
            <a:endParaRPr lang="ru-RU" dirty="0"/>
          </a:p>
        </p:txBody>
      </p:sp>
    </p:spTree>
    <p:extLst>
      <p:ext uri="{BB962C8B-B14F-4D97-AF65-F5344CB8AC3E}">
        <p14:creationId xmlns:p14="http://schemas.microsoft.com/office/powerpoint/2010/main" val="22519001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Пользователь\Desktop\Мои документы\2018-2019г.г\8.Апрель - 19\Мастер-класс Милкина М.В\Семинар фото\SAM_3586.JPG"/>
          <p:cNvPicPr>
            <a:picLocks noChangeAspect="1" noChangeArrowheads="1"/>
          </p:cNvPicPr>
          <p:nvPr/>
        </p:nvPicPr>
        <p:blipFill rotWithShape="1">
          <a:blip r:embed="rId2">
            <a:extLst>
              <a:ext uri="{28A0092B-C50C-407E-A947-70E740481C1C}">
                <a14:useLocalDpi xmlns:a14="http://schemas.microsoft.com/office/drawing/2010/main" val="0"/>
              </a:ext>
            </a:extLst>
          </a:blip>
          <a:srcRect l="23436" t="47659" r="70821" b="42561"/>
          <a:stretch/>
        </p:blipFill>
        <p:spPr bwMode="auto">
          <a:xfrm>
            <a:off x="395536" y="620685"/>
            <a:ext cx="2180237" cy="2784571"/>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Пользователь\Desktop\Мои документы\2018-2019г.г\8.Апрель - 19\Мастер-класс Милкина М.В\Семинар фото\SAM_3586.JPG"/>
          <p:cNvPicPr>
            <a:picLocks noChangeAspect="1" noChangeArrowheads="1"/>
          </p:cNvPicPr>
          <p:nvPr/>
        </p:nvPicPr>
        <p:blipFill rotWithShape="1">
          <a:blip r:embed="rId2">
            <a:extLst>
              <a:ext uri="{28A0092B-C50C-407E-A947-70E740481C1C}">
                <a14:useLocalDpi xmlns:a14="http://schemas.microsoft.com/office/drawing/2010/main" val="0"/>
              </a:ext>
            </a:extLst>
          </a:blip>
          <a:srcRect l="2971" t="46882" r="91469" b="43850"/>
          <a:stretch/>
        </p:blipFill>
        <p:spPr bwMode="auto">
          <a:xfrm>
            <a:off x="2843808" y="2636911"/>
            <a:ext cx="3052622" cy="381642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Пользователь\Desktop\Мои документы\2018-2019г.г\8.Апрель - 19\Мастер-класс Милкина М.В\Семинар фото\SAM_3586.JPG"/>
          <p:cNvPicPr>
            <a:picLocks noChangeAspect="1" noChangeArrowheads="1"/>
          </p:cNvPicPr>
          <p:nvPr/>
        </p:nvPicPr>
        <p:blipFill rotWithShape="1">
          <a:blip r:embed="rId2">
            <a:extLst>
              <a:ext uri="{28A0092B-C50C-407E-A947-70E740481C1C}">
                <a14:useLocalDpi xmlns:a14="http://schemas.microsoft.com/office/drawing/2010/main" val="0"/>
              </a:ext>
            </a:extLst>
          </a:blip>
          <a:srcRect l="54767" t="48131" r="39692" b="43424"/>
          <a:stretch/>
        </p:blipFill>
        <p:spPr bwMode="auto">
          <a:xfrm>
            <a:off x="6084168" y="620686"/>
            <a:ext cx="2436121" cy="2784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0747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2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14253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3086" y="836712"/>
            <a:ext cx="7979455" cy="1368152"/>
          </a:xfrm>
        </p:spPr>
        <p:txBody>
          <a:bodyPr/>
          <a:lstStyle/>
          <a:p>
            <a:pPr algn="ctr"/>
            <a:r>
              <a:rPr lang="ru-RU" sz="3200" dirty="0" smtClean="0"/>
              <a:t>ЦЕЛЬ: закрепление лексической темы «Весна» посредством дидактических игр.</a:t>
            </a:r>
            <a:endParaRPr lang="ru-RU" sz="3200" dirty="0"/>
          </a:p>
        </p:txBody>
      </p:sp>
      <p:pic>
        <p:nvPicPr>
          <p:cNvPr id="1032" name="Picture 8" descr="C:\Users\Пользователь\Desktop\images.png"/>
          <p:cNvPicPr>
            <a:picLocks noChangeAspect="1" noChangeArrowheads="1"/>
          </p:cNvPicPr>
          <p:nvPr/>
        </p:nvPicPr>
        <p:blipFill rotWithShape="1">
          <a:blip r:embed="rId2">
            <a:extLst>
              <a:ext uri="{28A0092B-C50C-407E-A947-70E740481C1C}">
                <a14:useLocalDpi xmlns:a14="http://schemas.microsoft.com/office/drawing/2010/main" val="0"/>
              </a:ext>
            </a:extLst>
          </a:blip>
          <a:srcRect l="73026" t="24133" r="3948" b="12138"/>
          <a:stretch/>
        </p:blipFill>
        <p:spPr bwMode="auto">
          <a:xfrm>
            <a:off x="8579474" y="31723"/>
            <a:ext cx="568037" cy="117763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4424" y="1209360"/>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0913" y="2336412"/>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0913" y="3492484"/>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0913" y="4642925"/>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b="11697"/>
          <a:stretch/>
        </p:blipFill>
        <p:spPr bwMode="auto">
          <a:xfrm>
            <a:off x="8570912" y="5819263"/>
            <a:ext cx="573087" cy="103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0075"/>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36412"/>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12749"/>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689086"/>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Picture 19"/>
          <p:cNvPicPr>
            <a:picLocks noChangeAspect="1" noChangeArrowheads="1"/>
          </p:cNvPicPr>
          <p:nvPr/>
        </p:nvPicPr>
        <p:blipFill rotWithShape="1">
          <a:blip r:embed="rId3">
            <a:extLst>
              <a:ext uri="{28A0092B-C50C-407E-A947-70E740481C1C}">
                <a14:useLocalDpi xmlns:a14="http://schemas.microsoft.com/office/drawing/2010/main" val="0"/>
              </a:ext>
            </a:extLst>
          </a:blip>
          <a:srcRect b="15621"/>
          <a:stretch/>
        </p:blipFill>
        <p:spPr bwMode="auto">
          <a:xfrm>
            <a:off x="1" y="5865424"/>
            <a:ext cx="573086" cy="992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04914" y="-301628"/>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481251" y="-306031"/>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57588" y="-301627"/>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7"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819276" y="-306031"/>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08674" y="-306032"/>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9"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185011" y="-306033"/>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0"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361348" y="-306031"/>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1" name="Picture 27"/>
          <p:cNvPicPr>
            <a:picLocks noChangeAspect="1" noChangeArrowheads="1"/>
          </p:cNvPicPr>
          <p:nvPr/>
        </p:nvPicPr>
        <p:blipFill rotWithShape="1">
          <a:blip r:embed="rId3">
            <a:extLst>
              <a:ext uri="{28A0092B-C50C-407E-A947-70E740481C1C}">
                <a14:useLocalDpi xmlns:a14="http://schemas.microsoft.com/office/drawing/2010/main" val="0"/>
              </a:ext>
            </a:extLst>
          </a:blip>
          <a:srcRect t="22817"/>
          <a:stretch/>
        </p:blipFill>
        <p:spPr bwMode="auto">
          <a:xfrm rot="5400000">
            <a:off x="8403485" y="-171835"/>
            <a:ext cx="573087" cy="90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Пользователь\Desktop\Мои документы\Папки воспитателей\Милкина М.В\МАРИНЕ\DSC0537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194" t="16809" b="12668"/>
          <a:stretch/>
        </p:blipFill>
        <p:spPr bwMode="auto">
          <a:xfrm>
            <a:off x="1624423" y="3051470"/>
            <a:ext cx="6012160" cy="3182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8376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3086" y="764704"/>
            <a:ext cx="7979455" cy="1368152"/>
          </a:xfrm>
        </p:spPr>
        <p:txBody>
          <a:bodyPr/>
          <a:lstStyle/>
          <a:p>
            <a:pPr indent="355600" algn="just"/>
            <a:r>
              <a:rPr lang="ru-RU" sz="2800" dirty="0" smtClean="0"/>
              <a:t>В начале занятия я применяю мимическую и артикуляционную гимнастику, что будет способствовать правильному произношению.</a:t>
            </a:r>
            <a:endParaRPr lang="ru-RU" sz="2800" dirty="0"/>
          </a:p>
        </p:txBody>
      </p:sp>
      <p:pic>
        <p:nvPicPr>
          <p:cNvPr id="1032" name="Picture 8" descr="C:\Users\Пользователь\Desktop\images.png"/>
          <p:cNvPicPr>
            <a:picLocks noChangeAspect="1" noChangeArrowheads="1"/>
          </p:cNvPicPr>
          <p:nvPr/>
        </p:nvPicPr>
        <p:blipFill rotWithShape="1">
          <a:blip r:embed="rId2">
            <a:extLst>
              <a:ext uri="{28A0092B-C50C-407E-A947-70E740481C1C}">
                <a14:useLocalDpi xmlns:a14="http://schemas.microsoft.com/office/drawing/2010/main" val="0"/>
              </a:ext>
            </a:extLst>
          </a:blip>
          <a:srcRect l="73026" t="24133" r="3948" b="12138"/>
          <a:stretch/>
        </p:blipFill>
        <p:spPr bwMode="auto">
          <a:xfrm>
            <a:off x="8579474" y="31723"/>
            <a:ext cx="568037" cy="117763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4424" y="1209360"/>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0913" y="2336412"/>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0913" y="3492484"/>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0913" y="4642925"/>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b="11697"/>
          <a:stretch/>
        </p:blipFill>
        <p:spPr bwMode="auto">
          <a:xfrm>
            <a:off x="8570912" y="5819263"/>
            <a:ext cx="573087" cy="103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0075"/>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36412"/>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12749"/>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689086"/>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Picture 19"/>
          <p:cNvPicPr>
            <a:picLocks noChangeAspect="1" noChangeArrowheads="1"/>
          </p:cNvPicPr>
          <p:nvPr/>
        </p:nvPicPr>
        <p:blipFill rotWithShape="1">
          <a:blip r:embed="rId3">
            <a:extLst>
              <a:ext uri="{28A0092B-C50C-407E-A947-70E740481C1C}">
                <a14:useLocalDpi xmlns:a14="http://schemas.microsoft.com/office/drawing/2010/main" val="0"/>
              </a:ext>
            </a:extLst>
          </a:blip>
          <a:srcRect b="15621"/>
          <a:stretch/>
        </p:blipFill>
        <p:spPr bwMode="auto">
          <a:xfrm>
            <a:off x="1" y="5865424"/>
            <a:ext cx="573086" cy="992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04914" y="-301628"/>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481251" y="-306031"/>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57588" y="-301627"/>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7"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819276" y="-306031"/>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08674" y="-306032"/>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9"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185011" y="-306033"/>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0"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361348" y="-306031"/>
            <a:ext cx="5730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1" name="Picture 27"/>
          <p:cNvPicPr>
            <a:picLocks noChangeAspect="1" noChangeArrowheads="1"/>
          </p:cNvPicPr>
          <p:nvPr/>
        </p:nvPicPr>
        <p:blipFill rotWithShape="1">
          <a:blip r:embed="rId3">
            <a:extLst>
              <a:ext uri="{28A0092B-C50C-407E-A947-70E740481C1C}">
                <a14:useLocalDpi xmlns:a14="http://schemas.microsoft.com/office/drawing/2010/main" val="0"/>
              </a:ext>
            </a:extLst>
          </a:blip>
          <a:srcRect t="22817"/>
          <a:stretch/>
        </p:blipFill>
        <p:spPr bwMode="auto">
          <a:xfrm rot="5400000">
            <a:off x="8403485" y="-171835"/>
            <a:ext cx="573087" cy="90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6293" y="2254843"/>
            <a:ext cx="6208297" cy="4127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2020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79512" y="332656"/>
            <a:ext cx="8788744" cy="6336704"/>
          </a:xfrm>
        </p:spPr>
        <p:txBody>
          <a:bodyPr>
            <a:normAutofit lnSpcReduction="10000"/>
          </a:bodyPr>
          <a:lstStyle/>
          <a:p>
            <a:pPr>
              <a:buFontTx/>
              <a:buChar char="-"/>
            </a:pPr>
            <a:r>
              <a:rPr lang="ru-RU" sz="2800" dirty="0" smtClean="0">
                <a:solidFill>
                  <a:prstClr val="white"/>
                </a:solidFill>
                <a:ea typeface="+mj-ea"/>
                <a:cs typeface="+mj-cs"/>
              </a:rPr>
              <a:t>Здравствуйте</a:t>
            </a:r>
            <a:r>
              <a:rPr lang="ru-RU" sz="2800" dirty="0">
                <a:solidFill>
                  <a:prstClr val="white"/>
                </a:solidFill>
                <a:ea typeface="+mj-ea"/>
                <a:cs typeface="+mj-cs"/>
              </a:rPr>
              <a:t>, ребята, </a:t>
            </a:r>
            <a:r>
              <a:rPr lang="ru-RU" sz="2800" dirty="0" err="1" smtClean="0">
                <a:solidFill>
                  <a:prstClr val="white"/>
                </a:solidFill>
                <a:ea typeface="+mj-ea"/>
                <a:cs typeface="+mj-cs"/>
              </a:rPr>
              <a:t>шумбратадо</a:t>
            </a:r>
            <a:r>
              <a:rPr lang="ru-RU" sz="2800" dirty="0" smtClean="0">
                <a:solidFill>
                  <a:prstClr val="white"/>
                </a:solidFill>
                <a:ea typeface="+mj-ea"/>
                <a:cs typeface="+mj-cs"/>
              </a:rPr>
              <a:t>! </a:t>
            </a:r>
            <a:r>
              <a:rPr lang="ru-RU" sz="2800" dirty="0">
                <a:solidFill>
                  <a:prstClr val="white"/>
                </a:solidFill>
                <a:ea typeface="+mj-ea"/>
                <a:cs typeface="+mj-cs"/>
              </a:rPr>
              <a:t>Все утром делали гимнастику? </a:t>
            </a:r>
            <a:r>
              <a:rPr lang="ru-RU" sz="2800" dirty="0" err="1">
                <a:solidFill>
                  <a:prstClr val="white"/>
                </a:solidFill>
                <a:ea typeface="+mj-ea"/>
                <a:cs typeface="+mj-cs"/>
              </a:rPr>
              <a:t>Вадря</a:t>
            </a:r>
            <a:r>
              <a:rPr lang="ru-RU" sz="2800" dirty="0">
                <a:solidFill>
                  <a:prstClr val="white"/>
                </a:solidFill>
                <a:ea typeface="+mj-ea"/>
                <a:cs typeface="+mj-cs"/>
              </a:rPr>
              <a:t>. (Хорошо). А сейчас мы будем делать гимнастику для языка. Будьте внимательны и повторяйте за </a:t>
            </a:r>
            <a:r>
              <a:rPr lang="ru-RU" sz="2800" dirty="0" smtClean="0">
                <a:solidFill>
                  <a:prstClr val="white"/>
                </a:solidFill>
                <a:ea typeface="+mj-ea"/>
                <a:cs typeface="+mj-cs"/>
              </a:rPr>
              <a:t>мной:</a:t>
            </a:r>
          </a:p>
          <a:p>
            <a:pPr marL="18288" indent="0">
              <a:buNone/>
            </a:pPr>
            <a:r>
              <a:rPr lang="ru-RU" sz="2800" dirty="0" smtClean="0">
                <a:solidFill>
                  <a:prstClr val="white"/>
                </a:solidFill>
                <a:ea typeface="+mj-ea"/>
                <a:cs typeface="+mj-cs"/>
              </a:rPr>
              <a:t>    Сак</a:t>
            </a:r>
            <a:r>
              <a:rPr lang="ru-RU" sz="2800" dirty="0">
                <a:solidFill>
                  <a:prstClr val="white"/>
                </a:solidFill>
                <a:ea typeface="+mj-ea"/>
                <a:cs typeface="+mj-cs"/>
              </a:rPr>
              <a:t>, </a:t>
            </a:r>
            <a:r>
              <a:rPr lang="ru-RU" sz="2800" dirty="0" err="1">
                <a:solidFill>
                  <a:prstClr val="white"/>
                </a:solidFill>
                <a:ea typeface="+mj-ea"/>
                <a:cs typeface="+mj-cs"/>
              </a:rPr>
              <a:t>тундо</a:t>
            </a:r>
            <a:r>
              <a:rPr lang="ru-RU" sz="2800" dirty="0">
                <a:solidFill>
                  <a:prstClr val="white"/>
                </a:solidFill>
                <a:ea typeface="+mj-ea"/>
                <a:cs typeface="+mj-cs"/>
              </a:rPr>
              <a:t>, сак! </a:t>
            </a:r>
            <a:endParaRPr lang="ru-RU" sz="2800" dirty="0" smtClean="0">
              <a:solidFill>
                <a:prstClr val="white"/>
              </a:solidFill>
              <a:ea typeface="+mj-ea"/>
              <a:cs typeface="+mj-cs"/>
            </a:endParaRPr>
          </a:p>
          <a:p>
            <a:pPr marL="18288" indent="0">
              <a:buNone/>
            </a:pPr>
            <a:r>
              <a:rPr lang="ru-RU" sz="2800" dirty="0" smtClean="0">
                <a:solidFill>
                  <a:prstClr val="white"/>
                </a:solidFill>
                <a:ea typeface="+mj-ea"/>
                <a:cs typeface="+mj-cs"/>
              </a:rPr>
              <a:t>    </a:t>
            </a:r>
            <a:r>
              <a:rPr lang="ru-RU" sz="2800" dirty="0" err="1" smtClean="0">
                <a:solidFill>
                  <a:prstClr val="white"/>
                </a:solidFill>
                <a:ea typeface="+mj-ea"/>
                <a:cs typeface="+mj-cs"/>
              </a:rPr>
              <a:t>Лембе</a:t>
            </a:r>
            <a:r>
              <a:rPr lang="ru-RU" sz="2800" dirty="0" smtClean="0">
                <a:solidFill>
                  <a:prstClr val="white"/>
                </a:solidFill>
                <a:ea typeface="+mj-ea"/>
                <a:cs typeface="+mj-cs"/>
              </a:rPr>
              <a:t> </a:t>
            </a:r>
            <a:r>
              <a:rPr lang="ru-RU" sz="2800" dirty="0" err="1">
                <a:solidFill>
                  <a:prstClr val="white"/>
                </a:solidFill>
                <a:ea typeface="+mj-ea"/>
                <a:cs typeface="+mj-cs"/>
              </a:rPr>
              <a:t>варма</a:t>
            </a:r>
            <a:r>
              <a:rPr lang="ru-RU" sz="2800" dirty="0">
                <a:solidFill>
                  <a:prstClr val="white"/>
                </a:solidFill>
                <a:ea typeface="+mj-ea"/>
                <a:cs typeface="+mj-cs"/>
              </a:rPr>
              <a:t> </a:t>
            </a:r>
            <a:r>
              <a:rPr lang="ru-RU" sz="2800" dirty="0" err="1">
                <a:solidFill>
                  <a:prstClr val="white"/>
                </a:solidFill>
                <a:ea typeface="+mj-ea"/>
                <a:cs typeface="+mj-cs"/>
              </a:rPr>
              <a:t>пувак</a:t>
            </a:r>
            <a:r>
              <a:rPr lang="ru-RU" sz="2800" dirty="0">
                <a:solidFill>
                  <a:prstClr val="white"/>
                </a:solidFill>
                <a:ea typeface="+mj-ea"/>
                <a:cs typeface="+mj-cs"/>
              </a:rPr>
              <a:t>! (Дуем</a:t>
            </a:r>
            <a:r>
              <a:rPr lang="ru-RU" sz="2800" dirty="0" smtClean="0">
                <a:solidFill>
                  <a:prstClr val="white"/>
                </a:solidFill>
                <a:ea typeface="+mj-ea"/>
                <a:cs typeface="+mj-cs"/>
              </a:rPr>
              <a:t>)</a:t>
            </a:r>
          </a:p>
          <a:p>
            <a:pPr marL="18288" indent="0">
              <a:buNone/>
            </a:pPr>
            <a:r>
              <a:rPr lang="ru-RU" sz="2800" dirty="0" smtClean="0">
                <a:solidFill>
                  <a:prstClr val="white"/>
                </a:solidFill>
                <a:ea typeface="+mj-ea"/>
                <a:cs typeface="+mj-cs"/>
              </a:rPr>
              <a:t>    </a:t>
            </a:r>
            <a:r>
              <a:rPr lang="ru-RU" sz="2800" dirty="0" err="1" smtClean="0">
                <a:solidFill>
                  <a:prstClr val="white"/>
                </a:solidFill>
                <a:ea typeface="+mj-ea"/>
                <a:cs typeface="+mj-cs"/>
              </a:rPr>
              <a:t>Вадря</a:t>
            </a:r>
            <a:r>
              <a:rPr lang="ru-RU" sz="2800" dirty="0" smtClean="0">
                <a:solidFill>
                  <a:prstClr val="white"/>
                </a:solidFill>
                <a:ea typeface="+mj-ea"/>
                <a:cs typeface="+mj-cs"/>
              </a:rPr>
              <a:t>! (Хорошо!)</a:t>
            </a:r>
          </a:p>
          <a:p>
            <a:pPr>
              <a:buFontTx/>
              <a:buChar char="-"/>
            </a:pPr>
            <a:r>
              <a:rPr lang="ru-RU" sz="2800" dirty="0" smtClean="0">
                <a:solidFill>
                  <a:prstClr val="white"/>
                </a:solidFill>
                <a:ea typeface="+mj-ea"/>
                <a:cs typeface="+mj-cs"/>
              </a:rPr>
              <a:t>Ребята , о каком времени года говорится в </a:t>
            </a:r>
          </a:p>
          <a:p>
            <a:pPr marL="18288" indent="0">
              <a:buNone/>
            </a:pPr>
            <a:r>
              <a:rPr lang="ru-RU" sz="2800" dirty="0" smtClean="0">
                <a:solidFill>
                  <a:prstClr val="white"/>
                </a:solidFill>
                <a:ea typeface="+mj-ea"/>
                <a:cs typeface="+mj-cs"/>
              </a:rPr>
              <a:t>  </a:t>
            </a:r>
            <a:r>
              <a:rPr lang="ru-RU" sz="2800" dirty="0" err="1" smtClean="0">
                <a:solidFill>
                  <a:prstClr val="white"/>
                </a:solidFill>
                <a:ea typeface="+mj-ea"/>
                <a:cs typeface="+mj-cs"/>
              </a:rPr>
              <a:t>закличке</a:t>
            </a:r>
            <a:r>
              <a:rPr lang="ru-RU" sz="2800" dirty="0" smtClean="0">
                <a:solidFill>
                  <a:prstClr val="white"/>
                </a:solidFill>
                <a:ea typeface="+mj-ea"/>
                <a:cs typeface="+mj-cs"/>
              </a:rPr>
              <a:t>? Правильно, о весне.</a:t>
            </a:r>
          </a:p>
          <a:p>
            <a:pPr>
              <a:buFontTx/>
              <a:buChar char="-"/>
            </a:pPr>
            <a:r>
              <a:rPr lang="ru-RU" sz="2800" dirty="0" smtClean="0">
                <a:solidFill>
                  <a:prstClr val="white"/>
                </a:solidFill>
                <a:ea typeface="+mj-ea"/>
                <a:cs typeface="+mj-cs"/>
              </a:rPr>
              <a:t>А как будет ВЕСНА  на эрзянском языке?</a:t>
            </a:r>
          </a:p>
          <a:p>
            <a:pPr>
              <a:buFontTx/>
              <a:buChar char="-"/>
            </a:pPr>
            <a:r>
              <a:rPr lang="ru-RU" sz="2800" dirty="0" smtClean="0">
                <a:solidFill>
                  <a:prstClr val="white"/>
                </a:solidFill>
                <a:ea typeface="+mj-ea"/>
                <a:cs typeface="+mj-cs"/>
              </a:rPr>
              <a:t>Повторим еще раз: ТУНДО.</a:t>
            </a:r>
          </a:p>
          <a:p>
            <a:pPr>
              <a:buFontTx/>
              <a:buChar char="-"/>
            </a:pPr>
            <a:r>
              <a:rPr lang="ru-RU" sz="2800" dirty="0" err="1" smtClean="0">
                <a:solidFill>
                  <a:prstClr val="white"/>
                </a:solidFill>
                <a:ea typeface="+mj-ea"/>
                <a:cs typeface="+mj-cs"/>
              </a:rPr>
              <a:t>Вадря</a:t>
            </a:r>
            <a:r>
              <a:rPr lang="ru-RU" sz="2800" dirty="0" smtClean="0">
                <a:solidFill>
                  <a:prstClr val="white"/>
                </a:solidFill>
                <a:ea typeface="+mj-ea"/>
                <a:cs typeface="+mj-cs"/>
              </a:rPr>
              <a:t>! (Хорошо!)</a:t>
            </a:r>
          </a:p>
          <a:p>
            <a:pPr>
              <a:buFontTx/>
              <a:buChar char="-"/>
            </a:pPr>
            <a:r>
              <a:rPr lang="ru-RU" sz="2800" dirty="0" smtClean="0">
                <a:solidFill>
                  <a:prstClr val="white"/>
                </a:solidFill>
                <a:ea typeface="+mj-ea"/>
                <a:cs typeface="+mj-cs"/>
              </a:rPr>
              <a:t>А сейчас посмотрим небольшой фрагмент о весне. Будьте внимательны.</a:t>
            </a:r>
          </a:p>
          <a:p>
            <a:pPr>
              <a:buFontTx/>
              <a:buChar char="-"/>
            </a:pPr>
            <a:endParaRPr lang="ru-RU" dirty="0"/>
          </a:p>
        </p:txBody>
      </p:sp>
    </p:spTree>
    <p:extLst>
      <p:ext uri="{BB962C8B-B14F-4D97-AF65-F5344CB8AC3E}">
        <p14:creationId xmlns:p14="http://schemas.microsoft.com/office/powerpoint/2010/main" val="9528330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для семинара.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1520" y="116632"/>
            <a:ext cx="8604448" cy="6426805"/>
          </a:xfrm>
        </p:spPr>
      </p:pic>
      <p:sp>
        <p:nvSpPr>
          <p:cNvPr id="3" name="Заголовок 2"/>
          <p:cNvSpPr>
            <a:spLocks noGrp="1"/>
          </p:cNvSpPr>
          <p:nvPr>
            <p:ph type="title"/>
          </p:nvPr>
        </p:nvSpPr>
        <p:spPr/>
        <p:txBody>
          <a:bodyPr/>
          <a:lstStyle/>
          <a:p>
            <a:pPr algn="ctr"/>
            <a:r>
              <a:rPr lang="ru-RU" b="1" dirty="0" smtClean="0">
                <a:latin typeface="Georgia" pitchFamily="18" charset="0"/>
              </a:rPr>
              <a:t>ПРИМЕТЫ  ВЕСНЫ</a:t>
            </a:r>
            <a:endParaRPr lang="ru-RU" b="1" dirty="0">
              <a:latin typeface="Georgia" pitchFamily="18" charset="0"/>
            </a:endParaRPr>
          </a:p>
        </p:txBody>
      </p:sp>
    </p:spTree>
    <p:extLst>
      <p:ext uri="{BB962C8B-B14F-4D97-AF65-F5344CB8AC3E}">
        <p14:creationId xmlns:p14="http://schemas.microsoft.com/office/powerpoint/2010/main" val="1159653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520" y="188640"/>
            <a:ext cx="8640960" cy="3960440"/>
          </a:xfrm>
        </p:spPr>
        <p:txBody>
          <a:bodyPr>
            <a:normAutofit lnSpcReduction="10000"/>
          </a:bodyPr>
          <a:lstStyle/>
          <a:p>
            <a:pPr marL="18288" indent="0">
              <a:buNone/>
            </a:pPr>
            <a:r>
              <a:rPr lang="ru-RU" dirty="0" smtClean="0"/>
              <a:t>Дети, давайте повторим приметы  весны.</a:t>
            </a:r>
          </a:p>
          <a:p>
            <a:pPr marL="18288" indent="0">
              <a:buNone/>
            </a:pPr>
            <a:r>
              <a:rPr lang="ru-RU" dirty="0" smtClean="0"/>
              <a:t>(Дети называют приметы весны на русском языке, а потом на эрзянском):</a:t>
            </a:r>
          </a:p>
          <a:p>
            <a:pPr>
              <a:buFontTx/>
              <a:buChar char="-"/>
            </a:pPr>
            <a:r>
              <a:rPr lang="ru-RU" dirty="0" smtClean="0"/>
              <a:t>солнце припекает - </a:t>
            </a:r>
            <a:r>
              <a:rPr lang="ru-RU" b="1" dirty="0" err="1" smtClean="0"/>
              <a:t>чись</a:t>
            </a:r>
            <a:r>
              <a:rPr lang="ru-RU" b="1" dirty="0" smtClean="0"/>
              <a:t>  </a:t>
            </a:r>
            <a:r>
              <a:rPr lang="ru-RU" b="1" dirty="0" err="1" smtClean="0"/>
              <a:t>эжди</a:t>
            </a:r>
            <a:endParaRPr lang="ru-RU" b="1" dirty="0" smtClean="0"/>
          </a:p>
          <a:p>
            <a:pPr>
              <a:buFontTx/>
              <a:buChar char="-"/>
            </a:pPr>
            <a:r>
              <a:rPr lang="ru-RU" dirty="0"/>
              <a:t>с</a:t>
            </a:r>
            <a:r>
              <a:rPr lang="ru-RU" dirty="0" smtClean="0"/>
              <a:t>нег растаял - </a:t>
            </a:r>
            <a:r>
              <a:rPr lang="ru-RU" b="1" dirty="0" err="1" smtClean="0"/>
              <a:t>ловось</a:t>
            </a:r>
            <a:r>
              <a:rPr lang="ru-RU" b="1" dirty="0" smtClean="0"/>
              <a:t>  </a:t>
            </a:r>
            <a:r>
              <a:rPr lang="ru-RU" b="1" dirty="0" err="1" smtClean="0"/>
              <a:t>солась</a:t>
            </a:r>
            <a:endParaRPr lang="ru-RU" b="1" dirty="0" smtClean="0"/>
          </a:p>
          <a:p>
            <a:pPr>
              <a:buFontTx/>
              <a:buChar char="-"/>
            </a:pPr>
            <a:r>
              <a:rPr lang="ru-RU" dirty="0"/>
              <a:t>н</a:t>
            </a:r>
            <a:r>
              <a:rPr lang="ru-RU" dirty="0" smtClean="0"/>
              <a:t>ебо стало голубым - </a:t>
            </a:r>
            <a:r>
              <a:rPr lang="ru-RU" b="1" dirty="0" err="1" smtClean="0"/>
              <a:t>менелесь</a:t>
            </a:r>
            <a:r>
              <a:rPr lang="ru-RU" b="1" dirty="0" smtClean="0"/>
              <a:t>  </a:t>
            </a:r>
            <a:r>
              <a:rPr lang="ru-RU" b="1" dirty="0" err="1" smtClean="0"/>
              <a:t>сэньшкадсь</a:t>
            </a:r>
            <a:endParaRPr lang="ru-RU" b="1" dirty="0" smtClean="0"/>
          </a:p>
          <a:p>
            <a:pPr>
              <a:buFontTx/>
              <a:buChar char="-"/>
            </a:pPr>
            <a:r>
              <a:rPr lang="ru-RU" dirty="0" smtClean="0"/>
              <a:t>птицы прилетели из теплых стран - </a:t>
            </a:r>
            <a:r>
              <a:rPr lang="ru-RU" b="1" dirty="0" err="1" smtClean="0"/>
              <a:t>нармуньтне</a:t>
            </a:r>
            <a:r>
              <a:rPr lang="ru-RU" b="1" dirty="0" smtClean="0"/>
              <a:t>  </a:t>
            </a:r>
            <a:r>
              <a:rPr lang="ru-RU" b="1" dirty="0" err="1" smtClean="0"/>
              <a:t>састь</a:t>
            </a:r>
            <a:r>
              <a:rPr lang="ru-RU" b="1" dirty="0" smtClean="0"/>
              <a:t>  </a:t>
            </a:r>
            <a:r>
              <a:rPr lang="ru-RU" b="1" dirty="0" err="1" smtClean="0"/>
              <a:t>лембе</a:t>
            </a:r>
            <a:r>
              <a:rPr lang="ru-RU" b="1" dirty="0" smtClean="0"/>
              <a:t>  </a:t>
            </a:r>
            <a:r>
              <a:rPr lang="ru-RU" b="1" dirty="0" err="1" smtClean="0"/>
              <a:t>масторсто</a:t>
            </a:r>
            <a:endParaRPr lang="ru-RU" b="1" dirty="0" smtClean="0"/>
          </a:p>
          <a:p>
            <a:pPr>
              <a:buFontTx/>
              <a:buChar char="-"/>
            </a:pPr>
            <a:r>
              <a:rPr lang="ru-RU" dirty="0" smtClean="0"/>
              <a:t>на деревьях появились листочки - </a:t>
            </a:r>
            <a:r>
              <a:rPr lang="ru-RU" b="1" dirty="0" err="1" smtClean="0"/>
              <a:t>чувтотнесэ</a:t>
            </a:r>
            <a:r>
              <a:rPr lang="ru-RU" b="1" dirty="0" smtClean="0"/>
              <a:t> </a:t>
            </a:r>
            <a:r>
              <a:rPr lang="ru-RU" b="1" dirty="0" err="1" smtClean="0"/>
              <a:t>появасть</a:t>
            </a:r>
            <a:r>
              <a:rPr lang="ru-RU" b="1" dirty="0" smtClean="0"/>
              <a:t>  лопат</a:t>
            </a:r>
          </a:p>
          <a:p>
            <a:pPr>
              <a:buFontTx/>
              <a:buChar char="-"/>
            </a:pPr>
            <a:r>
              <a:rPr lang="ru-RU" dirty="0" err="1" smtClean="0"/>
              <a:t>Вадря</a:t>
            </a:r>
            <a:r>
              <a:rPr lang="ru-RU" dirty="0" smtClean="0"/>
              <a:t>! </a:t>
            </a:r>
            <a:r>
              <a:rPr lang="ru-RU" dirty="0" smtClean="0"/>
              <a:t> (Хорошо!)</a:t>
            </a:r>
            <a:endParaRPr lang="ru-RU" dirty="0" smtClean="0"/>
          </a:p>
          <a:p>
            <a:pPr marL="18288" indent="0">
              <a:buNone/>
            </a:pPr>
            <a:r>
              <a:rPr lang="ru-RU" dirty="0" smtClean="0"/>
              <a:t>  </a:t>
            </a:r>
            <a:endParaRPr lang="ru-RU"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3588865"/>
            <a:ext cx="3312368" cy="31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33283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79512" y="20187"/>
            <a:ext cx="8496944" cy="3624837"/>
          </a:xfrm>
        </p:spPr>
        <p:txBody>
          <a:bodyPr>
            <a:normAutofit fontScale="92500"/>
          </a:bodyPr>
          <a:lstStyle/>
          <a:p>
            <a:pPr marL="18288" indent="0">
              <a:buNone/>
            </a:pPr>
            <a:r>
              <a:rPr lang="ru-RU" dirty="0" smtClean="0"/>
              <a:t>Закрепление тем «Словообразование» и « Цвет» я провожу с помощью игры «Собери картинку», развивая быстроту реакции </a:t>
            </a:r>
            <a:r>
              <a:rPr lang="ru-RU" dirty="0" smtClean="0"/>
              <a:t>и закрепляя </a:t>
            </a:r>
            <a:r>
              <a:rPr lang="ru-RU" dirty="0" smtClean="0"/>
              <a:t>название цвета на эрзянском языке:</a:t>
            </a:r>
          </a:p>
          <a:p>
            <a:pPr marL="18288" indent="0">
              <a:buNone/>
            </a:pPr>
            <a:r>
              <a:rPr lang="ru-RU" dirty="0" smtClean="0"/>
              <a:t>- Дети, посмотрите, перед вами пустое полотно ткани. Давайте оживим его и превратим в красивое изображение  весны. Для этого предлагаю выбрать картинки со стола и приклеить  их на полотно.</a:t>
            </a:r>
          </a:p>
          <a:p>
            <a:pPr>
              <a:buFontTx/>
              <a:buChar char="-"/>
            </a:pPr>
            <a:r>
              <a:rPr lang="ru-RU" dirty="0" smtClean="0"/>
              <a:t>Маша, что ты клеишь? </a:t>
            </a:r>
            <a:r>
              <a:rPr lang="ru-RU" dirty="0" smtClean="0"/>
              <a:t>(</a:t>
            </a:r>
            <a:r>
              <a:rPr lang="ru-RU" dirty="0" err="1" smtClean="0"/>
              <a:t>Чись</a:t>
            </a:r>
            <a:r>
              <a:rPr lang="ru-RU" dirty="0" smtClean="0"/>
              <a:t> – солнышко)А </a:t>
            </a:r>
            <a:r>
              <a:rPr lang="ru-RU" dirty="0" smtClean="0"/>
              <a:t>как это будет ласково? А какого оно цвета? (Ответы на эрзянском языке: солнце, тучки, земля, трава, листья, цветы)</a:t>
            </a:r>
          </a:p>
          <a:p>
            <a:pPr>
              <a:buFontTx/>
              <a:buChar char="-"/>
            </a:pPr>
            <a:r>
              <a:rPr lang="ru-RU" dirty="0" smtClean="0"/>
              <a:t>Очень красивая картина у нас получилась. </a:t>
            </a:r>
            <a:r>
              <a:rPr lang="ru-RU" dirty="0" err="1" smtClean="0"/>
              <a:t>Вадря</a:t>
            </a:r>
            <a:r>
              <a:rPr lang="ru-RU" dirty="0" smtClean="0"/>
              <a:t>! </a:t>
            </a:r>
            <a:r>
              <a:rPr lang="ru-RU" dirty="0" err="1" smtClean="0"/>
              <a:t>Тынь</a:t>
            </a:r>
            <a:r>
              <a:rPr lang="ru-RU" dirty="0" smtClean="0"/>
              <a:t> </a:t>
            </a:r>
            <a:r>
              <a:rPr lang="ru-RU" dirty="0" err="1" smtClean="0"/>
              <a:t>молодецтадо</a:t>
            </a:r>
            <a:r>
              <a:rPr lang="ru-RU" dirty="0" smtClean="0"/>
              <a:t>! (Хорошо! Вы  молодцы!)</a:t>
            </a:r>
          </a:p>
        </p:txBody>
      </p:sp>
      <p:pic>
        <p:nvPicPr>
          <p:cNvPr id="6146" name="Picture 2" descr="C:\Users\Пользователь\Desktop\Мои документы\2018-2019г.г\8.Апрель - 19\Мастер-класс Милкина М.В\Семинар фото\SAM_3567.JPG"/>
          <p:cNvPicPr>
            <a:picLocks noChangeAspect="1" noChangeArrowheads="1"/>
          </p:cNvPicPr>
          <p:nvPr/>
        </p:nvPicPr>
        <p:blipFill rotWithShape="1">
          <a:blip r:embed="rId2">
            <a:extLst>
              <a:ext uri="{28A0092B-C50C-407E-A947-70E740481C1C}">
                <a14:useLocalDpi xmlns:a14="http://schemas.microsoft.com/office/drawing/2010/main" val="0"/>
              </a:ext>
            </a:extLst>
          </a:blip>
          <a:srcRect l="13134" t="46766" r="64179" b="31940"/>
          <a:stretch/>
        </p:blipFill>
        <p:spPr bwMode="auto">
          <a:xfrm>
            <a:off x="2178234" y="3645023"/>
            <a:ext cx="4409990" cy="3104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0225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79512" y="23956"/>
            <a:ext cx="8496944" cy="5760640"/>
          </a:xfrm>
        </p:spPr>
        <p:txBody>
          <a:bodyPr>
            <a:normAutofit/>
          </a:bodyPr>
          <a:lstStyle/>
          <a:p>
            <a:pPr marL="18288" indent="0">
              <a:buNone/>
            </a:pPr>
            <a:r>
              <a:rPr lang="ru-RU" dirty="0" smtClean="0"/>
              <a:t>Проводя физкультминутку  с детьми, я повторяю  сними слова на эрзянском языке</a:t>
            </a:r>
          </a:p>
          <a:p>
            <a:pPr>
              <a:buFontTx/>
              <a:buChar char="-"/>
            </a:pPr>
            <a:r>
              <a:rPr lang="ru-RU" dirty="0" smtClean="0"/>
              <a:t>А сейчас  мы с вами поиграем. Ребята встаньте  вместе со мной в круг и приготовьте  свои  руки:</a:t>
            </a:r>
          </a:p>
          <a:p>
            <a:pPr>
              <a:buFontTx/>
              <a:buChar char="-"/>
            </a:pPr>
            <a:endParaRPr lang="ru-RU" dirty="0" smtClean="0"/>
          </a:p>
          <a:p>
            <a:pPr marL="18288" indent="0">
              <a:buNone/>
            </a:pPr>
            <a:r>
              <a:rPr lang="ru-RU" dirty="0" smtClean="0"/>
              <a:t>Сак, </a:t>
            </a:r>
            <a:r>
              <a:rPr lang="ru-RU" dirty="0" err="1" smtClean="0"/>
              <a:t>тундо</a:t>
            </a:r>
            <a:r>
              <a:rPr lang="ru-RU" dirty="0" smtClean="0"/>
              <a:t>, сак</a:t>
            </a:r>
          </a:p>
          <a:p>
            <a:pPr marL="18288" indent="0">
              <a:buNone/>
            </a:pPr>
            <a:r>
              <a:rPr lang="ru-RU" dirty="0" err="1" smtClean="0"/>
              <a:t>Вийть</a:t>
            </a:r>
            <a:r>
              <a:rPr lang="ru-RU" dirty="0" smtClean="0"/>
              <a:t> </a:t>
            </a:r>
            <a:r>
              <a:rPr lang="ru-RU" dirty="0" err="1" smtClean="0"/>
              <a:t>кочкак</a:t>
            </a:r>
            <a:r>
              <a:rPr lang="ru-RU" dirty="0" smtClean="0"/>
              <a:t>, </a:t>
            </a:r>
            <a:r>
              <a:rPr lang="ru-RU" dirty="0" err="1" smtClean="0"/>
              <a:t>виензяк</a:t>
            </a:r>
            <a:r>
              <a:rPr lang="ru-RU" dirty="0" smtClean="0"/>
              <a:t>,</a:t>
            </a:r>
          </a:p>
          <a:p>
            <a:pPr marL="18288" indent="0">
              <a:buNone/>
            </a:pPr>
            <a:r>
              <a:rPr lang="ru-RU" dirty="0" err="1" smtClean="0"/>
              <a:t>Явавтык</a:t>
            </a:r>
            <a:r>
              <a:rPr lang="ru-RU" dirty="0" smtClean="0"/>
              <a:t> </a:t>
            </a:r>
            <a:r>
              <a:rPr lang="ru-RU" dirty="0" err="1" smtClean="0"/>
              <a:t>удомат</a:t>
            </a:r>
            <a:r>
              <a:rPr lang="ru-RU" dirty="0" smtClean="0"/>
              <a:t> </a:t>
            </a:r>
            <a:r>
              <a:rPr lang="ru-RU" dirty="0" err="1" smtClean="0"/>
              <a:t>вирьне</a:t>
            </a:r>
            <a:endParaRPr lang="ru-RU" dirty="0" smtClean="0"/>
          </a:p>
          <a:p>
            <a:pPr marL="18288" indent="0">
              <a:buNone/>
            </a:pPr>
            <a:r>
              <a:rPr lang="ru-RU" dirty="0" err="1" smtClean="0"/>
              <a:t>Пижелгат</a:t>
            </a:r>
            <a:endParaRPr lang="ru-RU" dirty="0" smtClean="0"/>
          </a:p>
          <a:p>
            <a:pPr marL="18288" indent="0">
              <a:buNone/>
            </a:pPr>
            <a:r>
              <a:rPr lang="ru-RU" dirty="0" smtClean="0"/>
              <a:t>Сак, </a:t>
            </a:r>
            <a:r>
              <a:rPr lang="ru-RU" dirty="0" err="1" smtClean="0"/>
              <a:t>тундо</a:t>
            </a:r>
            <a:r>
              <a:rPr lang="ru-RU" dirty="0" smtClean="0"/>
              <a:t>, сак,</a:t>
            </a:r>
          </a:p>
          <a:p>
            <a:pPr marL="18288" indent="0">
              <a:buNone/>
            </a:pPr>
            <a:r>
              <a:rPr lang="ru-RU" dirty="0" err="1" smtClean="0"/>
              <a:t>Лембе</a:t>
            </a:r>
            <a:r>
              <a:rPr lang="ru-RU" dirty="0" smtClean="0"/>
              <a:t>  </a:t>
            </a:r>
            <a:r>
              <a:rPr lang="ru-RU" dirty="0" err="1" smtClean="0"/>
              <a:t>вармине</a:t>
            </a:r>
            <a:r>
              <a:rPr lang="ru-RU" dirty="0" smtClean="0"/>
              <a:t> </a:t>
            </a:r>
            <a:r>
              <a:rPr lang="ru-RU" dirty="0" err="1" smtClean="0"/>
              <a:t>пувак</a:t>
            </a:r>
            <a:r>
              <a:rPr lang="ru-RU" dirty="0" smtClean="0"/>
              <a:t>.</a:t>
            </a:r>
          </a:p>
          <a:p>
            <a:pPr marL="18288" indent="0">
              <a:buNone/>
            </a:pPr>
            <a:endParaRPr lang="ru-RU" dirty="0" smtClean="0"/>
          </a:p>
          <a:p>
            <a:pPr marL="18288" indent="0">
              <a:buNone/>
            </a:pPr>
            <a:r>
              <a:rPr lang="ru-RU" dirty="0" smtClean="0"/>
              <a:t>- Молодцы! Садитесь на свои места.</a:t>
            </a:r>
          </a:p>
        </p:txBody>
      </p:sp>
      <p:pic>
        <p:nvPicPr>
          <p:cNvPr id="8195" name="Picture 3" descr="C:\Users\Пользователь\Desktop\Мои документы\2022-2023\7. МАРТ - 23\Филиппова Т.Н. - КОНКУРС\Видео фото морд\фото морд праздник\фото морд праздник 2018 подг гр\SAM_165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4" t="18706" r="42388" b="8756"/>
          <a:stretch/>
        </p:blipFill>
        <p:spPr bwMode="auto">
          <a:xfrm>
            <a:off x="5004718" y="2276872"/>
            <a:ext cx="3987869" cy="3780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5040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79512" y="23956"/>
            <a:ext cx="8496944" cy="2972996"/>
          </a:xfrm>
        </p:spPr>
        <p:txBody>
          <a:bodyPr>
            <a:normAutofit/>
          </a:bodyPr>
          <a:lstStyle/>
          <a:p>
            <a:pPr marL="18288" indent="0">
              <a:buNone/>
            </a:pPr>
            <a:r>
              <a:rPr lang="ru-RU" dirty="0" smtClean="0"/>
              <a:t>В закрепление темы «Составление рассказа»  я опираюсь на составленную с детьми картину , при этом  еще раз закрепляю  изученные  с детьми слова на эрзянском языке.</a:t>
            </a:r>
          </a:p>
          <a:p>
            <a:pPr>
              <a:buFontTx/>
              <a:buChar char="-"/>
            </a:pPr>
            <a:r>
              <a:rPr lang="ru-RU" dirty="0" smtClean="0"/>
              <a:t>Дети, давайте обратим внимание  на нашу картину. Придумаем название и составим  небольшой рассказ  о весне. Я вам помогу. Я начну, а вы продолжите: «</a:t>
            </a:r>
            <a:r>
              <a:rPr lang="ru-RU" dirty="0" err="1" smtClean="0"/>
              <a:t>Сась</a:t>
            </a:r>
            <a:r>
              <a:rPr lang="ru-RU" dirty="0" smtClean="0"/>
              <a:t> </a:t>
            </a:r>
            <a:r>
              <a:rPr lang="ru-RU" dirty="0" err="1" smtClean="0"/>
              <a:t>тундось</a:t>
            </a:r>
            <a:r>
              <a:rPr lang="ru-RU" dirty="0" smtClean="0"/>
              <a:t>…»</a:t>
            </a:r>
          </a:p>
          <a:p>
            <a:pPr>
              <a:buFontTx/>
              <a:buChar char="-"/>
            </a:pPr>
            <a:r>
              <a:rPr lang="ru-RU" dirty="0" smtClean="0"/>
              <a:t>А кто может  передать весь рассказ, опираясь на картину? (Рассказ 2-3 детей)</a:t>
            </a: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65" t="8048" r="5528" b="7080"/>
          <a:stretch/>
        </p:blipFill>
        <p:spPr bwMode="auto">
          <a:xfrm>
            <a:off x="1936141" y="2996952"/>
            <a:ext cx="5365903"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581931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Базовая">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Базовая">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508</TotalTime>
  <Words>640</Words>
  <Application>Microsoft Office PowerPoint</Application>
  <PresentationFormat>Экран (4:3)</PresentationFormat>
  <Paragraphs>54</Paragraphs>
  <Slides>12</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Базовая</vt:lpstr>
      <vt:lpstr>Мастер-класс  «Использование наглядности в   обучении старших дошкольников мордовскому (эрзя) языку.  Закрепление темы «Весна» («Тундо»)» </vt:lpstr>
      <vt:lpstr>ЦЕЛЬ: закрепление лексической темы «Весна» посредством дидактических игр.</vt:lpstr>
      <vt:lpstr>В начале занятия я применяю мимическую и артикуляционную гимнастику, что будет способствовать правильному произношению.</vt:lpstr>
      <vt:lpstr>Презентация PowerPoint</vt:lpstr>
      <vt:lpstr>ПРИМЕТЫ  ВЕСНЫ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Пользователь</cp:lastModifiedBy>
  <cp:revision>29</cp:revision>
  <dcterms:created xsi:type="dcterms:W3CDTF">2019-03-11T10:20:25Z</dcterms:created>
  <dcterms:modified xsi:type="dcterms:W3CDTF">2024-02-26T10:46:45Z</dcterms:modified>
</cp:coreProperties>
</file>