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59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96713"/>
    <a:srgbClr val="000000"/>
    <a:srgbClr val="FFFF00"/>
    <a:srgbClr val="B3D3EA"/>
    <a:srgbClr val="78ADC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2610" autoAdjust="0"/>
    <p:restoredTop sz="95596" autoAdjust="0"/>
  </p:normalViewPr>
  <p:slideViewPr>
    <p:cSldViewPr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C0E6A6-7F7D-4022-AE4F-40070F7D1D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3931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A2D015-5A11-4487-99FB-49809C15B99A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5508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65150"/>
            <a:ext cx="7620000" cy="704850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311275"/>
            <a:ext cx="7620000" cy="441325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1192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19075"/>
            <a:ext cx="2181225" cy="54959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38125" y="219075"/>
            <a:ext cx="6391275" cy="54959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232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58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1933884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19200" y="14478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5162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5478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8092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353313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478209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1448990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219075"/>
            <a:ext cx="87249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447800"/>
            <a:ext cx="7315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9552" y="1052736"/>
            <a:ext cx="7620000" cy="704850"/>
          </a:xfrm>
        </p:spPr>
        <p:txBody>
          <a:bodyPr/>
          <a:lstStyle/>
          <a:p>
            <a:r>
              <a:rPr lang="ru-RU" sz="4800" i="1" dirty="0" smtClean="0">
                <a:latin typeface="Bookman Old Style" pitchFamily="18" charset="0"/>
              </a:rPr>
              <a:t>Презентация </a:t>
            </a:r>
            <a:r>
              <a:rPr lang="ru-RU" sz="4800" i="1" dirty="0" smtClean="0">
                <a:latin typeface="Bookman Old Style" pitchFamily="18" charset="0"/>
              </a:rPr>
              <a:t>ООД </a:t>
            </a:r>
            <a:r>
              <a:rPr lang="ru-RU" sz="4800" i="1" dirty="0" smtClean="0">
                <a:latin typeface="Bookman Old Style" pitchFamily="18" charset="0"/>
              </a:rPr>
              <a:t>по </a:t>
            </a:r>
            <a:r>
              <a:rPr lang="ru-RU" sz="4800" i="1" dirty="0" smtClean="0">
                <a:latin typeface="Bookman Old Style" pitchFamily="18" charset="0"/>
              </a:rPr>
              <a:t>ФЭМП </a:t>
            </a:r>
            <a:r>
              <a:rPr lang="ru-RU" sz="4800" i="1" dirty="0" smtClean="0">
                <a:latin typeface="Bookman Old Style" pitchFamily="18" charset="0"/>
              </a:rPr>
              <a:t>на тему</a:t>
            </a:r>
            <a:r>
              <a:rPr lang="ru-RU" sz="4800" i="1" smtClean="0">
                <a:latin typeface="Bookman Old Style" pitchFamily="18" charset="0"/>
              </a:rPr>
              <a:t>: </a:t>
            </a:r>
            <a:r>
              <a:rPr lang="ru-RU" sz="4800" i="1" smtClean="0">
                <a:latin typeface="Bookman Old Style" pitchFamily="18" charset="0"/>
              </a:rPr>
              <a:t>Конус</a:t>
            </a:r>
            <a:endParaRPr lang="ru-RU" sz="4800" i="1" dirty="0">
              <a:latin typeface="Bookman Old Style" pitchFamily="18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395536" y="5445224"/>
            <a:ext cx="3528392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9pPr>
          </a:lstStyle>
          <a:p>
            <a:r>
              <a:rPr lang="ru-RU" sz="2800" i="1" dirty="0" smtClean="0">
                <a:latin typeface="Bookman Old Style" pitchFamily="18" charset="0"/>
              </a:rPr>
              <a:t>Выполнили:</a:t>
            </a:r>
          </a:p>
          <a:p>
            <a:r>
              <a:rPr lang="ru-RU" sz="2800" i="1" dirty="0" smtClean="0">
                <a:latin typeface="Bookman Old Style" pitchFamily="18" charset="0"/>
              </a:rPr>
              <a:t>Симагина А.П.</a:t>
            </a:r>
          </a:p>
          <a:p>
            <a:r>
              <a:rPr lang="ru-RU" sz="2800" i="1" dirty="0" smtClean="0">
                <a:latin typeface="Bookman Old Style" pitchFamily="18" charset="0"/>
              </a:rPr>
              <a:t>Панкратова Ю.А.</a:t>
            </a:r>
            <a:endParaRPr lang="ru-RU" sz="2800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Сформировать представление о конусе и некоторых его свойствах, умение распознавать конус в предметах окружающей обстановки и среди других фигур.</a:t>
            </a:r>
          </a:p>
          <a:p>
            <a:r>
              <a:rPr lang="ru-RU" sz="2000" dirty="0" smtClean="0"/>
              <a:t>Закрепить умение выделять и называть свойства предметов, представления об изученных геометрических фигурах, умение соотносить плоские геометрические фигуры с пространственными телами.</a:t>
            </a:r>
          </a:p>
          <a:p>
            <a:r>
              <a:rPr lang="ru-RU" sz="2000" dirty="0" smtClean="0"/>
              <a:t>Тренировать мыслительные операции анализ, синтез, сравнение о обобщение. Развивать внимание, память, речь, воображение, логическое мышление, творческие способности.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949191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067718"/>
          </a:xfrm>
        </p:spPr>
        <p:txBody>
          <a:bodyPr/>
          <a:lstStyle/>
          <a:p>
            <a:r>
              <a:rPr lang="ru-RU" sz="4400" dirty="0" smtClean="0"/>
              <a:t>Конус-</a:t>
            </a:r>
            <a:endParaRPr lang="ru-RU" sz="44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75050" y="273050"/>
            <a:ext cx="5111750" cy="5388198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</a:rPr>
              <a:t> </a:t>
            </a:r>
            <a:r>
              <a:rPr lang="ru-RU" sz="1800" dirty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</a:rPr>
              <a:t>тело, которое состоит из круга – основание конуса, точки, не принадлежащей плоскости этого круга, – вершины конуса и всех отрезков, соединяющих вершину конуса и точки окружности основания. Отрезки, которые соединяют вершину конуса с точками окружности основания, называются образующими конуса. Поверхность конуса состоит из основания и боковой поверхности.</a:t>
            </a:r>
            <a:endParaRPr lang="ru-RU" sz="1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8429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923702"/>
          </a:xfrm>
        </p:spPr>
        <p:txBody>
          <a:bodyPr/>
          <a:lstStyle/>
          <a:p>
            <a:r>
              <a:rPr lang="ru-RU" sz="2800" dirty="0" smtClean="0"/>
              <a:t>конус</a:t>
            </a:r>
            <a:endParaRPr lang="ru-RU" sz="2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9872" y="764704"/>
            <a:ext cx="5544616" cy="482453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YS Text"/>
              </a:rPr>
              <a:t>Девяносто процентов названий геометрических фигур - это названия, появившиеся в Древней Греции, но в русский язык они зачастую пришли уже в переводе с латыни</a:t>
            </a:r>
            <a:r>
              <a:rPr lang="ru-RU" sz="1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YS Text"/>
              </a:rPr>
              <a:t>.</a:t>
            </a:r>
            <a:r>
              <a:rPr lang="ru-RU" sz="18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YS Text"/>
              </a:rPr>
              <a:t> Конус</a:t>
            </a:r>
            <a:r>
              <a:rPr lang="ru-RU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YS Text"/>
              </a:rPr>
              <a:t>. Это латинская форма греческого слова "</a:t>
            </a:r>
            <a:r>
              <a:rPr lang="ru-RU" sz="18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YS Text"/>
              </a:rPr>
              <a:t>конос</a:t>
            </a:r>
            <a:r>
              <a:rPr lang="ru-RU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YS Text"/>
              </a:rPr>
              <a:t>", которое переводится как "сосновая шишка"</a:t>
            </a:r>
            <a:endParaRPr lang="ru-RU" sz="18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7437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д\и: найди среди фигур конус.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8125" y="1196752"/>
            <a:ext cx="4189859" cy="4392487"/>
          </a:xfrm>
        </p:spPr>
      </p:pic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1" y="1196752"/>
            <a:ext cx="4102993" cy="4392488"/>
          </a:xfrm>
        </p:spPr>
      </p:pic>
    </p:spTree>
    <p:extLst>
      <p:ext uri="{BB962C8B-B14F-4D97-AF65-F5344CB8AC3E}">
        <p14:creationId xmlns:p14="http://schemas.microsoft.com/office/powerpoint/2010/main" xmlns="" val="3908968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FFFF"/>
                </a:solidFill>
              </a:rPr>
              <a:t>Посмотри вокруг , сколько предметов похожих на конус?</a:t>
            </a:r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8024" y="1844824"/>
            <a:ext cx="4032448" cy="3816424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859432"/>
            <a:ext cx="3816424" cy="3801816"/>
          </a:xfrm>
        </p:spPr>
      </p:pic>
    </p:spTree>
    <p:extLst>
      <p:ext uri="{BB962C8B-B14F-4D97-AF65-F5344CB8AC3E}">
        <p14:creationId xmlns:p14="http://schemas.microsoft.com/office/powerpoint/2010/main" xmlns="" val="984029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57358957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-template">
  <a:themeElements>
    <a:clrScheme name="powerpoint-template-24 13">
      <a:dk1>
        <a:srgbClr val="4D4D4D"/>
      </a:dk1>
      <a:lt1>
        <a:srgbClr val="FFFFFF"/>
      </a:lt1>
      <a:dk2>
        <a:srgbClr val="4D4D4D"/>
      </a:dk2>
      <a:lt2>
        <a:srgbClr val="045B4B"/>
      </a:lt2>
      <a:accent1>
        <a:srgbClr val="1C7C70"/>
      </a:accent1>
      <a:accent2>
        <a:srgbClr val="379690"/>
      </a:accent2>
      <a:accent3>
        <a:srgbClr val="FFFFFF"/>
      </a:accent3>
      <a:accent4>
        <a:srgbClr val="404040"/>
      </a:accent4>
      <a:accent5>
        <a:srgbClr val="ABBFBB"/>
      </a:accent5>
      <a:accent6>
        <a:srgbClr val="318782"/>
      </a:accent6>
      <a:hlink>
        <a:srgbClr val="54B2A4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93CB6A"/>
        </a:lt2>
        <a:accent1>
          <a:srgbClr val="71BE5E"/>
        </a:accent1>
        <a:accent2>
          <a:srgbClr val="A0CD6E"/>
        </a:accent2>
        <a:accent3>
          <a:srgbClr val="FFFFFF"/>
        </a:accent3>
        <a:accent4>
          <a:srgbClr val="404040"/>
        </a:accent4>
        <a:accent5>
          <a:srgbClr val="BBDBB6"/>
        </a:accent5>
        <a:accent6>
          <a:srgbClr val="91BA63"/>
        </a:accent6>
        <a:hlink>
          <a:srgbClr val="6BAB4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189C25"/>
        </a:lt2>
        <a:accent1>
          <a:srgbClr val="33B642"/>
        </a:accent1>
        <a:accent2>
          <a:srgbClr val="5ED05F"/>
        </a:accent2>
        <a:accent3>
          <a:srgbClr val="FFFFFF"/>
        </a:accent3>
        <a:accent4>
          <a:srgbClr val="404040"/>
        </a:accent4>
        <a:accent5>
          <a:srgbClr val="ADD7B0"/>
        </a:accent5>
        <a:accent6>
          <a:srgbClr val="54BC55"/>
        </a:accent6>
        <a:hlink>
          <a:srgbClr val="66D1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1E14F"/>
        </a:lt2>
        <a:accent1>
          <a:srgbClr val="33B642"/>
        </a:accent1>
        <a:accent2>
          <a:srgbClr val="5ED05F"/>
        </a:accent2>
        <a:accent3>
          <a:srgbClr val="FFFFFF"/>
        </a:accent3>
        <a:accent4>
          <a:srgbClr val="404040"/>
        </a:accent4>
        <a:accent5>
          <a:srgbClr val="ADD7B0"/>
        </a:accent5>
        <a:accent6>
          <a:srgbClr val="54BC55"/>
        </a:accent6>
        <a:hlink>
          <a:srgbClr val="66D1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4C8E3D"/>
        </a:lt2>
        <a:accent1>
          <a:srgbClr val="66A050"/>
        </a:accent1>
        <a:accent2>
          <a:srgbClr val="6EA552"/>
        </a:accent2>
        <a:accent3>
          <a:srgbClr val="FFFFFF"/>
        </a:accent3>
        <a:accent4>
          <a:srgbClr val="404040"/>
        </a:accent4>
        <a:accent5>
          <a:srgbClr val="B8CDB3"/>
        </a:accent5>
        <a:accent6>
          <a:srgbClr val="639549"/>
        </a:accent6>
        <a:hlink>
          <a:srgbClr val="89B96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4D7C48"/>
        </a:lt2>
        <a:accent1>
          <a:srgbClr val="599148"/>
        </a:accent1>
        <a:accent2>
          <a:srgbClr val="69A253"/>
        </a:accent2>
        <a:accent3>
          <a:srgbClr val="FFFFFF"/>
        </a:accent3>
        <a:accent4>
          <a:srgbClr val="404040"/>
        </a:accent4>
        <a:accent5>
          <a:srgbClr val="B5C7B1"/>
        </a:accent5>
        <a:accent6>
          <a:srgbClr val="5E924A"/>
        </a:accent6>
        <a:hlink>
          <a:srgbClr val="80C15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467F20"/>
        </a:lt2>
        <a:accent1>
          <a:srgbClr val="5CA822"/>
        </a:accent1>
        <a:accent2>
          <a:srgbClr val="66C022"/>
        </a:accent2>
        <a:accent3>
          <a:srgbClr val="FFFFFF"/>
        </a:accent3>
        <a:accent4>
          <a:srgbClr val="404040"/>
        </a:accent4>
        <a:accent5>
          <a:srgbClr val="B5D1AB"/>
        </a:accent5>
        <a:accent6>
          <a:srgbClr val="5CAE1E"/>
        </a:accent6>
        <a:hlink>
          <a:srgbClr val="71CF2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8A9BA5"/>
        </a:lt2>
        <a:accent1>
          <a:srgbClr val="5CA822"/>
        </a:accent1>
        <a:accent2>
          <a:srgbClr val="66C022"/>
        </a:accent2>
        <a:accent3>
          <a:srgbClr val="FFFFFF"/>
        </a:accent3>
        <a:accent4>
          <a:srgbClr val="404040"/>
        </a:accent4>
        <a:accent5>
          <a:srgbClr val="B5D1AB"/>
        </a:accent5>
        <a:accent6>
          <a:srgbClr val="5CAE1E"/>
        </a:accent6>
        <a:hlink>
          <a:srgbClr val="71CF2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51873B"/>
        </a:lt2>
        <a:accent1>
          <a:srgbClr val="669E4B"/>
        </a:accent1>
        <a:accent2>
          <a:srgbClr val="79B25C"/>
        </a:accent2>
        <a:accent3>
          <a:srgbClr val="FFFFFF"/>
        </a:accent3>
        <a:accent4>
          <a:srgbClr val="404040"/>
        </a:accent4>
        <a:accent5>
          <a:srgbClr val="B8CCB1"/>
        </a:accent5>
        <a:accent6>
          <a:srgbClr val="6DA153"/>
        </a:accent6>
        <a:hlink>
          <a:srgbClr val="92CB6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0E7E24"/>
        </a:lt2>
        <a:accent1>
          <a:srgbClr val="369026"/>
        </a:accent1>
        <a:accent2>
          <a:srgbClr val="57A025"/>
        </a:accent2>
        <a:accent3>
          <a:srgbClr val="FFFFFF"/>
        </a:accent3>
        <a:accent4>
          <a:srgbClr val="404040"/>
        </a:accent4>
        <a:accent5>
          <a:srgbClr val="AEC6AC"/>
        </a:accent5>
        <a:accent6>
          <a:srgbClr val="4E9120"/>
        </a:accent6>
        <a:hlink>
          <a:srgbClr val="73B02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015802"/>
        </a:lt2>
        <a:accent1>
          <a:srgbClr val="016E01"/>
        </a:accent1>
        <a:accent2>
          <a:srgbClr val="019003"/>
        </a:accent2>
        <a:accent3>
          <a:srgbClr val="FFFFFF"/>
        </a:accent3>
        <a:accent4>
          <a:srgbClr val="404040"/>
        </a:accent4>
        <a:accent5>
          <a:srgbClr val="AABAAA"/>
        </a:accent5>
        <a:accent6>
          <a:srgbClr val="018202"/>
        </a:accent6>
        <a:hlink>
          <a:srgbClr val="01A60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045B4B"/>
        </a:lt2>
        <a:accent1>
          <a:srgbClr val="1C7C70"/>
        </a:accent1>
        <a:accent2>
          <a:srgbClr val="379690"/>
        </a:accent2>
        <a:accent3>
          <a:srgbClr val="FFFFFF"/>
        </a:accent3>
        <a:accent4>
          <a:srgbClr val="404040"/>
        </a:accent4>
        <a:accent5>
          <a:srgbClr val="ABBFBB"/>
        </a:accent5>
        <a:accent6>
          <a:srgbClr val="318782"/>
        </a:accent6>
        <a:hlink>
          <a:srgbClr val="54B2A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141</TotalTime>
  <Words>211</Words>
  <Application>Microsoft Office PowerPoint</Application>
  <PresentationFormat>Экран (4:3)</PresentationFormat>
  <Paragraphs>15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powerpoint-template</vt:lpstr>
      <vt:lpstr>Презентация ООД по ФЭМП на тему: Конус</vt:lpstr>
      <vt:lpstr>Цели и задачи:</vt:lpstr>
      <vt:lpstr>Конус-</vt:lpstr>
      <vt:lpstr>конус</vt:lpstr>
      <vt:lpstr>д\и: найди среди фигур конус.</vt:lpstr>
      <vt:lpstr>Посмотри вокруг , сколько предметов похожих на конус?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Олег</dc:creator>
  <cp:lastModifiedBy>Юрий</cp:lastModifiedBy>
  <cp:revision>13</cp:revision>
  <dcterms:created xsi:type="dcterms:W3CDTF">2012-08-03T05:35:41Z</dcterms:created>
  <dcterms:modified xsi:type="dcterms:W3CDTF">2020-04-16T10:56:46Z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183641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