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9" r:id="rId8"/>
    <p:sldId id="263" r:id="rId9"/>
    <p:sldId id="264" r:id="rId10"/>
    <p:sldId id="265" r:id="rId11"/>
    <p:sldId id="266" r:id="rId12"/>
    <p:sldId id="267" r:id="rId13"/>
    <p:sldId id="268" r:id="rId14"/>
    <p:sldId id="269" r:id="rId15"/>
    <p:sldId id="270" r:id="rId16"/>
    <p:sldId id="280" r:id="rId17"/>
    <p:sldId id="271" r:id="rId18"/>
    <p:sldId id="272" r:id="rId19"/>
    <p:sldId id="274" r:id="rId20"/>
    <p:sldId id="275"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489" autoAdjust="0"/>
  </p:normalViewPr>
  <p:slideViewPr>
    <p:cSldViewPr>
      <p:cViewPr varScale="1">
        <p:scale>
          <a:sx n="68" d="100"/>
          <a:sy n="68" d="100"/>
        </p:scale>
        <p:origin x="-14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16.04.2020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16.04.2020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16.04.2020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16.04.2020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16.04.2020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16.04.2020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16.04.2020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www.anypics.ru/pic/201302/1366x768/anypics.ru-58734.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1025" name="Rectangle 1"/>
          <p:cNvSpPr>
            <a:spLocks noChangeArrowheads="1"/>
          </p:cNvSpPr>
          <p:nvPr/>
        </p:nvSpPr>
        <p:spPr bwMode="auto">
          <a:xfrm>
            <a:off x="709539" y="214290"/>
            <a:ext cx="7500066"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860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smtClean="0">
                <a:ln>
                  <a:noFill/>
                </a:ln>
                <a:solidFill>
                  <a:srgbClr val="111111"/>
                </a:solidFill>
                <a:effectLst/>
                <a:latin typeface="Arial" pitchFamily="34" charset="0"/>
                <a:ea typeface="Times New Roman" pitchFamily="18" charset="0"/>
                <a:cs typeface="Arial" pitchFamily="34" charset="0"/>
              </a:rPr>
              <a:t>ООД </a:t>
            </a:r>
            <a:r>
              <a:rPr kumimoji="0" lang="ru-RU" sz="1600" b="1" i="0" u="none" strike="noStrike" cap="none" normalizeH="0" baseline="0" dirty="0" smtClean="0">
                <a:ln>
                  <a:noFill/>
                </a:ln>
                <a:solidFill>
                  <a:srgbClr val="111111"/>
                </a:solidFill>
                <a:effectLst/>
                <a:latin typeface="Arial" pitchFamily="34" charset="0"/>
                <a:ea typeface="Times New Roman" pitchFamily="18" charset="0"/>
                <a:cs typeface="Arial" pitchFamily="34" charset="0"/>
              </a:rPr>
              <a:t>Развитие речи </a:t>
            </a:r>
          </a:p>
          <a:p>
            <a:pPr marL="0" marR="0" lvl="0" indent="228600" algn="ctr" defTabSz="914400" rtl="0" eaLnBrk="1" fontAlgn="base" latinLnBrk="0" hangingPunct="1">
              <a:lnSpc>
                <a:spcPct val="100000"/>
              </a:lnSpc>
              <a:spcBef>
                <a:spcPct val="0"/>
              </a:spcBef>
              <a:spcAft>
                <a:spcPct val="0"/>
              </a:spcAft>
              <a:buClrTx/>
              <a:buSzTx/>
              <a:buFontTx/>
              <a:buNone/>
              <a:tabLst/>
            </a:pPr>
            <a:r>
              <a:rPr lang="ru-RU" sz="1600" b="1" dirty="0" smtClean="0">
                <a:solidFill>
                  <a:srgbClr val="111111"/>
                </a:solidFill>
                <a:latin typeface="Arial" pitchFamily="34" charset="0"/>
                <a:ea typeface="Times New Roman" pitchFamily="18" charset="0"/>
                <a:cs typeface="Arial" pitchFamily="34" charset="0"/>
              </a:rPr>
              <a:t>Подготовительная к школе группа.</a:t>
            </a:r>
          </a:p>
          <a:p>
            <a:pPr marL="0" marR="0" lvl="0" indent="228600" algn="ctr"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111111"/>
                </a:solidFill>
                <a:effectLst/>
                <a:latin typeface="Arial" pitchFamily="34" charset="0"/>
                <a:ea typeface="Times New Roman" pitchFamily="18" charset="0"/>
                <a:cs typeface="Arial" pitchFamily="34" charset="0"/>
              </a:rPr>
              <a:t>Описание пейзажной картины И. И.</a:t>
            </a:r>
            <a:r>
              <a:rPr kumimoji="0" lang="ru-RU" sz="1600" b="1" i="0" u="none" strike="noStrike" cap="none" normalizeH="0" baseline="0" dirty="0" smtClean="0">
                <a:ln>
                  <a:noFill/>
                </a:ln>
                <a:solidFill>
                  <a:srgbClr val="111111"/>
                </a:solidFill>
                <a:effectLst/>
                <a:latin typeface="Calibri"/>
                <a:ea typeface="Times New Roman" pitchFamily="18" charset="0"/>
                <a:cs typeface="Arial" pitchFamily="34" charset="0"/>
              </a:rPr>
              <a:t> </a:t>
            </a:r>
            <a:r>
              <a:rPr kumimoji="0" lang="ru-RU" sz="1600" b="1" i="0" u="none" strike="noStrike" cap="none" normalizeH="0" baseline="0" dirty="0" smtClean="0">
                <a:ln>
                  <a:noFill/>
                </a:ln>
                <a:solidFill>
                  <a:srgbClr val="111111"/>
                </a:solidFill>
                <a:effectLst/>
                <a:latin typeface="Arial" pitchFamily="34" charset="0"/>
                <a:ea typeface="Times New Roman" pitchFamily="18" charset="0"/>
                <a:cs typeface="Arial" pitchFamily="34" charset="0"/>
              </a:rPr>
              <a:t>Левитана</a:t>
            </a:r>
            <a:r>
              <a:rPr kumimoji="0" lang="ru-RU" sz="1600" b="1" i="0" u="none" strike="noStrike" cap="none" normalizeH="0" baseline="0" dirty="0" smtClean="0">
                <a:ln>
                  <a:noFill/>
                </a:ln>
                <a:solidFill>
                  <a:srgbClr val="111111"/>
                </a:solidFill>
                <a:effectLst/>
                <a:latin typeface="Calibri"/>
                <a:ea typeface="Times New Roman" pitchFamily="18" charset="0"/>
                <a:cs typeface="Arial" pitchFamily="34" charset="0"/>
              </a:rPr>
              <a:t> </a:t>
            </a:r>
            <a:r>
              <a:rPr kumimoji="0" lang="ru-RU" sz="1600" b="1" i="1" u="none" strike="noStrike" cap="none" normalizeH="0" baseline="0" dirty="0" smtClean="0">
                <a:ln>
                  <a:noFill/>
                </a:ln>
                <a:solidFill>
                  <a:srgbClr val="111111"/>
                </a:solidFill>
                <a:effectLst/>
                <a:latin typeface="Calibri"/>
                <a:ea typeface="Times New Roman" pitchFamily="18" charset="0"/>
                <a:cs typeface="Arial" pitchFamily="34" charset="0"/>
              </a:rPr>
              <a:t>«</a:t>
            </a:r>
            <a:r>
              <a:rPr kumimoji="0" lang="ru-RU" sz="1600" b="1" i="1" u="none" strike="noStrike" cap="none" normalizeH="0" baseline="0" dirty="0" smtClean="0">
                <a:ln>
                  <a:noFill/>
                </a:ln>
                <a:solidFill>
                  <a:srgbClr val="111111"/>
                </a:solidFill>
                <a:effectLst/>
                <a:latin typeface="Arial" pitchFamily="34" charset="0"/>
                <a:ea typeface="Times New Roman" pitchFamily="18" charset="0"/>
                <a:cs typeface="Arial" pitchFamily="34" charset="0"/>
              </a:rPr>
              <a:t>Весна.</a:t>
            </a:r>
            <a:r>
              <a:rPr kumimoji="0" lang="ru-RU" sz="1600" b="1" i="1" u="none" strike="noStrike" cap="none" normalizeH="0" baseline="0" dirty="0" smtClean="0">
                <a:ln>
                  <a:noFill/>
                </a:ln>
                <a:solidFill>
                  <a:srgbClr val="111111"/>
                </a:solidFill>
                <a:effectLst/>
                <a:latin typeface="Calibri"/>
                <a:ea typeface="Times New Roman" pitchFamily="18" charset="0"/>
                <a:cs typeface="Arial" pitchFamily="34" charset="0"/>
              </a:rPr>
              <a:t> </a:t>
            </a:r>
            <a:r>
              <a:rPr kumimoji="0" lang="ru-RU" sz="1600" b="1" i="1" u="none" strike="noStrike" cap="none" normalizeH="0" baseline="0" dirty="0" smtClean="0">
                <a:ln>
                  <a:noFill/>
                </a:ln>
                <a:solidFill>
                  <a:srgbClr val="111111"/>
                </a:solidFill>
                <a:effectLst/>
                <a:latin typeface="Arial" pitchFamily="34" charset="0"/>
                <a:ea typeface="Times New Roman" pitchFamily="18" charset="0"/>
                <a:cs typeface="Arial" pitchFamily="34" charset="0"/>
              </a:rPr>
              <a:t>Большая вода</a:t>
            </a:r>
            <a:r>
              <a:rPr kumimoji="0" lang="ru-RU" sz="1600" b="1" i="1" u="none" strike="noStrike" cap="none" normalizeH="0" baseline="0" dirty="0" smtClean="0">
                <a:ln>
                  <a:noFill/>
                </a:ln>
                <a:solidFill>
                  <a:srgbClr val="111111"/>
                </a:solidFill>
                <a:effectLst/>
                <a:latin typeface="Calibri"/>
                <a:ea typeface="Times New Roman" pitchFamily="18" charset="0"/>
                <a:cs typeface="Arial" pitchFamily="34" charset="0"/>
              </a:rPr>
              <a:t>»</a:t>
            </a:r>
            <a:endParaRPr kumimoji="0" lang="ru-RU" sz="2400" b="1" i="0" u="none" strike="noStrike" cap="none" normalizeH="0" baseline="0" dirty="0" smtClean="0">
              <a:ln>
                <a:noFill/>
              </a:ln>
              <a:solidFill>
                <a:schemeClr val="tx1"/>
              </a:solidFill>
              <a:effectLst/>
              <a:latin typeface="Arial" pitchFamily="34" charset="0"/>
              <a:cs typeface="Arial" pitchFamily="34" charset="0"/>
            </a:endParaRPr>
          </a:p>
        </p:txBody>
      </p:sp>
      <p:pic>
        <p:nvPicPr>
          <p:cNvPr id="1027" name="Picture 3" descr="https://cloud.prezentacii.org/18/06/48059/images/screen9.jpg"/>
          <p:cNvPicPr>
            <a:picLocks noChangeAspect="1" noChangeArrowheads="1"/>
          </p:cNvPicPr>
          <p:nvPr/>
        </p:nvPicPr>
        <p:blipFill>
          <a:blip r:embed="rId3" cstate="print"/>
          <a:srcRect l="5488" t="23171" r="5793" b="6098"/>
          <a:stretch>
            <a:fillRect/>
          </a:stretch>
        </p:blipFill>
        <p:spPr bwMode="auto">
          <a:xfrm>
            <a:off x="1285852" y="1285860"/>
            <a:ext cx="6429420" cy="435771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
        <p:nvSpPr>
          <p:cNvPr id="5" name="TextBox 4"/>
          <p:cNvSpPr txBox="1"/>
          <p:nvPr/>
        </p:nvSpPr>
        <p:spPr>
          <a:xfrm>
            <a:off x="5857884" y="5929330"/>
            <a:ext cx="3085781" cy="646331"/>
          </a:xfrm>
          <a:prstGeom prst="rect">
            <a:avLst/>
          </a:prstGeom>
          <a:noFill/>
        </p:spPr>
        <p:txBody>
          <a:bodyPr wrap="none" rtlCol="0">
            <a:spAutoFit/>
          </a:bodyPr>
          <a:lstStyle/>
          <a:p>
            <a:r>
              <a:rPr lang="ru-RU" dirty="0" smtClean="0"/>
              <a:t>Подготовили: </a:t>
            </a:r>
            <a:r>
              <a:rPr lang="ru-RU" dirty="0" err="1" smtClean="0"/>
              <a:t>МаркеловаО.Н</a:t>
            </a:r>
            <a:r>
              <a:rPr lang="ru-RU" dirty="0" smtClean="0"/>
              <a:t>.</a:t>
            </a:r>
          </a:p>
          <a:p>
            <a:r>
              <a:rPr lang="ru-RU" dirty="0" err="1" smtClean="0"/>
              <a:t>Ингелевич</a:t>
            </a:r>
            <a:r>
              <a:rPr lang="ru-RU" dirty="0" smtClean="0"/>
              <a:t> Е.Ю.</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www.anypics.ru/pic/201302/1366x768/anypics.ru-58734.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23553" name="Rectangle 1"/>
          <p:cNvSpPr>
            <a:spLocks noChangeArrowheads="1"/>
          </p:cNvSpPr>
          <p:nvPr/>
        </p:nvSpPr>
        <p:spPr bwMode="auto">
          <a:xfrm>
            <a:off x="214282" y="124931"/>
            <a:ext cx="8358246" cy="23544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50000"/>
              </a:lnSpc>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Как художник изобразил деревья на картине </a:t>
            </a:r>
            <a:r>
              <a:rPr kumimoji="0" lang="ru-RU" sz="1400" b="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(Деревья затопила </a:t>
            </a:r>
            <a:r>
              <a:rPr kumimoji="0" lang="ru-RU" sz="1400" b="1"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вода</a:t>
            </a:r>
            <a:r>
              <a:rPr kumimoji="0" lang="ru-RU" sz="1400" b="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березки отражаются в холодной воде, как в зеркале. Одна березка изогнулась, чтобы лучше себя рассмотреть)</a:t>
            </a:r>
            <a:endParaRPr kumimoji="0" lang="ru-RU" sz="1400" b="0" i="1"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Какие деревья, кроме березок вы видите?</a:t>
            </a: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a:t>
            </a:r>
            <a:r>
              <a:rPr kumimoji="0" lang="ru-RU" sz="1400" b="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На </a:t>
            </a:r>
            <a:r>
              <a:rPr kumimoji="0" lang="ru-RU" sz="1400" b="1"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картине</a:t>
            </a:r>
            <a:r>
              <a:rPr kumimoji="0" lang="ru-RU" sz="1400" b="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кроме березок мы видим ель и старую корявую осину)</a:t>
            </a:r>
            <a:endParaRPr kumimoji="0" lang="ru-RU" sz="1400" b="0" i="1"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Как художник изобразил деревья, что с лева на берегу</a:t>
            </a: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a:t>
            </a:r>
            <a:r>
              <a:rPr kumimoji="0" lang="ru-RU" sz="1400" b="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(Деревья которые стоят на левом берегу прижались к друг другу)</a:t>
            </a:r>
            <a:endParaRPr kumimoji="0" lang="ru-RU" sz="1400" b="0" i="0" u="none" strike="noStrike" cap="none" normalizeH="0" baseline="0" dirty="0" smtClean="0">
              <a:ln>
                <a:noFill/>
              </a:ln>
              <a:solidFill>
                <a:schemeClr val="tx1"/>
              </a:solidFill>
              <a:effectLst/>
              <a:latin typeface="Bookman Old Style" pitchFamily="18" charset="0"/>
              <a:cs typeface="Arial" pitchFamily="34" charset="0"/>
            </a:endParaRPr>
          </a:p>
        </p:txBody>
      </p:sp>
      <p:pic>
        <p:nvPicPr>
          <p:cNvPr id="5" name="Picture 3" descr="https://cloud.prezentacii.org/18/06/48059/images/screen9.jpg"/>
          <p:cNvPicPr>
            <a:picLocks noChangeAspect="1" noChangeArrowheads="1"/>
          </p:cNvPicPr>
          <p:nvPr/>
        </p:nvPicPr>
        <p:blipFill>
          <a:blip r:embed="rId3" cstate="print"/>
          <a:srcRect l="5488" t="23171" r="5793" b="6098"/>
          <a:stretch>
            <a:fillRect/>
          </a:stretch>
        </p:blipFill>
        <p:spPr bwMode="auto">
          <a:xfrm>
            <a:off x="1571604" y="2428868"/>
            <a:ext cx="5902421" cy="4000529"/>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www.anypics.ru/pic/201302/1366x768/anypics.ru-58734.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22529" name="Rectangle 1"/>
          <p:cNvSpPr>
            <a:spLocks noChangeArrowheads="1"/>
          </p:cNvSpPr>
          <p:nvPr/>
        </p:nvSpPr>
        <p:spPr bwMode="auto">
          <a:xfrm>
            <a:off x="0" y="142852"/>
            <a:ext cx="8858279"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200000"/>
              </a:lnSpc>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Что художник изобразил на переднем плане картины </a:t>
            </a:r>
            <a:r>
              <a:rPr kumimoji="0" lang="ru-RU" sz="140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(На переднем плане художник изобразил песчаный берег с маленькой </a:t>
            </a:r>
            <a:r>
              <a:rPr kumimoji="0" lang="ru-RU" sz="1400" i="1" u="none" strike="noStrike" cap="none" normalizeH="0" baseline="0" dirty="0" err="1" smtClean="0">
                <a:ln>
                  <a:noFill/>
                </a:ln>
                <a:solidFill>
                  <a:srgbClr val="111111"/>
                </a:solidFill>
                <a:effectLst/>
                <a:latin typeface="Bookman Old Style" pitchFamily="18" charset="0"/>
                <a:ea typeface="Times New Roman" pitchFamily="18" charset="0"/>
                <a:cs typeface="Arial" pitchFamily="34" charset="0"/>
              </a:rPr>
              <a:t>лодочкой,такая</a:t>
            </a:r>
            <a:r>
              <a:rPr kumimoji="0" lang="ru-RU" sz="140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маленькая лодочка из дерева называется челнок.)</a:t>
            </a:r>
            <a:endParaRPr kumimoji="0" lang="ru-RU" sz="1400" i="1"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200000"/>
              </a:lnSpc>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Как вы думаете, как он здесь оказался</a:t>
            </a: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a:t>
            </a:r>
            <a:r>
              <a:rPr kumimoji="0" lang="ru-RU" sz="140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(Наверное его унесло течением)</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p:txBody>
      </p:sp>
      <p:pic>
        <p:nvPicPr>
          <p:cNvPr id="4" name="Picture 3" descr="https://cloud.prezentacii.org/18/06/48059/images/screen9.jpg"/>
          <p:cNvPicPr>
            <a:picLocks noChangeAspect="1" noChangeArrowheads="1"/>
          </p:cNvPicPr>
          <p:nvPr/>
        </p:nvPicPr>
        <p:blipFill>
          <a:blip r:embed="rId3" cstate="print"/>
          <a:srcRect l="5488" t="23171" r="5793" b="6098"/>
          <a:stretch>
            <a:fillRect/>
          </a:stretch>
        </p:blipFill>
        <p:spPr bwMode="auto">
          <a:xfrm>
            <a:off x="1428728" y="2143116"/>
            <a:ext cx="5902421" cy="4000529"/>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www.anypics.ru/pic/201302/1366x768/anypics.ru-58734.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21505" name="Rectangle 1"/>
          <p:cNvSpPr>
            <a:spLocks noChangeArrowheads="1"/>
          </p:cNvSpPr>
          <p:nvPr/>
        </p:nvSpPr>
        <p:spPr bwMode="auto">
          <a:xfrm>
            <a:off x="214282" y="214290"/>
            <a:ext cx="8715436"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Что художник изобразил на дальнем плане картины? </a:t>
            </a:r>
            <a:r>
              <a:rPr kumimoji="0" lang="ru-RU" sz="140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(На дальнем плане картины сквозь рощи, видны маленькие домики)</a:t>
            </a:r>
            <a:endParaRPr kumimoji="0" lang="ru-RU" sz="1400" i="1"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Какой день изображен на картине? </a:t>
            </a:r>
            <a:r>
              <a:rPr kumimoji="0" lang="ru-RU" sz="140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(На картине изображен </a:t>
            </a:r>
            <a:r>
              <a:rPr kumimoji="0" lang="ru-RU" sz="1400" i="1" u="none" strike="noStrike" cap="none" normalizeH="0" baseline="0" dirty="0" err="1" smtClean="0">
                <a:ln>
                  <a:noFill/>
                </a:ln>
                <a:solidFill>
                  <a:srgbClr val="111111"/>
                </a:solidFill>
                <a:effectLst/>
                <a:latin typeface="Bookman Old Style" pitchFamily="18" charset="0"/>
                <a:ea typeface="Times New Roman" pitchFamily="18" charset="0"/>
                <a:cs typeface="Arial" pitchFamily="34" charset="0"/>
              </a:rPr>
              <a:t>ясный,солнечный</a:t>
            </a:r>
            <a:r>
              <a:rPr kumimoji="0" lang="ru-RU" sz="140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безветренный день)</a:t>
            </a:r>
            <a:endParaRPr kumimoji="0" lang="ru-RU" sz="1400" i="1"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Почему вы так думаете?</a:t>
            </a: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a:t>
            </a:r>
            <a:r>
              <a:rPr kumimoji="0" lang="ru-RU" sz="140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(Солнца нет, но вся картина наполнена солнечным светом)</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Какие цвета художник использовал чаще всего?</a:t>
            </a: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a:t>
            </a:r>
            <a:r>
              <a:rPr kumimoji="0" lang="ru-RU" sz="1400" b="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(Оттенками синего и желтого.)</a:t>
            </a:r>
            <a:endParaRPr kumimoji="0" lang="ru-RU" sz="1400" b="0" i="0" u="none" strike="noStrike" cap="none" normalizeH="0" baseline="0" dirty="0" smtClean="0">
              <a:ln>
                <a:noFill/>
              </a:ln>
              <a:solidFill>
                <a:schemeClr val="tx1"/>
              </a:solidFill>
              <a:effectLst/>
              <a:latin typeface="Bookman Old Style" pitchFamily="18" charset="0"/>
              <a:cs typeface="Arial" pitchFamily="34" charset="0"/>
            </a:endParaRPr>
          </a:p>
        </p:txBody>
      </p:sp>
      <p:pic>
        <p:nvPicPr>
          <p:cNvPr id="4" name="Picture 3" descr="https://cloud.prezentacii.org/18/06/48059/images/screen9.jpg"/>
          <p:cNvPicPr>
            <a:picLocks noChangeAspect="1" noChangeArrowheads="1"/>
          </p:cNvPicPr>
          <p:nvPr/>
        </p:nvPicPr>
        <p:blipFill>
          <a:blip r:embed="rId3" cstate="print"/>
          <a:srcRect l="5488" t="23171" r="5793" b="6098"/>
          <a:stretch>
            <a:fillRect/>
          </a:stretch>
        </p:blipFill>
        <p:spPr bwMode="auto">
          <a:xfrm>
            <a:off x="1428728" y="2500306"/>
            <a:ext cx="5902421" cy="4000529"/>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www.anypics.ru/pic/201302/1366x768/anypics.ru-58734.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20481" name="Rectangle 1"/>
          <p:cNvSpPr>
            <a:spLocks noChangeArrowheads="1"/>
          </p:cNvSpPr>
          <p:nvPr/>
        </p:nvSpPr>
        <p:spPr bwMode="auto">
          <a:xfrm>
            <a:off x="142844" y="320185"/>
            <a:ext cx="8786842" cy="10618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50000"/>
              </a:lnSpc>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Что вы чувствуете, глядя на эту картину? </a:t>
            </a:r>
            <a:r>
              <a:rPr kumimoji="0" lang="ru-RU" sz="1400" i="1"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(Радостные чувства: наступила весна, светит солнце, скоро станет совсем тепло. Но, немного жаль деревьев, которые оказались в воде.)</a:t>
            </a:r>
            <a:endParaRPr kumimoji="0" lang="ru-RU" sz="1400" i="1" strike="noStrike" cap="none" normalizeH="0" baseline="0" dirty="0" smtClean="0">
              <a:ln>
                <a:noFill/>
              </a:ln>
              <a:solidFill>
                <a:schemeClr val="tx1"/>
              </a:solidFill>
              <a:effectLst/>
              <a:latin typeface="Bookman Old Style" pitchFamily="18" charset="0"/>
              <a:cs typeface="Arial" pitchFamily="34" charset="0"/>
            </a:endParaRPr>
          </a:p>
        </p:txBody>
      </p:sp>
      <p:pic>
        <p:nvPicPr>
          <p:cNvPr id="4" name="Picture 3" descr="https://cloud.prezentacii.org/18/06/48059/images/screen9.jpg"/>
          <p:cNvPicPr>
            <a:picLocks noChangeAspect="1" noChangeArrowheads="1"/>
          </p:cNvPicPr>
          <p:nvPr/>
        </p:nvPicPr>
        <p:blipFill>
          <a:blip r:embed="rId3" cstate="print"/>
          <a:srcRect l="5488" t="23171" r="5793" b="6098"/>
          <a:stretch>
            <a:fillRect/>
          </a:stretch>
        </p:blipFill>
        <p:spPr bwMode="auto">
          <a:xfrm>
            <a:off x="1500166" y="2500306"/>
            <a:ext cx="5902421" cy="4000529"/>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www.anypics.ru/pic/201302/1366x768/anypics.ru-58734.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19457" name="Rectangle 1"/>
          <p:cNvSpPr>
            <a:spLocks noChangeArrowheads="1"/>
          </p:cNvSpPr>
          <p:nvPr/>
        </p:nvSpPr>
        <p:spPr bwMode="auto">
          <a:xfrm>
            <a:off x="571472" y="1142984"/>
            <a:ext cx="7572396"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200000"/>
              </a:lnSpc>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А сейчас давайте составим план, который поможет вам составить рассказы.</a:t>
            </a:r>
            <a:endParaRPr kumimoji="0" lang="ru-RU" sz="1400" b="1"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200000"/>
              </a:lnSpc>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О чем мы сначала скажем</a:t>
            </a:r>
            <a:r>
              <a:rPr kumimoji="0" lang="ru-RU" sz="140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(В начале назовем автора и название картины)</a:t>
            </a:r>
            <a:endParaRPr kumimoji="0" lang="ru-RU" sz="1400" i="1"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20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О чем мы расскажем потом </a:t>
            </a:r>
            <a:r>
              <a:rPr kumimoji="0" lang="ru-RU" sz="1400" b="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(Потом расскажем о том, что находится на переднем и заднем плане)</a:t>
            </a:r>
            <a:endParaRPr kumimoji="0" lang="ru-RU" sz="1400" b="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200000"/>
              </a:lnSpc>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-В конце расскажем о </a:t>
            </a:r>
            <a:r>
              <a:rPr kumimoji="0" lang="ru-RU" sz="1400" b="1" i="0" u="none" strike="noStrike" cap="none" normalizeH="0" baseline="0" dirty="0" err="1" smtClean="0">
                <a:ln>
                  <a:noFill/>
                </a:ln>
                <a:solidFill>
                  <a:srgbClr val="111111"/>
                </a:solidFill>
                <a:effectLst/>
                <a:latin typeface="Bookman Old Style" pitchFamily="18" charset="0"/>
                <a:ea typeface="Times New Roman" pitchFamily="18" charset="0"/>
                <a:cs typeface="Arial" pitchFamily="34" charset="0"/>
              </a:rPr>
              <a:t>настроение,которое</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вызывает картина</a:t>
            </a:r>
            <a:endParaRPr kumimoji="0" lang="ru-RU" sz="1400" b="1" i="0" u="none" strike="noStrike" cap="none" normalizeH="0" baseline="0" dirty="0" smtClean="0">
              <a:ln>
                <a:noFill/>
              </a:ln>
              <a:solidFill>
                <a:schemeClr val="tx1"/>
              </a:solidFill>
              <a:effectLst/>
              <a:latin typeface="Bookman Old Style" pitchFamily="18"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www.anypics.ru/pic/201302/1366x768/anypics.ru-58734.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18433" name="Rectangle 1"/>
          <p:cNvSpPr>
            <a:spLocks noChangeArrowheads="1"/>
          </p:cNvSpPr>
          <p:nvPr/>
        </p:nvSpPr>
        <p:spPr bwMode="auto">
          <a:xfrm>
            <a:off x="0" y="142852"/>
            <a:ext cx="7215238" cy="2639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50000"/>
              </a:lnSpc>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картинки-пункты плана(</a:t>
            </a:r>
            <a:r>
              <a:rPr kumimoji="0" lang="ru-RU" sz="1400" b="1" i="0" u="none" strike="noStrike" cap="none" normalizeH="0" baseline="0" dirty="0" err="1" smtClean="0">
                <a:ln>
                  <a:noFill/>
                </a:ln>
                <a:solidFill>
                  <a:srgbClr val="111111"/>
                </a:solidFill>
                <a:effectLst/>
                <a:latin typeface="Bookman Old Style" pitchFamily="18" charset="0"/>
                <a:ea typeface="Times New Roman" pitchFamily="18" charset="0"/>
                <a:cs typeface="Arial" pitchFamily="34" charset="0"/>
              </a:rPr>
              <a:t>мнемотаблица</a:t>
            </a:r>
            <a:r>
              <a:rPr kumimoji="0" lang="ru-RU" sz="1400" b="1" i="0" u="none" strike="noStrike" cap="none" normalizeH="0" dirty="0" smtClean="0">
                <a:ln>
                  <a:noFill/>
                </a:ln>
                <a:solidFill>
                  <a:srgbClr val="111111"/>
                </a:solidFill>
                <a:effectLst/>
                <a:latin typeface="Bookman Old Style" pitchFamily="18" charset="0"/>
                <a:ea typeface="Times New Roman" pitchFamily="18" charset="0"/>
                <a:cs typeface="Arial" pitchFamily="34" charset="0"/>
              </a:rPr>
              <a:t> для описания картины)</a:t>
            </a:r>
            <a:endParaRPr kumimoji="0" lang="ru-RU" sz="1400" b="1"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1. Название картины, автор</a:t>
            </a:r>
            <a:endParaRPr kumimoji="0" lang="ru-RU" sz="1400" b="1"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2. Место действия</a:t>
            </a:r>
            <a:endParaRPr kumimoji="0" lang="ru-RU" sz="1400" b="1"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3. Время действия</a:t>
            </a:r>
            <a:endParaRPr kumimoji="0" lang="ru-RU" sz="1400" b="1"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4. Погода</a:t>
            </a:r>
            <a:endParaRPr kumimoji="0" lang="ru-RU" sz="1400" b="1"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5. Цветовая палитра</a:t>
            </a:r>
            <a:endParaRPr kumimoji="0" lang="ru-RU" sz="1400" b="1"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6. Настроение картины</a:t>
            </a:r>
            <a:endParaRPr kumimoji="0" lang="ru-RU" sz="1400" b="1"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7. Твое отношение к картине</a:t>
            </a:r>
          </a:p>
        </p:txBody>
      </p:sp>
      <p:graphicFrame>
        <p:nvGraphicFramePr>
          <p:cNvPr id="4" name="Таблица 3"/>
          <p:cNvGraphicFramePr>
            <a:graphicFrameLocks noGrp="1"/>
          </p:cNvGraphicFramePr>
          <p:nvPr/>
        </p:nvGraphicFramePr>
        <p:xfrm>
          <a:off x="1571604" y="2928934"/>
          <a:ext cx="6072232" cy="3357586"/>
        </p:xfrm>
        <a:graphic>
          <a:graphicData uri="http://schemas.openxmlformats.org/drawingml/2006/table">
            <a:tbl>
              <a:tblPr firstRow="1" bandRow="1">
                <a:tableStyleId>{5C22544A-7EE6-4342-B048-85BDC9FD1C3A}</a:tableStyleId>
              </a:tblPr>
              <a:tblGrid>
                <a:gridCol w="1518058"/>
                <a:gridCol w="1518058"/>
                <a:gridCol w="1518058"/>
                <a:gridCol w="1518058"/>
              </a:tblGrid>
              <a:tr h="1678793">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r>
              <a:tr h="1678793">
                <a:tc>
                  <a:txBody>
                    <a:bodyPr/>
                    <a:lstStyle/>
                    <a:p>
                      <a:endParaRPr lang="ru-RU"/>
                    </a:p>
                  </a:txBody>
                  <a:tcPr/>
                </a:tc>
                <a:tc>
                  <a:txBody>
                    <a:bodyPr/>
                    <a:lstStyle/>
                    <a:p>
                      <a:endParaRPr lang="ru-RU" dirty="0"/>
                    </a:p>
                  </a:txBody>
                  <a:tcPr/>
                </a:tc>
                <a:tc>
                  <a:txBody>
                    <a:bodyPr/>
                    <a:lstStyle/>
                    <a:p>
                      <a:r>
                        <a:rPr lang="ru-RU" dirty="0" smtClean="0"/>
                        <a:t>7</a:t>
                      </a:r>
                      <a:endParaRPr lang="ru-RU" dirty="0"/>
                    </a:p>
                  </a:txBody>
                  <a:tcPr/>
                </a:tc>
                <a:tc>
                  <a:txBody>
                    <a:bodyPr/>
                    <a:lstStyle/>
                    <a:p>
                      <a:endParaRPr lang="ru-RU" dirty="0"/>
                    </a:p>
                  </a:txBody>
                  <a:tcPr/>
                </a:tc>
              </a:tr>
            </a:tbl>
          </a:graphicData>
        </a:graphic>
      </p:graphicFrame>
      <p:sp>
        <p:nvSpPr>
          <p:cNvPr id="5" name="Прямоугольник 4"/>
          <p:cNvSpPr/>
          <p:nvPr/>
        </p:nvSpPr>
        <p:spPr>
          <a:xfrm>
            <a:off x="1857356" y="2928934"/>
            <a:ext cx="777777" cy="1754326"/>
          </a:xfrm>
          <a:prstGeom prst="rect">
            <a:avLst/>
          </a:prstGeom>
          <a:noFill/>
        </p:spPr>
        <p:txBody>
          <a:bodyPr wrap="none" lIns="91440" tIns="45720" rIns="91440" bIns="45720">
            <a:spAutoFit/>
          </a:bodyPr>
          <a:lstStyle/>
          <a:p>
            <a:pPr algn="ctr"/>
            <a:r>
              <a:rPr lang="ru-RU"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a:t>
            </a:r>
          </a:p>
          <a:p>
            <a:pPr algn="ctr"/>
            <a:r>
              <a:rPr lang="ru-RU"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Л</a:t>
            </a:r>
            <a:endParaRPr lang="ru-RU"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7" name="Рисунок 6" descr="1765172feeded397d1a528854be37d7b--seasons-trees.jpg"/>
          <p:cNvPicPr>
            <a:picLocks noChangeAspect="1"/>
          </p:cNvPicPr>
          <p:nvPr/>
        </p:nvPicPr>
        <p:blipFill>
          <a:blip r:embed="rId3" cstate="print"/>
          <a:stretch>
            <a:fillRect/>
          </a:stretch>
        </p:blipFill>
        <p:spPr>
          <a:xfrm>
            <a:off x="4714876" y="3071810"/>
            <a:ext cx="1357310" cy="1470419"/>
          </a:xfrm>
          <a:prstGeom prst="rect">
            <a:avLst/>
          </a:prstGeom>
        </p:spPr>
      </p:pic>
      <p:pic>
        <p:nvPicPr>
          <p:cNvPr id="8" name="Рисунок 7" descr="7ca2cd0293e7017cf05fa474a759be3c.jpg"/>
          <p:cNvPicPr>
            <a:picLocks noChangeAspect="1"/>
          </p:cNvPicPr>
          <p:nvPr/>
        </p:nvPicPr>
        <p:blipFill>
          <a:blip r:embed="rId4" cstate="print"/>
          <a:srcRect l="4559" r="4254"/>
          <a:stretch>
            <a:fillRect/>
          </a:stretch>
        </p:blipFill>
        <p:spPr>
          <a:xfrm>
            <a:off x="3143240" y="3000372"/>
            <a:ext cx="1428760" cy="1566857"/>
          </a:xfrm>
          <a:prstGeom prst="rect">
            <a:avLst/>
          </a:prstGeom>
        </p:spPr>
      </p:pic>
      <p:pic>
        <p:nvPicPr>
          <p:cNvPr id="9" name="Рисунок 8" descr="urok-anghliiskogho-iazyka-po-tiemie-poghoda-dlia-uchashchikhsia-s-narushieniiami-oporno-dvighatiel-nogho-apparata_5.jpeg"/>
          <p:cNvPicPr>
            <a:picLocks noChangeAspect="1"/>
          </p:cNvPicPr>
          <p:nvPr/>
        </p:nvPicPr>
        <p:blipFill>
          <a:blip r:embed="rId5" cstate="print"/>
          <a:stretch>
            <a:fillRect/>
          </a:stretch>
        </p:blipFill>
        <p:spPr>
          <a:xfrm>
            <a:off x="6215074" y="3143248"/>
            <a:ext cx="1357298" cy="1357298"/>
          </a:xfrm>
          <a:prstGeom prst="rect">
            <a:avLst/>
          </a:prstGeom>
        </p:spPr>
      </p:pic>
      <p:pic>
        <p:nvPicPr>
          <p:cNvPr id="10" name="Рисунок 9" descr="a6228c84-9111-420e-a776-0830403410ba.jpg"/>
          <p:cNvPicPr>
            <a:picLocks noChangeAspect="1"/>
          </p:cNvPicPr>
          <p:nvPr/>
        </p:nvPicPr>
        <p:blipFill>
          <a:blip r:embed="rId6" cstate="print"/>
          <a:stretch>
            <a:fillRect/>
          </a:stretch>
        </p:blipFill>
        <p:spPr>
          <a:xfrm rot="5400000">
            <a:off x="1665679" y="4835124"/>
            <a:ext cx="1312047" cy="1214446"/>
          </a:xfrm>
          <a:prstGeom prst="rect">
            <a:avLst/>
          </a:prstGeom>
        </p:spPr>
      </p:pic>
      <p:pic>
        <p:nvPicPr>
          <p:cNvPr id="11" name="Рисунок 10" descr="Geluk-860x280.jpg"/>
          <p:cNvPicPr>
            <a:picLocks noChangeAspect="1"/>
          </p:cNvPicPr>
          <p:nvPr/>
        </p:nvPicPr>
        <p:blipFill>
          <a:blip r:embed="rId7" cstate="print"/>
          <a:srcRect l="33913" r="21738"/>
          <a:stretch>
            <a:fillRect/>
          </a:stretch>
        </p:blipFill>
        <p:spPr>
          <a:xfrm>
            <a:off x="3143240" y="4714884"/>
            <a:ext cx="1428760" cy="1357322"/>
          </a:xfrm>
          <a:prstGeom prst="rect">
            <a:avLst/>
          </a:prstGeom>
        </p:spPr>
      </p:pic>
      <p:pic>
        <p:nvPicPr>
          <p:cNvPr id="12" name="Рисунок 11" descr="265865.jpg"/>
          <p:cNvPicPr>
            <a:picLocks noChangeAspect="1"/>
          </p:cNvPicPr>
          <p:nvPr/>
        </p:nvPicPr>
        <p:blipFill>
          <a:blip r:embed="rId8" cstate="print"/>
          <a:srcRect l="23750" t="6263" r="40000" b="12743"/>
          <a:stretch>
            <a:fillRect/>
          </a:stretch>
        </p:blipFill>
        <p:spPr>
          <a:xfrm>
            <a:off x="4929190" y="4714884"/>
            <a:ext cx="857256" cy="1478028"/>
          </a:xfrm>
          <a:prstGeom prst="rect">
            <a:avLst/>
          </a:prstGeom>
        </p:spPr>
      </p:pic>
      <p:sp>
        <p:nvSpPr>
          <p:cNvPr id="13" name="Прямоугольник 12"/>
          <p:cNvSpPr/>
          <p:nvPr/>
        </p:nvSpPr>
        <p:spPr>
          <a:xfrm>
            <a:off x="6215074" y="4714884"/>
            <a:ext cx="1277915" cy="1200329"/>
          </a:xfrm>
          <a:prstGeom prst="rect">
            <a:avLst/>
          </a:prstGeom>
          <a:noFill/>
        </p:spPr>
        <p:txBody>
          <a:bodyPr wrap="none" lIns="91440" tIns="45720" rIns="91440" bIns="45720">
            <a:spAutoFit/>
          </a:bodyPr>
          <a:lstStyle/>
          <a:p>
            <a:pPr algn="ct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Спасибо</a:t>
            </a:r>
          </a:p>
          <a:p>
            <a:pPr algn="ct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за </a:t>
            </a:r>
          </a:p>
          <a:p>
            <a:pPr algn="ct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внимание!</a:t>
            </a:r>
          </a:p>
          <a:p>
            <a:pPr algn="ctr"/>
            <a:endParaRPr lang="ru-RU"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4" name="TextBox 13"/>
          <p:cNvSpPr txBox="1"/>
          <p:nvPr/>
        </p:nvSpPr>
        <p:spPr>
          <a:xfrm>
            <a:off x="1571604" y="2928934"/>
            <a:ext cx="301686" cy="369332"/>
          </a:xfrm>
          <a:prstGeom prst="rect">
            <a:avLst/>
          </a:prstGeom>
          <a:noFill/>
        </p:spPr>
        <p:txBody>
          <a:bodyPr wrap="none" rtlCol="0">
            <a:spAutoFit/>
          </a:bodyPr>
          <a:lstStyle/>
          <a:p>
            <a:r>
              <a:rPr lang="ru-RU" dirty="0" smtClean="0"/>
              <a:t>1</a:t>
            </a:r>
            <a:endParaRPr lang="ru-RU" dirty="0"/>
          </a:p>
        </p:txBody>
      </p:sp>
      <p:sp>
        <p:nvSpPr>
          <p:cNvPr id="15" name="TextBox 14"/>
          <p:cNvSpPr txBox="1"/>
          <p:nvPr/>
        </p:nvSpPr>
        <p:spPr>
          <a:xfrm>
            <a:off x="3143240" y="2928934"/>
            <a:ext cx="301686" cy="369332"/>
          </a:xfrm>
          <a:prstGeom prst="rect">
            <a:avLst/>
          </a:prstGeom>
          <a:noFill/>
        </p:spPr>
        <p:txBody>
          <a:bodyPr wrap="square" rtlCol="0">
            <a:spAutoFit/>
          </a:bodyPr>
          <a:lstStyle/>
          <a:p>
            <a:r>
              <a:rPr lang="ru-RU" b="1" dirty="0" smtClean="0"/>
              <a:t>2</a:t>
            </a:r>
            <a:endParaRPr lang="ru-RU" b="1" dirty="0"/>
          </a:p>
        </p:txBody>
      </p:sp>
      <p:sp>
        <p:nvSpPr>
          <p:cNvPr id="16" name="TextBox 15"/>
          <p:cNvSpPr txBox="1"/>
          <p:nvPr/>
        </p:nvSpPr>
        <p:spPr>
          <a:xfrm>
            <a:off x="4643438" y="3000372"/>
            <a:ext cx="301686" cy="369332"/>
          </a:xfrm>
          <a:prstGeom prst="rect">
            <a:avLst/>
          </a:prstGeom>
          <a:noFill/>
        </p:spPr>
        <p:txBody>
          <a:bodyPr wrap="none" rtlCol="0">
            <a:spAutoFit/>
          </a:bodyPr>
          <a:lstStyle/>
          <a:p>
            <a:r>
              <a:rPr lang="ru-RU" b="1" dirty="0" smtClean="0"/>
              <a:t>3</a:t>
            </a:r>
            <a:endParaRPr lang="ru-RU" b="1" dirty="0"/>
          </a:p>
        </p:txBody>
      </p:sp>
      <p:sp>
        <p:nvSpPr>
          <p:cNvPr id="17" name="TextBox 16"/>
          <p:cNvSpPr txBox="1"/>
          <p:nvPr/>
        </p:nvSpPr>
        <p:spPr>
          <a:xfrm>
            <a:off x="6215074" y="3000372"/>
            <a:ext cx="301686" cy="369332"/>
          </a:xfrm>
          <a:prstGeom prst="rect">
            <a:avLst/>
          </a:prstGeom>
          <a:noFill/>
        </p:spPr>
        <p:txBody>
          <a:bodyPr wrap="none" rtlCol="0">
            <a:spAutoFit/>
          </a:bodyPr>
          <a:lstStyle/>
          <a:p>
            <a:r>
              <a:rPr lang="ru-RU" dirty="0" smtClean="0"/>
              <a:t>4</a:t>
            </a:r>
            <a:endParaRPr lang="ru-RU" dirty="0"/>
          </a:p>
        </p:txBody>
      </p:sp>
      <p:sp>
        <p:nvSpPr>
          <p:cNvPr id="18" name="TextBox 17"/>
          <p:cNvSpPr txBox="1"/>
          <p:nvPr/>
        </p:nvSpPr>
        <p:spPr>
          <a:xfrm>
            <a:off x="1571604" y="4643446"/>
            <a:ext cx="301686" cy="369332"/>
          </a:xfrm>
          <a:prstGeom prst="rect">
            <a:avLst/>
          </a:prstGeom>
          <a:noFill/>
        </p:spPr>
        <p:txBody>
          <a:bodyPr wrap="none" rtlCol="0">
            <a:spAutoFit/>
          </a:bodyPr>
          <a:lstStyle/>
          <a:p>
            <a:r>
              <a:rPr lang="ru-RU" dirty="0" smtClean="0"/>
              <a:t>5</a:t>
            </a:r>
            <a:endParaRPr lang="ru-RU" dirty="0"/>
          </a:p>
        </p:txBody>
      </p:sp>
      <p:sp>
        <p:nvSpPr>
          <p:cNvPr id="19" name="TextBox 18"/>
          <p:cNvSpPr txBox="1"/>
          <p:nvPr/>
        </p:nvSpPr>
        <p:spPr>
          <a:xfrm>
            <a:off x="3143240" y="4643446"/>
            <a:ext cx="301686" cy="369332"/>
          </a:xfrm>
          <a:prstGeom prst="rect">
            <a:avLst/>
          </a:prstGeom>
          <a:noFill/>
        </p:spPr>
        <p:txBody>
          <a:bodyPr wrap="none" rtlCol="0">
            <a:spAutoFit/>
          </a:bodyPr>
          <a:lstStyle/>
          <a:p>
            <a:r>
              <a:rPr lang="ru-RU" dirty="0" smtClean="0"/>
              <a:t>6</a:t>
            </a:r>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www.anypics.ru/pic/201302/1366x768/anypics.ru-58734.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graphicFrame>
        <p:nvGraphicFramePr>
          <p:cNvPr id="4" name="Таблица 3"/>
          <p:cNvGraphicFramePr>
            <a:graphicFrameLocks noGrp="1"/>
          </p:cNvGraphicFramePr>
          <p:nvPr/>
        </p:nvGraphicFramePr>
        <p:xfrm>
          <a:off x="1571604" y="2928934"/>
          <a:ext cx="6072232" cy="3357586"/>
        </p:xfrm>
        <a:graphic>
          <a:graphicData uri="http://schemas.openxmlformats.org/drawingml/2006/table">
            <a:tbl>
              <a:tblPr firstRow="1" bandRow="1">
                <a:tableStyleId>{5C22544A-7EE6-4342-B048-85BDC9FD1C3A}</a:tableStyleId>
              </a:tblPr>
              <a:tblGrid>
                <a:gridCol w="1518058"/>
                <a:gridCol w="1518058"/>
                <a:gridCol w="1518058"/>
                <a:gridCol w="1518058"/>
              </a:tblGrid>
              <a:tr h="1678793">
                <a:tc>
                  <a:txBody>
                    <a:bodyPr/>
                    <a:lstStyle/>
                    <a:p>
                      <a:endParaRPr lang="ru-RU" dirty="0"/>
                    </a:p>
                  </a:txBody>
                  <a:tcPr/>
                </a:tc>
                <a:tc>
                  <a:txBody>
                    <a:bodyPr/>
                    <a:lstStyle/>
                    <a:p>
                      <a:endParaRPr lang="ru-RU" dirty="0"/>
                    </a:p>
                  </a:txBody>
                  <a:tcPr/>
                </a:tc>
                <a:tc>
                  <a:txBody>
                    <a:bodyPr/>
                    <a:lstStyle/>
                    <a:p>
                      <a:endParaRPr lang="ru-RU" dirty="0"/>
                    </a:p>
                  </a:txBody>
                  <a:tcPr/>
                </a:tc>
                <a:tc>
                  <a:txBody>
                    <a:bodyPr/>
                    <a:lstStyle/>
                    <a:p>
                      <a:endParaRPr lang="ru-RU" dirty="0"/>
                    </a:p>
                  </a:txBody>
                  <a:tcPr/>
                </a:tc>
              </a:tr>
              <a:tr h="1678793">
                <a:tc>
                  <a:txBody>
                    <a:bodyPr/>
                    <a:lstStyle/>
                    <a:p>
                      <a:endParaRPr lang="ru-RU"/>
                    </a:p>
                  </a:txBody>
                  <a:tcPr/>
                </a:tc>
                <a:tc>
                  <a:txBody>
                    <a:bodyPr/>
                    <a:lstStyle/>
                    <a:p>
                      <a:endParaRPr lang="ru-RU" dirty="0"/>
                    </a:p>
                  </a:txBody>
                  <a:tcPr/>
                </a:tc>
                <a:tc>
                  <a:txBody>
                    <a:bodyPr/>
                    <a:lstStyle/>
                    <a:p>
                      <a:r>
                        <a:rPr lang="ru-RU" dirty="0" smtClean="0"/>
                        <a:t>7</a:t>
                      </a:r>
                      <a:endParaRPr lang="ru-RU" dirty="0"/>
                    </a:p>
                  </a:txBody>
                  <a:tcPr/>
                </a:tc>
                <a:tc>
                  <a:txBody>
                    <a:bodyPr/>
                    <a:lstStyle/>
                    <a:p>
                      <a:endParaRPr lang="ru-RU" dirty="0"/>
                    </a:p>
                  </a:txBody>
                  <a:tcPr/>
                </a:tc>
              </a:tr>
            </a:tbl>
          </a:graphicData>
        </a:graphic>
      </p:graphicFrame>
      <p:sp>
        <p:nvSpPr>
          <p:cNvPr id="5" name="Прямоугольник 4"/>
          <p:cNvSpPr/>
          <p:nvPr/>
        </p:nvSpPr>
        <p:spPr>
          <a:xfrm>
            <a:off x="1857356" y="2928934"/>
            <a:ext cx="777777" cy="1754326"/>
          </a:xfrm>
          <a:prstGeom prst="rect">
            <a:avLst/>
          </a:prstGeom>
          <a:noFill/>
        </p:spPr>
        <p:txBody>
          <a:bodyPr wrap="none" lIns="91440" tIns="45720" rIns="91440" bIns="45720">
            <a:spAutoFit/>
          </a:bodyPr>
          <a:lstStyle/>
          <a:p>
            <a:pPr algn="ctr"/>
            <a:r>
              <a:rPr lang="ru-RU"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a:t>
            </a:r>
          </a:p>
          <a:p>
            <a:pPr algn="ctr"/>
            <a:r>
              <a:rPr lang="ru-RU"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Л</a:t>
            </a:r>
            <a:endParaRPr lang="ru-RU"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7" name="Рисунок 6" descr="1765172feeded397d1a528854be37d7b--seasons-trees.jpg"/>
          <p:cNvPicPr>
            <a:picLocks noChangeAspect="1"/>
          </p:cNvPicPr>
          <p:nvPr/>
        </p:nvPicPr>
        <p:blipFill>
          <a:blip r:embed="rId3" cstate="print"/>
          <a:stretch>
            <a:fillRect/>
          </a:stretch>
        </p:blipFill>
        <p:spPr>
          <a:xfrm>
            <a:off x="4714876" y="3071810"/>
            <a:ext cx="1357310" cy="1470419"/>
          </a:xfrm>
          <a:prstGeom prst="rect">
            <a:avLst/>
          </a:prstGeom>
        </p:spPr>
      </p:pic>
      <p:pic>
        <p:nvPicPr>
          <p:cNvPr id="8" name="Рисунок 7" descr="7ca2cd0293e7017cf05fa474a759be3c.jpg"/>
          <p:cNvPicPr>
            <a:picLocks noChangeAspect="1"/>
          </p:cNvPicPr>
          <p:nvPr/>
        </p:nvPicPr>
        <p:blipFill>
          <a:blip r:embed="rId4" cstate="print"/>
          <a:srcRect l="4559" r="4254"/>
          <a:stretch>
            <a:fillRect/>
          </a:stretch>
        </p:blipFill>
        <p:spPr>
          <a:xfrm>
            <a:off x="3143240" y="3000372"/>
            <a:ext cx="1428760" cy="1566857"/>
          </a:xfrm>
          <a:prstGeom prst="rect">
            <a:avLst/>
          </a:prstGeom>
        </p:spPr>
      </p:pic>
      <p:pic>
        <p:nvPicPr>
          <p:cNvPr id="9" name="Рисунок 8" descr="urok-anghliiskogho-iazyka-po-tiemie-poghoda-dlia-uchashchikhsia-s-narushieniiami-oporno-dvighatiel-nogho-apparata_5.jpeg"/>
          <p:cNvPicPr>
            <a:picLocks noChangeAspect="1"/>
          </p:cNvPicPr>
          <p:nvPr/>
        </p:nvPicPr>
        <p:blipFill>
          <a:blip r:embed="rId5" cstate="print"/>
          <a:stretch>
            <a:fillRect/>
          </a:stretch>
        </p:blipFill>
        <p:spPr>
          <a:xfrm>
            <a:off x="6215074" y="3143248"/>
            <a:ext cx="1357298" cy="1357298"/>
          </a:xfrm>
          <a:prstGeom prst="rect">
            <a:avLst/>
          </a:prstGeom>
        </p:spPr>
      </p:pic>
      <p:pic>
        <p:nvPicPr>
          <p:cNvPr id="10" name="Рисунок 9" descr="a6228c84-9111-420e-a776-0830403410ba.jpg"/>
          <p:cNvPicPr>
            <a:picLocks noChangeAspect="1"/>
          </p:cNvPicPr>
          <p:nvPr/>
        </p:nvPicPr>
        <p:blipFill>
          <a:blip r:embed="rId6" cstate="print"/>
          <a:stretch>
            <a:fillRect/>
          </a:stretch>
        </p:blipFill>
        <p:spPr>
          <a:xfrm rot="5400000">
            <a:off x="1665679" y="4835124"/>
            <a:ext cx="1312047" cy="1214446"/>
          </a:xfrm>
          <a:prstGeom prst="rect">
            <a:avLst/>
          </a:prstGeom>
        </p:spPr>
      </p:pic>
      <p:pic>
        <p:nvPicPr>
          <p:cNvPr id="11" name="Рисунок 10" descr="Geluk-860x280.jpg"/>
          <p:cNvPicPr>
            <a:picLocks noChangeAspect="1"/>
          </p:cNvPicPr>
          <p:nvPr/>
        </p:nvPicPr>
        <p:blipFill>
          <a:blip r:embed="rId7" cstate="print"/>
          <a:srcRect l="33913" r="21738"/>
          <a:stretch>
            <a:fillRect/>
          </a:stretch>
        </p:blipFill>
        <p:spPr>
          <a:xfrm>
            <a:off x="3143240" y="4714884"/>
            <a:ext cx="1428760" cy="1357322"/>
          </a:xfrm>
          <a:prstGeom prst="rect">
            <a:avLst/>
          </a:prstGeom>
        </p:spPr>
      </p:pic>
      <p:pic>
        <p:nvPicPr>
          <p:cNvPr id="12" name="Рисунок 11" descr="265865.jpg"/>
          <p:cNvPicPr>
            <a:picLocks noChangeAspect="1"/>
          </p:cNvPicPr>
          <p:nvPr/>
        </p:nvPicPr>
        <p:blipFill>
          <a:blip r:embed="rId8" cstate="print"/>
          <a:srcRect l="23750" t="6263" r="40000" b="12743"/>
          <a:stretch>
            <a:fillRect/>
          </a:stretch>
        </p:blipFill>
        <p:spPr>
          <a:xfrm>
            <a:off x="4929190" y="4714884"/>
            <a:ext cx="857256" cy="1478028"/>
          </a:xfrm>
          <a:prstGeom prst="rect">
            <a:avLst/>
          </a:prstGeom>
        </p:spPr>
      </p:pic>
      <p:sp>
        <p:nvSpPr>
          <p:cNvPr id="13" name="Прямоугольник 12"/>
          <p:cNvSpPr/>
          <p:nvPr/>
        </p:nvSpPr>
        <p:spPr>
          <a:xfrm>
            <a:off x="6215074" y="4714884"/>
            <a:ext cx="1277915" cy="1200329"/>
          </a:xfrm>
          <a:prstGeom prst="rect">
            <a:avLst/>
          </a:prstGeom>
          <a:noFill/>
        </p:spPr>
        <p:txBody>
          <a:bodyPr wrap="none" lIns="91440" tIns="45720" rIns="91440" bIns="45720">
            <a:spAutoFit/>
          </a:bodyPr>
          <a:lstStyle/>
          <a:p>
            <a:pPr algn="ct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Спасибо</a:t>
            </a:r>
          </a:p>
          <a:p>
            <a:pPr algn="ct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за </a:t>
            </a:r>
          </a:p>
          <a:p>
            <a:pPr algn="ctr"/>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внимание!</a:t>
            </a:r>
          </a:p>
          <a:p>
            <a:pPr algn="ctr"/>
            <a:endParaRPr lang="ru-RU"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14" name="TextBox 13"/>
          <p:cNvSpPr txBox="1"/>
          <p:nvPr/>
        </p:nvSpPr>
        <p:spPr>
          <a:xfrm>
            <a:off x="1571604" y="2928934"/>
            <a:ext cx="301686" cy="369332"/>
          </a:xfrm>
          <a:prstGeom prst="rect">
            <a:avLst/>
          </a:prstGeom>
          <a:noFill/>
        </p:spPr>
        <p:txBody>
          <a:bodyPr wrap="none" rtlCol="0">
            <a:spAutoFit/>
          </a:bodyPr>
          <a:lstStyle/>
          <a:p>
            <a:r>
              <a:rPr lang="ru-RU" dirty="0" smtClean="0"/>
              <a:t>1</a:t>
            </a:r>
            <a:endParaRPr lang="ru-RU" dirty="0"/>
          </a:p>
        </p:txBody>
      </p:sp>
      <p:sp>
        <p:nvSpPr>
          <p:cNvPr id="15" name="TextBox 14"/>
          <p:cNvSpPr txBox="1"/>
          <p:nvPr/>
        </p:nvSpPr>
        <p:spPr>
          <a:xfrm>
            <a:off x="3143240" y="2928934"/>
            <a:ext cx="301686" cy="369332"/>
          </a:xfrm>
          <a:prstGeom prst="rect">
            <a:avLst/>
          </a:prstGeom>
          <a:noFill/>
        </p:spPr>
        <p:txBody>
          <a:bodyPr wrap="square" rtlCol="0">
            <a:spAutoFit/>
          </a:bodyPr>
          <a:lstStyle/>
          <a:p>
            <a:r>
              <a:rPr lang="ru-RU" b="1" dirty="0" smtClean="0"/>
              <a:t>2</a:t>
            </a:r>
            <a:endParaRPr lang="ru-RU" b="1" dirty="0"/>
          </a:p>
        </p:txBody>
      </p:sp>
      <p:sp>
        <p:nvSpPr>
          <p:cNvPr id="16" name="TextBox 15"/>
          <p:cNvSpPr txBox="1"/>
          <p:nvPr/>
        </p:nvSpPr>
        <p:spPr>
          <a:xfrm>
            <a:off x="4643438" y="3000372"/>
            <a:ext cx="301686" cy="369332"/>
          </a:xfrm>
          <a:prstGeom prst="rect">
            <a:avLst/>
          </a:prstGeom>
          <a:noFill/>
        </p:spPr>
        <p:txBody>
          <a:bodyPr wrap="none" rtlCol="0">
            <a:spAutoFit/>
          </a:bodyPr>
          <a:lstStyle/>
          <a:p>
            <a:r>
              <a:rPr lang="ru-RU" b="1" dirty="0" smtClean="0"/>
              <a:t>3</a:t>
            </a:r>
            <a:endParaRPr lang="ru-RU" b="1" dirty="0"/>
          </a:p>
        </p:txBody>
      </p:sp>
      <p:sp>
        <p:nvSpPr>
          <p:cNvPr id="17" name="TextBox 16"/>
          <p:cNvSpPr txBox="1"/>
          <p:nvPr/>
        </p:nvSpPr>
        <p:spPr>
          <a:xfrm>
            <a:off x="6215074" y="3000372"/>
            <a:ext cx="301686" cy="369332"/>
          </a:xfrm>
          <a:prstGeom prst="rect">
            <a:avLst/>
          </a:prstGeom>
          <a:noFill/>
        </p:spPr>
        <p:txBody>
          <a:bodyPr wrap="none" rtlCol="0">
            <a:spAutoFit/>
          </a:bodyPr>
          <a:lstStyle/>
          <a:p>
            <a:r>
              <a:rPr lang="ru-RU" dirty="0" smtClean="0"/>
              <a:t>4</a:t>
            </a:r>
            <a:endParaRPr lang="ru-RU" dirty="0"/>
          </a:p>
        </p:txBody>
      </p:sp>
      <p:sp>
        <p:nvSpPr>
          <p:cNvPr id="18" name="TextBox 17"/>
          <p:cNvSpPr txBox="1"/>
          <p:nvPr/>
        </p:nvSpPr>
        <p:spPr>
          <a:xfrm>
            <a:off x="1571604" y="4643446"/>
            <a:ext cx="301686" cy="369332"/>
          </a:xfrm>
          <a:prstGeom prst="rect">
            <a:avLst/>
          </a:prstGeom>
          <a:noFill/>
        </p:spPr>
        <p:txBody>
          <a:bodyPr wrap="none" rtlCol="0">
            <a:spAutoFit/>
          </a:bodyPr>
          <a:lstStyle/>
          <a:p>
            <a:r>
              <a:rPr lang="ru-RU" dirty="0" smtClean="0"/>
              <a:t>5</a:t>
            </a:r>
            <a:endParaRPr lang="ru-RU" dirty="0"/>
          </a:p>
        </p:txBody>
      </p:sp>
      <p:sp>
        <p:nvSpPr>
          <p:cNvPr id="19" name="TextBox 18"/>
          <p:cNvSpPr txBox="1"/>
          <p:nvPr/>
        </p:nvSpPr>
        <p:spPr>
          <a:xfrm>
            <a:off x="3143240" y="4643446"/>
            <a:ext cx="301686" cy="369332"/>
          </a:xfrm>
          <a:prstGeom prst="rect">
            <a:avLst/>
          </a:prstGeom>
          <a:noFill/>
        </p:spPr>
        <p:txBody>
          <a:bodyPr wrap="none" rtlCol="0">
            <a:spAutoFit/>
          </a:bodyPr>
          <a:lstStyle/>
          <a:p>
            <a:r>
              <a:rPr lang="ru-RU" dirty="0" smtClean="0"/>
              <a:t>6</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www.anypics.ru/pic/201302/1366x768/anypics.ru-58734.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17409" name="Rectangle 1"/>
          <p:cNvSpPr>
            <a:spLocks noChangeArrowheads="1"/>
          </p:cNvSpPr>
          <p:nvPr/>
        </p:nvSpPr>
        <p:spPr bwMode="auto">
          <a:xfrm>
            <a:off x="785786" y="428604"/>
            <a:ext cx="7174008"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228600" fontAlgn="base">
              <a:lnSpc>
                <a:spcPct val="200000"/>
              </a:lnSpc>
              <a:spcBef>
                <a:spcPct val="0"/>
              </a:spcBef>
              <a:spcAft>
                <a:spcPct val="0"/>
              </a:spcAft>
            </a:pPr>
            <a:r>
              <a:rPr lang="ru-RU" sz="1400" b="1" dirty="0" smtClean="0">
                <a:solidFill>
                  <a:srgbClr val="111111"/>
                </a:solidFill>
                <a:latin typeface="Bookman Old Style" pitchFamily="18" charset="0"/>
                <a:ea typeface="Times New Roman" pitchFamily="18" charset="0"/>
                <a:cs typeface="Arial" pitchFamily="34" charset="0"/>
              </a:rPr>
              <a:t>Перед тем как мы начнем составлять свои рассказы давайте отдохнем.</a:t>
            </a:r>
            <a:r>
              <a:rPr lang="ru-RU" sz="1400" b="1" dirty="0" smtClean="0">
                <a:latin typeface="Bookman Old Style" pitchFamily="18" charset="0"/>
                <a:cs typeface="Arial" pitchFamily="34" charset="0"/>
              </a:rPr>
              <a:t> </a:t>
            </a:r>
          </a:p>
          <a:p>
            <a:pPr marL="0" marR="0" lvl="0" indent="228600" algn="l" defTabSz="914400" rtl="0" eaLnBrk="1" fontAlgn="base" latinLnBrk="0" hangingPunct="1">
              <a:lnSpc>
                <a:spcPct val="20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Физкультминутка</a:t>
            </a:r>
            <a:endParaRPr kumimoji="0" lang="ru-RU" sz="1400" b="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200000"/>
              </a:lnSpc>
              <a:spcBef>
                <a:spcPct val="0"/>
              </a:spcBef>
              <a:spcAft>
                <a:spcPct val="0"/>
              </a:spcAft>
              <a:buClrTx/>
              <a:buSzTx/>
              <a:buFontTx/>
              <a:buNone/>
              <a:tabLst/>
            </a:pPr>
            <a:r>
              <a:rPr kumimoji="0" lang="ru-RU" sz="1400" b="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a:t>
            </a:r>
            <a:r>
              <a:rPr kumimoji="0" lang="ru-RU" sz="1400" b="1"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Веснянка</a:t>
            </a:r>
            <a:r>
              <a:rPr kumimoji="0" lang="ru-RU" sz="1400" b="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a:t>
            </a:r>
            <a:endParaRPr kumimoji="0" lang="ru-RU" sz="1400" b="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20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Солнышко, солнышко, </a:t>
            </a:r>
            <a:r>
              <a:rPr kumimoji="0" lang="ru-RU" sz="1400" b="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(дети идут по кругу)</a:t>
            </a:r>
            <a:endParaRPr kumimoji="0" lang="ru-RU" sz="1400" b="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20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Золотое донышко,</a:t>
            </a:r>
            <a:endParaRPr kumimoji="0" lang="ru-RU" sz="1400" b="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20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Гори, гори ясно, чтобы не погасло.</a:t>
            </a:r>
            <a:endParaRPr kumimoji="0" lang="ru-RU" sz="1400" b="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20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Побежал в саду ручей, </a:t>
            </a:r>
            <a:r>
              <a:rPr kumimoji="0" lang="ru-RU" sz="1400" b="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(дети бегут по кругу)</a:t>
            </a:r>
            <a:endParaRPr kumimoji="0" lang="ru-RU" sz="1400" b="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20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Прилетели сто грачей,(</a:t>
            </a:r>
            <a:r>
              <a:rPr kumimoji="0" lang="ru-RU" sz="1400" b="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имитируют полёт)</a:t>
            </a:r>
            <a:endParaRPr kumimoji="0" lang="ru-RU" sz="1400" b="0" i="1"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20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А сугробы тают, тают, </a:t>
            </a:r>
            <a:r>
              <a:rPr kumimoji="0" lang="ru-RU" sz="1400" b="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(приседают)</a:t>
            </a:r>
            <a:endParaRPr kumimoji="0" lang="ru-RU" sz="1400" b="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20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А цветочки расцветают. </a:t>
            </a:r>
            <a:r>
              <a:rPr kumimoji="0" lang="ru-RU" sz="1400" b="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(встают на носочки)</a:t>
            </a:r>
            <a:endParaRPr kumimoji="0" lang="ru-RU" sz="1400" b="0" i="0" u="none" strike="noStrike" cap="none" normalizeH="0" baseline="0" dirty="0" smtClean="0">
              <a:ln>
                <a:noFill/>
              </a:ln>
              <a:solidFill>
                <a:schemeClr val="tx1"/>
              </a:solidFill>
              <a:effectLst/>
              <a:latin typeface="Bookman Old Style" pitchFamily="18"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www.anypics.ru/pic/201302/1366x768/anypics.ru-58734.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16385" name="Rectangle 1"/>
          <p:cNvSpPr>
            <a:spLocks noChangeArrowheads="1"/>
          </p:cNvSpPr>
          <p:nvPr/>
        </p:nvSpPr>
        <p:spPr bwMode="auto">
          <a:xfrm>
            <a:off x="285720" y="161582"/>
            <a:ext cx="7715272" cy="49398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Составление рассказов</a:t>
            </a:r>
            <a:endParaRPr kumimoji="0" lang="ru-RU" sz="1400" b="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помогаем при составлении наводящими вопросами.</a:t>
            </a:r>
            <a:endParaRPr kumimoji="0" lang="ru-RU" sz="1400" b="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Ответ </a:t>
            </a:r>
            <a:r>
              <a:rPr kumimoji="0" lang="ru-RU" sz="1400" b="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«примерный»</a:t>
            </a: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(идеальный)</a:t>
            </a:r>
            <a:endParaRPr kumimoji="0" lang="ru-RU" sz="1400" b="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«На картине </a:t>
            </a:r>
            <a:r>
              <a:rPr kumimoji="0" lang="ru-RU" sz="1400" b="1"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«Весна. Большая вода»</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художник И. Левитан изобразил реку во время разлива. Погода ясная, солнечная, теплая. По голубому небу плывут белые облака, похожие на барашков. Солнца не видно, но чувствуется его тепло. На первом плане я вижу голубую, спокойную воду. В ней как в зеркале отражаются голые деревья. Слева рыжий изогнутый берег. По берегу легли темные загадочные тени от стволов березок. У берега стоит старая ненадежная лодка, ее унесло течением. В середине картины видна березовая роща, еще не одетая листвой. Среди тонких белоствольных березок видна зеленая стройная ель и старая корявая осина. Вдалеке виднеются стоящие в воде домики. В своей работе художник чаще всего использовал голубые и золотистые оттенки. Эта картина радостная, потому что наступила весна и скоро станет совсем тепло и зеленью.»</a:t>
            </a:r>
            <a:endParaRPr kumimoji="0" lang="ru-RU" sz="1400" b="1" i="0" u="none" strike="noStrike" cap="none" normalizeH="0" baseline="0" dirty="0" smtClean="0">
              <a:ln>
                <a:noFill/>
              </a:ln>
              <a:solidFill>
                <a:schemeClr val="tx1"/>
              </a:solidFill>
              <a:effectLst/>
              <a:latin typeface="Bookman Old Style" pitchFamily="18" charset="0"/>
              <a:cs typeface="Arial" pitchFamily="34" charset="0"/>
            </a:endParaRPr>
          </a:p>
        </p:txBody>
      </p:sp>
      <p:sp>
        <p:nvSpPr>
          <p:cNvPr id="4" name="Rectangle 1"/>
          <p:cNvSpPr>
            <a:spLocks noChangeArrowheads="1"/>
          </p:cNvSpPr>
          <p:nvPr/>
        </p:nvSpPr>
        <p:spPr bwMode="auto">
          <a:xfrm>
            <a:off x="196173" y="5286388"/>
            <a:ext cx="8519231"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50000"/>
              </a:lnSpc>
              <a:spcBef>
                <a:spcPct val="0"/>
              </a:spcBef>
              <a:spcAft>
                <a:spcPct val="0"/>
              </a:spcAft>
              <a:buClrTx/>
              <a:buSzTx/>
              <a:buFontTx/>
              <a:buNone/>
              <a:tabLst/>
            </a:pPr>
            <a:r>
              <a:rPr kumimoji="0" lang="ru-RU" sz="1400" b="0" i="0" u="sng"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Примерная оценка рассказа</a:t>
            </a: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a:t>
            </a:r>
            <a:endParaRPr kumimoji="0" lang="ru-RU" sz="1400" b="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Char char="-"/>
              <a:tabLst/>
            </a:pP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Твой рассказ получился полными(не полным), последовательными, в нем не было длительных</a:t>
            </a:r>
            <a:r>
              <a:rPr kumimoji="0" lang="ru-RU" sz="1400" b="0" i="0" u="none" strike="noStrike" cap="none" normalizeH="0" dirty="0" smtClean="0">
                <a:ln>
                  <a:noFill/>
                </a:ln>
                <a:solidFill>
                  <a:srgbClr val="111111"/>
                </a:solidFill>
                <a:effectLst/>
                <a:latin typeface="Bookman Old Style" pitchFamily="18" charset="0"/>
                <a:ea typeface="Times New Roman" pitchFamily="18" charset="0"/>
                <a:cs typeface="Arial" pitchFamily="34" charset="0"/>
              </a:rPr>
              <a:t> </a:t>
            </a: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остановок, ты использовал в своем </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описании длинные предложения</a:t>
            </a: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подбирал много красивых слов, высказал свое отношение к </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картине</a:t>
            </a: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a:t>
            </a:r>
            <a:endParaRPr kumimoji="0" lang="ru-RU" sz="1400" b="0" i="0" u="none" strike="noStrike" cap="none" normalizeH="0" baseline="0" dirty="0" smtClean="0">
              <a:ln>
                <a:noFill/>
              </a:ln>
              <a:solidFill>
                <a:schemeClr val="tx1"/>
              </a:solidFill>
              <a:effectLst/>
              <a:latin typeface="Bookman Old Style" pitchFamily="18"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www.anypics.ru/pic/201302/1366x768/anypics.ru-58734.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14337" name="Rectangle 1"/>
          <p:cNvSpPr>
            <a:spLocks noChangeArrowheads="1"/>
          </p:cNvSpPr>
          <p:nvPr/>
        </p:nvSpPr>
        <p:spPr bwMode="auto">
          <a:xfrm>
            <a:off x="214282" y="142852"/>
            <a:ext cx="724893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Игра </a:t>
            </a:r>
            <a:r>
              <a:rPr kumimoji="0" lang="ru-RU" sz="1400" b="1"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«Волшебная цепочка»</a:t>
            </a:r>
            <a:endParaRPr kumimoji="0" lang="ru-RU" sz="1400" b="1"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Скажите, что же заставляет таять снег, голубеть небо, набухать почки. Кто является главным помощником </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весны</a:t>
            </a: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a:t>
            </a:r>
            <a:r>
              <a:rPr kumimoji="0" lang="ru-RU" sz="1400" b="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(Солнышко.)</a:t>
            </a:r>
            <a:endParaRPr kumimoji="0" lang="ru-RU" sz="1400" b="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Оно улыбается вам, и вы улыбнитесь ему в ответ.</a:t>
            </a:r>
            <a:endParaRPr kumimoji="0" lang="ru-RU" sz="1400" b="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Давайте поиграем с ним в игру </a:t>
            </a:r>
            <a:r>
              <a:rPr kumimoji="0" lang="ru-RU" sz="1400" b="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«Волшебные цепочки»</a:t>
            </a: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a:t>
            </a:r>
            <a:endParaRPr kumimoji="0" lang="ru-RU" sz="1400" b="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Слушайте внимательно, запоминайте и добавляйте в цепочку новые звенья – слова.</a:t>
            </a:r>
            <a:endParaRPr kumimoji="0" lang="ru-RU" sz="1400" b="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spcBef>
                <a:spcPct val="0"/>
              </a:spcBef>
              <a:spcAft>
                <a:spcPct val="0"/>
              </a:spcAft>
              <a:buClrTx/>
              <a:buSzTx/>
              <a:buFontTx/>
              <a:buNone/>
              <a:tabLst/>
            </a:pP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Предложить детям запомнить предложение, а затем повторить, добавив новое слово.</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spcBef>
                <a:spcPct val="0"/>
              </a:spcBef>
              <a:spcAft>
                <a:spcPct val="0"/>
              </a:spcAft>
              <a:buClrTx/>
              <a:buSzTx/>
              <a:buFontTx/>
              <a:buNone/>
              <a:tabLst/>
            </a:pP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На картине изображен день.</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spcBef>
                <a:spcPct val="0"/>
              </a:spcBef>
              <a:spcAft>
                <a:spcPct val="0"/>
              </a:spcAft>
              <a:buClrTx/>
              <a:buSzTx/>
              <a:buFontTx/>
              <a:buNone/>
              <a:tabLst/>
            </a:pP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На картине изображен </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весенний</a:t>
            </a: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день.</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spcBef>
                <a:spcPct val="0"/>
              </a:spcBef>
              <a:spcAft>
                <a:spcPct val="0"/>
              </a:spcAft>
              <a:buClrTx/>
              <a:buSzTx/>
              <a:buFontTx/>
              <a:buNone/>
              <a:tabLst/>
            </a:pP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На картине изображен весенний </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апрельский</a:t>
            </a: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день.</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spcBef>
                <a:spcPct val="0"/>
              </a:spcBef>
              <a:spcAft>
                <a:spcPct val="0"/>
              </a:spcAft>
              <a:buClrTx/>
              <a:buSzTx/>
              <a:buFontTx/>
              <a:buNone/>
              <a:tabLst/>
            </a:pP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По небу плывут облака.</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spcBef>
                <a:spcPct val="0"/>
              </a:spcBef>
              <a:spcAft>
                <a:spcPct val="0"/>
              </a:spcAft>
              <a:buClrTx/>
              <a:buSzTx/>
              <a:buFontTx/>
              <a:buNone/>
              <a:tabLst/>
            </a:pP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По небу плывут </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белые</a:t>
            </a: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облака.</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spcBef>
                <a:spcPct val="0"/>
              </a:spcBef>
              <a:spcAft>
                <a:spcPct val="0"/>
              </a:spcAft>
              <a:buClrTx/>
              <a:buSzTx/>
              <a:buFontTx/>
              <a:buNone/>
              <a:tabLst/>
            </a:pP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По </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голубому</a:t>
            </a: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небу плывут белые облака.</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spcBef>
                <a:spcPct val="0"/>
              </a:spcBef>
              <a:spcAft>
                <a:spcPct val="0"/>
              </a:spcAft>
              <a:buClrTx/>
              <a:buSzTx/>
              <a:buFontTx/>
              <a:buNone/>
              <a:tabLst/>
            </a:pP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Вода затопила низины.</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Холодная</a:t>
            </a: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вода затопила низины.</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spcBef>
                <a:spcPct val="0"/>
              </a:spcBef>
              <a:spcAft>
                <a:spcPct val="0"/>
              </a:spcAft>
              <a:buClrTx/>
              <a:buSzTx/>
              <a:buFontTx/>
              <a:buNone/>
              <a:tabLst/>
            </a:pP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Холодная вода затопила низины, </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лес, дома.</a:t>
            </a:r>
            <a:endParaRPr kumimoji="0" lang="ru-RU" sz="1400" b="1"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spcBef>
                <a:spcPct val="0"/>
              </a:spcBef>
              <a:spcAft>
                <a:spcPct val="0"/>
              </a:spcAft>
              <a:buClrTx/>
              <a:buSzTx/>
              <a:buFontTx/>
              <a:buNone/>
              <a:tabLst/>
            </a:pP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Березки стоят в воде.</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Стройные</a:t>
            </a: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березки стоят в воде.</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spcBef>
                <a:spcPct val="0"/>
              </a:spcBef>
              <a:spcAft>
                <a:spcPct val="0"/>
              </a:spcAft>
              <a:buClrTx/>
              <a:buSzTx/>
              <a:buFontTx/>
              <a:buNone/>
              <a:tabLst/>
            </a:pP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Стройные березки стоят в </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холодной</a:t>
            </a: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воде.</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spcBef>
                <a:spcPct val="0"/>
              </a:spcBef>
              <a:spcAft>
                <a:spcPct val="0"/>
              </a:spcAft>
              <a:buClrTx/>
              <a:buSzTx/>
              <a:buFontTx/>
              <a:buNone/>
              <a:tabLst/>
            </a:pP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Вдалеке виднеются домики.</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spcBef>
                <a:spcPct val="0"/>
              </a:spcBef>
              <a:spcAft>
                <a:spcPct val="0"/>
              </a:spcAft>
              <a:buClrTx/>
              <a:buSzTx/>
              <a:buFontTx/>
              <a:buNone/>
              <a:tabLst/>
            </a:pP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Вдалеке виднеются </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деревянные</a:t>
            </a: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домики.</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spcBef>
                <a:spcPct val="0"/>
              </a:spcBef>
              <a:spcAft>
                <a:spcPct val="0"/>
              </a:spcAft>
              <a:buClrTx/>
              <a:buSzTx/>
              <a:buFontTx/>
              <a:buNone/>
              <a:tabLst/>
            </a:pP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Вдалеке виднеются деревянные домики</a:t>
            </a: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стоящие в воде</a:t>
            </a: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a:t>
            </a:r>
            <a:endParaRPr kumimoji="0" lang="ru-RU" sz="1400" b="0" i="0" u="none" strike="noStrike" cap="none" normalizeH="0" baseline="0" dirty="0" smtClean="0">
              <a:ln>
                <a:noFill/>
              </a:ln>
              <a:solidFill>
                <a:schemeClr val="tx1"/>
              </a:solidFill>
              <a:effectLst/>
              <a:latin typeface="Bookman Old Style" pitchFamily="18"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www.anypics.ru/pic/201302/1366x768/anypics.ru-58734.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33793" name="Rectangle 1"/>
          <p:cNvSpPr>
            <a:spLocks noChangeArrowheads="1"/>
          </p:cNvSpPr>
          <p:nvPr/>
        </p:nvSpPr>
        <p:spPr bwMode="auto">
          <a:xfrm>
            <a:off x="214282" y="500042"/>
            <a:ext cx="8715436" cy="49032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50000"/>
              </a:lnSpc>
              <a:spcBef>
                <a:spcPct val="0"/>
              </a:spcBef>
              <a:spcAft>
                <a:spcPct val="0"/>
              </a:spcAft>
              <a:buClrTx/>
              <a:buSzTx/>
              <a:buFontTx/>
              <a:buNone/>
              <a:tabLst/>
            </a:pPr>
            <a:r>
              <a:rPr kumimoji="0" lang="ru-RU" sz="1400" b="1" i="0" u="sng"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Цель</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a:t>
            </a:r>
            <a:endParaRPr kumimoji="0" lang="ru-RU" sz="1400" b="1"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Обучать детей описывать пейзажную картину.</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b="1" i="0" u="sng"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Задачи</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a:t>
            </a:r>
            <a:endParaRPr kumimoji="0" lang="ru-RU" sz="1400" b="1"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1. Учить детей понимать замысел картины, видеть особенности композиции и цветового фона.</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2. Обогащать словарный запас детей эмоционально-окрашенной оценочной лексикой, эпитетами, образными выражениями.</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3. Продолжать работу по развитию связности, последовательности, целостности высказываний.</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4. Упражнять в дополнении предложений однородными членами и дальнейшем их использовании в ходе описания пейзажа.</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5. Упражнять в образовании действительных причастий настоящего времени.</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6. Развивать интерес к пейзажной живописи, помогать детям осмысливать свои чувства, отношение к пейзажу.</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7. Воспитывать любовь к родному краю.</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www.anypics.ru/pic/201302/1366x768/anypics.ru-58734.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37889" name="Rectangle 1"/>
          <p:cNvSpPr>
            <a:spLocks noChangeArrowheads="1"/>
          </p:cNvSpPr>
          <p:nvPr/>
        </p:nvSpPr>
        <p:spPr bwMode="auto">
          <a:xfrm>
            <a:off x="285720" y="357166"/>
            <a:ext cx="8643998" cy="23544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50000"/>
              </a:lnSpc>
              <a:spcBef>
                <a:spcPct val="0"/>
              </a:spcBef>
              <a:spcAft>
                <a:spcPct val="0"/>
              </a:spcAft>
              <a:buClrTx/>
              <a:buSzTx/>
              <a:buFontTx/>
              <a:buNone/>
              <a:tabLst/>
            </a:pPr>
            <a:r>
              <a:rPr kumimoji="0" lang="ru-RU" sz="1400" i="0" u="sng"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Итог занятия</a:t>
            </a:r>
            <a:endParaRPr kumimoji="0" lang="ru-RU" sz="1400" i="0" u="sng"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О чем мы узнали, что почувствовали, чем любовались на этой картине</a:t>
            </a:r>
            <a:r>
              <a:rPr kumimoji="0" lang="ru-RU" sz="140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(Узнали о половодье, почувствовали приход весны, любовались красотой русской природы.)</a:t>
            </a:r>
            <a:endParaRPr kumimoji="0" lang="ru-RU" sz="1400" i="1"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Как же мы должны относиться к природе, чтобы не испортить ее красоту?</a:t>
            </a:r>
            <a:endParaRPr kumimoji="0" lang="ru-RU" sz="1400" b="1"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b="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(Бережно. Защищать и охранять все живое.)</a:t>
            </a:r>
            <a:endParaRPr kumimoji="0" lang="ru-RU" sz="1400" b="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Давайте любить свою Родину, восхищаться красотой каждого ее уголка, как это делал великий русский художник И. Левитан.</a:t>
            </a:r>
            <a:endParaRPr kumimoji="0" lang="ru-RU" sz="1400" b="1" i="0" u="none" strike="noStrike" cap="none" normalizeH="0" baseline="0" dirty="0" smtClean="0">
              <a:ln>
                <a:noFill/>
              </a:ln>
              <a:solidFill>
                <a:schemeClr val="tx1"/>
              </a:solidFill>
              <a:effectLst/>
              <a:latin typeface="Bookman Old Style" pitchFamily="18"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www.anypics.ru/pic/201302/1366x768/anypics.ru-58734.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3" name="Прямоугольник 2"/>
          <p:cNvSpPr/>
          <p:nvPr/>
        </p:nvSpPr>
        <p:spPr>
          <a:xfrm>
            <a:off x="1142976" y="2786058"/>
            <a:ext cx="6907660" cy="923330"/>
          </a:xfrm>
          <a:prstGeom prst="rect">
            <a:avLst/>
          </a:prstGeom>
          <a:noFill/>
        </p:spPr>
        <p:txBody>
          <a:bodyPr wrap="none" lIns="91440" tIns="45720" rIns="91440" bIns="45720">
            <a:spAutoFit/>
          </a:bodyPr>
          <a:lstStyle/>
          <a:p>
            <a:pPr algn="ctr"/>
            <a:r>
              <a:rPr lang="ru-RU"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Спасибо за внимание!</a:t>
            </a:r>
            <a:endParaRPr lang="ru-RU"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www.anypics.ru/pic/201302/1366x768/anypics.ru-58734.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32769" name="Rectangle 1"/>
          <p:cNvSpPr>
            <a:spLocks noChangeArrowheads="1"/>
          </p:cNvSpPr>
          <p:nvPr/>
        </p:nvSpPr>
        <p:spPr bwMode="auto">
          <a:xfrm>
            <a:off x="500034" y="1214422"/>
            <a:ext cx="6643734"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50000"/>
              </a:lnSpc>
              <a:spcBef>
                <a:spcPct val="0"/>
              </a:spcBef>
              <a:spcAft>
                <a:spcPct val="0"/>
              </a:spcAft>
              <a:buClrTx/>
              <a:buSzTx/>
              <a:buFontTx/>
              <a:buNone/>
              <a:tabLst/>
            </a:pPr>
            <a:r>
              <a:rPr kumimoji="0" lang="ru-RU" sz="1400" b="1" i="0" u="sng"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Оборудование</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a:t>
            </a:r>
            <a:endParaRPr kumimoji="0" lang="ru-RU" sz="1400" b="1"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 typeface="Arial" pitchFamily="34" charset="0"/>
              <a:buChar char="•"/>
              <a:tabLst/>
            </a:pP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портрет И. И Левитана,</a:t>
            </a:r>
          </a:p>
          <a:p>
            <a:pPr marL="0" marR="0" lvl="0" indent="228600" algn="l" defTabSz="914400" rtl="0" eaLnBrk="0" fontAlgn="base" latinLnBrk="0" hangingPunct="0">
              <a:lnSpc>
                <a:spcPct val="150000"/>
              </a:lnSpc>
              <a:spcBef>
                <a:spcPct val="0"/>
              </a:spcBef>
              <a:spcAft>
                <a:spcPct val="0"/>
              </a:spcAft>
              <a:buClrTx/>
              <a:buSzTx/>
              <a:buFont typeface="Arial" pitchFamily="34" charset="0"/>
              <a:buChar char="•"/>
              <a:tabLst/>
            </a:pP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репродукция картины И. И. Левитана </a:t>
            </a:r>
            <a:r>
              <a:rPr kumimoji="0" lang="ru-RU" sz="140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«Весна. Большая вода»</a:t>
            </a: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a:t>
            </a:r>
          </a:p>
          <a:p>
            <a:pPr marL="0" marR="0" lvl="0" indent="228600" algn="l" defTabSz="914400" rtl="0" eaLnBrk="0" fontAlgn="base" latinLnBrk="0" hangingPunct="0">
              <a:lnSpc>
                <a:spcPct val="150000"/>
              </a:lnSpc>
              <a:spcBef>
                <a:spcPct val="0"/>
              </a:spcBef>
              <a:spcAft>
                <a:spcPct val="0"/>
              </a:spcAft>
              <a:buClrTx/>
              <a:buSzTx/>
              <a:buFont typeface="Arial" pitchFamily="34" charset="0"/>
              <a:buChar char="•"/>
              <a:tabLst/>
            </a:pPr>
            <a:r>
              <a:rPr kumimoji="0" lang="ru-RU" sz="1400" i="0" u="none" strike="noStrike" cap="none" normalizeH="0" baseline="0" dirty="0" err="1" smtClean="0">
                <a:ln>
                  <a:noFill/>
                </a:ln>
                <a:solidFill>
                  <a:srgbClr val="111111"/>
                </a:solidFill>
                <a:effectLst/>
                <a:latin typeface="Bookman Old Style" pitchFamily="18" charset="0"/>
                <a:ea typeface="Times New Roman" pitchFamily="18" charset="0"/>
                <a:cs typeface="Arial" pitchFamily="34" charset="0"/>
              </a:rPr>
              <a:t>Мнемотаблица</a:t>
            </a: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p:txBody>
      </p:sp>
      <p:sp>
        <p:nvSpPr>
          <p:cNvPr id="4" name="TextBox 3"/>
          <p:cNvSpPr txBox="1"/>
          <p:nvPr/>
        </p:nvSpPr>
        <p:spPr>
          <a:xfrm>
            <a:off x="285720" y="3071810"/>
            <a:ext cx="8283037" cy="2354491"/>
          </a:xfrm>
          <a:prstGeom prst="rect">
            <a:avLst/>
          </a:prstGeom>
          <a:noFill/>
        </p:spPr>
        <p:txBody>
          <a:bodyPr wrap="none" rtlCol="0">
            <a:spAutoFit/>
          </a:bodyPr>
          <a:lstStyle/>
          <a:p>
            <a:pPr>
              <a:lnSpc>
                <a:spcPct val="150000"/>
              </a:lnSpc>
            </a:pPr>
            <a:r>
              <a:rPr lang="ru-RU" sz="1400" b="1" u="sng" dirty="0" smtClean="0">
                <a:latin typeface="Bookman Old Style" pitchFamily="18" charset="0"/>
              </a:rPr>
              <a:t>Рекомендации для родителей во время дистанционного обучения:</a:t>
            </a:r>
          </a:p>
          <a:p>
            <a:pPr>
              <a:lnSpc>
                <a:spcPct val="150000"/>
              </a:lnSpc>
            </a:pPr>
            <a:r>
              <a:rPr lang="ru-RU" sz="1400" dirty="0" smtClean="0">
                <a:latin typeface="Bookman Old Style" pitchFamily="18" charset="0"/>
              </a:rPr>
              <a:t>-старайтесь чётко задавать вопрос.</a:t>
            </a:r>
          </a:p>
          <a:p>
            <a:pPr>
              <a:lnSpc>
                <a:spcPct val="150000"/>
              </a:lnSpc>
            </a:pPr>
            <a:r>
              <a:rPr lang="ru-RU" sz="1400" dirty="0" smtClean="0">
                <a:latin typeface="Bookman Old Style" pitchFamily="18" charset="0"/>
              </a:rPr>
              <a:t>-напоминайте ребёнку, что ответ должен быть полным(не односложным).</a:t>
            </a:r>
          </a:p>
          <a:p>
            <a:pPr>
              <a:lnSpc>
                <a:spcPct val="150000"/>
              </a:lnSpc>
            </a:pPr>
            <a:r>
              <a:rPr lang="ru-RU" sz="1400" dirty="0" smtClean="0">
                <a:latin typeface="Bookman Old Style" pitchFamily="18" charset="0"/>
              </a:rPr>
              <a:t>-стимулировать и плавно подводить к ответу другими наводящими вопросами, </a:t>
            </a:r>
          </a:p>
          <a:p>
            <a:pPr>
              <a:lnSpc>
                <a:spcPct val="150000"/>
              </a:lnSpc>
            </a:pPr>
            <a:r>
              <a:rPr lang="ru-RU" sz="1400" dirty="0" smtClean="0">
                <a:latin typeface="Bookman Old Style" pitchFamily="18" charset="0"/>
              </a:rPr>
              <a:t>а не отвечать за ребёнка, навязывая ему ваше мнение и ваше восприятие увиденного.</a:t>
            </a:r>
          </a:p>
          <a:p>
            <a:pPr>
              <a:lnSpc>
                <a:spcPct val="150000"/>
              </a:lnSpc>
            </a:pPr>
            <a:r>
              <a:rPr lang="ru-RU" sz="1400" dirty="0" smtClean="0">
                <a:latin typeface="Bookman Old Style" pitchFamily="18" charset="0"/>
              </a:rPr>
              <a:t>-в конспекте, указаны </a:t>
            </a:r>
            <a:r>
              <a:rPr lang="ru-RU" sz="1400" b="1" dirty="0" smtClean="0">
                <a:latin typeface="Bookman Old Style" pitchFamily="18" charset="0"/>
              </a:rPr>
              <a:t>возможные</a:t>
            </a:r>
            <a:r>
              <a:rPr lang="ru-RU" sz="1400" dirty="0" smtClean="0">
                <a:latin typeface="Bookman Old Style" pitchFamily="18" charset="0"/>
              </a:rPr>
              <a:t> варианты ответов.</a:t>
            </a:r>
          </a:p>
          <a:p>
            <a:pPr>
              <a:lnSpc>
                <a:spcPct val="150000"/>
              </a:lnSpc>
            </a:pPr>
            <a:endParaRPr lang="ru-RU" sz="1400" dirty="0">
              <a:latin typeface="Bookman Old Style"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www.anypics.ru/pic/201302/1366x768/anypics.ru-58734.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31745" name="Rectangle 1"/>
          <p:cNvSpPr>
            <a:spLocks noChangeArrowheads="1"/>
          </p:cNvSpPr>
          <p:nvPr/>
        </p:nvSpPr>
        <p:spPr bwMode="auto">
          <a:xfrm>
            <a:off x="142844" y="665409"/>
            <a:ext cx="8786874" cy="7024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50000"/>
              </a:lnSpc>
              <a:spcBef>
                <a:spcPct val="0"/>
              </a:spcBef>
              <a:spcAft>
                <a:spcPct val="0"/>
              </a:spcAft>
              <a:buClrTx/>
              <a:buSzTx/>
              <a:buFontTx/>
              <a:buNone/>
              <a:tabLst/>
            </a:pPr>
            <a:r>
              <a:rPr lang="ru-RU" sz="1400" dirty="0" smtClean="0">
                <a:solidFill>
                  <a:srgbClr val="111111"/>
                </a:solidFill>
                <a:latin typeface="Bookman Old Style" pitchFamily="18" charset="0"/>
                <a:ea typeface="Times New Roman" pitchFamily="18" charset="0"/>
                <a:cs typeface="Arial" pitchFamily="34" charset="0"/>
              </a:rPr>
              <a:t>-П</a:t>
            </a: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осмотрите какой сегодня прекрасный день, природа ото сна, настроение веселое.</a:t>
            </a:r>
            <a:endParaRPr kumimoji="0" lang="ru-RU" sz="1400" b="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Скажите какое сейчас время года? </a:t>
            </a:r>
            <a:r>
              <a:rPr kumimoji="0" lang="ru-RU" sz="1400" b="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a:t>
            </a:r>
            <a:r>
              <a:rPr kumimoji="0" lang="ru-RU" sz="140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Весна)</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p:txBody>
      </p:sp>
      <p:sp>
        <p:nvSpPr>
          <p:cNvPr id="4" name="TextBox 3"/>
          <p:cNvSpPr txBox="1"/>
          <p:nvPr/>
        </p:nvSpPr>
        <p:spPr>
          <a:xfrm>
            <a:off x="3857620" y="214290"/>
            <a:ext cx="1419491" cy="369332"/>
          </a:xfrm>
          <a:prstGeom prst="rect">
            <a:avLst/>
          </a:prstGeom>
          <a:noFill/>
        </p:spPr>
        <p:txBody>
          <a:bodyPr wrap="none" rtlCol="0">
            <a:spAutoFit/>
          </a:bodyPr>
          <a:lstStyle/>
          <a:p>
            <a:r>
              <a:rPr lang="ru-RU" dirty="0" smtClean="0"/>
              <a:t>Ход занятия.</a:t>
            </a:r>
            <a:endParaRPr lang="ru-RU" dirty="0"/>
          </a:p>
        </p:txBody>
      </p:sp>
      <p:sp>
        <p:nvSpPr>
          <p:cNvPr id="31746" name="Rectangle 2"/>
          <p:cNvSpPr>
            <a:spLocks noChangeArrowheads="1"/>
          </p:cNvSpPr>
          <p:nvPr/>
        </p:nvSpPr>
        <p:spPr bwMode="auto">
          <a:xfrm>
            <a:off x="285720" y="1338591"/>
            <a:ext cx="9174874" cy="235449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50000"/>
              </a:lnSpc>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Весна бывает разная</a:t>
            </a: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a:t>
            </a:r>
            <a:endParaRPr kumimoji="0" lang="ru-RU" sz="1400" b="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Какая бывает весна ? </a:t>
            </a: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(ранняя, поздняя), </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а какая сейчас </a:t>
            </a:r>
            <a:r>
              <a:rPr kumimoji="0" lang="ru-RU" sz="1400" b="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(ранняя)</a:t>
            </a:r>
            <a:endParaRPr kumimoji="0" lang="ru-RU" sz="1400" b="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По каким изменениям в природе вы узнали, что сейчас ранняя весна ?</a:t>
            </a:r>
            <a:r>
              <a:rPr kumimoji="0" lang="ru-RU" sz="1400" b="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(появляются проталинки, бегут ручьи, солнце греет сильнее и т. </a:t>
            </a:r>
            <a:r>
              <a:rPr kumimoji="0" lang="ru-RU" sz="1400" b="0" i="1" u="none" strike="noStrike" cap="none" normalizeH="0" baseline="0" dirty="0" err="1" smtClean="0">
                <a:ln>
                  <a:noFill/>
                </a:ln>
                <a:solidFill>
                  <a:srgbClr val="111111"/>
                </a:solidFill>
                <a:effectLst/>
                <a:latin typeface="Bookman Old Style" pitchFamily="18" charset="0"/>
                <a:ea typeface="Times New Roman" pitchFamily="18" charset="0"/>
                <a:cs typeface="Arial" pitchFamily="34" charset="0"/>
              </a:rPr>
              <a:t>д</a:t>
            </a:r>
            <a:r>
              <a:rPr kumimoji="0" lang="ru-RU" sz="1400" b="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a:t>
            </a:r>
            <a:endParaRPr kumimoji="0" lang="ru-RU" sz="1400" b="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Мы все ждем прихода весны. Давайте сейчас каждый из вас скажет о весне, какая она?</a:t>
            </a:r>
            <a:endParaRPr kumimoji="0" lang="ru-RU" sz="1400" b="1"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b="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(долгожданная, ранняя, поздняя, теплая, цветущая, звонкая, веселая)</a:t>
            </a:r>
            <a:endParaRPr kumimoji="0" lang="ru-RU" sz="1400" b="0" i="0" u="none" strike="noStrike" cap="none" normalizeH="0" baseline="0" dirty="0" smtClean="0">
              <a:ln>
                <a:noFill/>
              </a:ln>
              <a:solidFill>
                <a:schemeClr val="tx1"/>
              </a:solidFill>
              <a:effectLst/>
              <a:latin typeface="Bookman Old Style" pitchFamily="18"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www.anypics.ru/pic/201302/1366x768/anypics.ru-58734.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30721" name="Rectangle 1"/>
          <p:cNvSpPr>
            <a:spLocks noChangeArrowheads="1"/>
          </p:cNvSpPr>
          <p:nvPr/>
        </p:nvSpPr>
        <p:spPr bwMode="auto">
          <a:xfrm>
            <a:off x="642910" y="214290"/>
            <a:ext cx="7929618" cy="3908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20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А сейчас послушайте, как писал о </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весне</a:t>
            </a: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поэт </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Иван </a:t>
            </a:r>
            <a:r>
              <a:rPr kumimoji="0" lang="ru-RU" sz="1400" b="1" i="0" u="none" strike="noStrike" cap="none" normalizeH="0" baseline="0" dirty="0" err="1" smtClean="0">
                <a:ln>
                  <a:noFill/>
                </a:ln>
                <a:solidFill>
                  <a:srgbClr val="111111"/>
                </a:solidFill>
                <a:effectLst/>
                <a:latin typeface="Bookman Old Style" pitchFamily="18" charset="0"/>
                <a:ea typeface="Times New Roman" pitchFamily="18" charset="0"/>
                <a:cs typeface="Arial" pitchFamily="34" charset="0"/>
              </a:rPr>
              <a:t>Саввич</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Никитин.</a:t>
            </a:r>
            <a:r>
              <a:rPr kumimoji="0" lang="ru-RU" sz="1400" b="0" i="0" u="sng"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(зачитать четверостишие)</a:t>
            </a:r>
            <a:r>
              <a:rPr kumimoji="0" lang="ru-RU" sz="1400" b="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a:t>
            </a:r>
            <a:endParaRPr kumimoji="0" lang="ru-RU" sz="1400" b="0" i="0" u="sng"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endParaRPr>
          </a:p>
          <a:p>
            <a:pPr marL="0" marR="0" lvl="0" indent="228600" algn="ctr" defTabSz="914400" rtl="0" eaLnBrk="0" fontAlgn="base" latinLnBrk="0" hangingPunct="0">
              <a:lnSpc>
                <a:spcPct val="200000"/>
              </a:lnSpc>
              <a:spcBef>
                <a:spcPct val="0"/>
              </a:spcBef>
              <a:spcAft>
                <a:spcPct val="0"/>
              </a:spcAft>
              <a:buClrTx/>
              <a:buSzTx/>
              <a:buFontTx/>
              <a:buNone/>
              <a:tabLst/>
            </a:pPr>
            <a:r>
              <a:rPr kumimoji="0" lang="ru-RU" sz="2400" b="1" i="0"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Полюбуйся: весна наступает,</a:t>
            </a:r>
            <a:endParaRPr kumimoji="0" lang="ru-RU" sz="2400" b="1" i="0"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ctr" defTabSz="914400" rtl="0" eaLnBrk="0" fontAlgn="base" latinLnBrk="0" hangingPunct="0">
              <a:lnSpc>
                <a:spcPct val="200000"/>
              </a:lnSpc>
              <a:spcBef>
                <a:spcPct val="0"/>
              </a:spcBef>
              <a:spcAft>
                <a:spcPct val="0"/>
              </a:spcAft>
              <a:buClrTx/>
              <a:buSzTx/>
              <a:buFontTx/>
              <a:buNone/>
              <a:tabLst/>
            </a:pPr>
            <a:r>
              <a:rPr kumimoji="0" lang="ru-RU" sz="2400" b="1" i="0"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Журавли караваном летят,</a:t>
            </a:r>
            <a:endParaRPr kumimoji="0" lang="ru-RU" sz="2400" b="1" i="0"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ctr" defTabSz="914400" rtl="0" eaLnBrk="0" fontAlgn="base" latinLnBrk="0" hangingPunct="0">
              <a:lnSpc>
                <a:spcPct val="200000"/>
              </a:lnSpc>
              <a:spcBef>
                <a:spcPct val="0"/>
              </a:spcBef>
              <a:spcAft>
                <a:spcPct val="0"/>
              </a:spcAft>
              <a:buClrTx/>
              <a:buSzTx/>
              <a:buFontTx/>
              <a:buNone/>
              <a:tabLst/>
            </a:pPr>
            <a:r>
              <a:rPr kumimoji="0" lang="ru-RU" sz="2400" b="1" i="0"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В ярком золоте день утопает</a:t>
            </a:r>
            <a:endParaRPr kumimoji="0" lang="ru-RU" sz="2400" b="1" i="0"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ctr" defTabSz="914400" rtl="0" eaLnBrk="0" fontAlgn="base" latinLnBrk="0" hangingPunct="0">
              <a:lnSpc>
                <a:spcPct val="200000"/>
              </a:lnSpc>
              <a:spcBef>
                <a:spcPct val="0"/>
              </a:spcBef>
              <a:spcAft>
                <a:spcPct val="0"/>
              </a:spcAft>
              <a:buClrTx/>
              <a:buSzTx/>
              <a:buFontTx/>
              <a:buNone/>
              <a:tabLst/>
            </a:pPr>
            <a:r>
              <a:rPr kumimoji="0" lang="ru-RU" sz="2400" b="1" i="0"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И ручьи по оврагам шумят…</a:t>
            </a:r>
            <a:endParaRPr kumimoji="0" lang="ru-RU" sz="2400" b="1" i="0" strike="noStrike" cap="none" normalizeH="0" baseline="0" dirty="0" smtClean="0">
              <a:ln>
                <a:noFill/>
              </a:ln>
              <a:solidFill>
                <a:schemeClr val="tx1"/>
              </a:solidFill>
              <a:effectLst/>
              <a:latin typeface="Bookman Old Style" pitchFamily="18" charset="0"/>
              <a:cs typeface="Arial" pitchFamily="34" charset="0"/>
            </a:endParaRPr>
          </a:p>
        </p:txBody>
      </p:sp>
      <p:sp>
        <p:nvSpPr>
          <p:cNvPr id="30722" name="Rectangle 2"/>
          <p:cNvSpPr>
            <a:spLocks noChangeArrowheads="1"/>
          </p:cNvSpPr>
          <p:nvPr/>
        </p:nvSpPr>
        <p:spPr bwMode="auto">
          <a:xfrm>
            <a:off x="357158" y="4357694"/>
            <a:ext cx="8501122"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50000"/>
              </a:lnSpc>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Какое настроение хотел донести до нас поэт?</a:t>
            </a: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a:t>
            </a:r>
            <a:r>
              <a:rPr kumimoji="0" lang="ru-RU" sz="140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(Радостное, веселое.)</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Да, весна несет всем людям радость жизни, творчества. Поэты пишут о ней стихи, композиторы музыку, а художники картины.</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150000"/>
              </a:lnSpc>
              <a:spcBef>
                <a:spcPct val="0"/>
              </a:spcBef>
              <a:spcAft>
                <a:spcPct val="0"/>
              </a:spcAft>
              <a:buClrTx/>
              <a:buSzTx/>
              <a:buFontTx/>
              <a:buNone/>
              <a:tabLst/>
            </a:pP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С весенними пейзажами и натюрмортами мы знакомились на занятиях. Сегодня вы станете настоящими искусствоведами, будете описывать замечательный весенний пейзаж.</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www.anypics.ru/pic/201302/1366x768/anypics.ru-58734.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pic>
        <p:nvPicPr>
          <p:cNvPr id="3" name="Picture 3" descr="https://cloud.prezentacii.org/18/06/48059/images/screen9.jpg"/>
          <p:cNvPicPr>
            <a:picLocks noChangeAspect="1" noChangeArrowheads="1"/>
          </p:cNvPicPr>
          <p:nvPr/>
        </p:nvPicPr>
        <p:blipFill>
          <a:blip r:embed="rId3" cstate="print"/>
          <a:srcRect l="5488" t="23171" r="5793" b="6098"/>
          <a:stretch>
            <a:fillRect/>
          </a:stretch>
        </p:blipFill>
        <p:spPr bwMode="auto">
          <a:xfrm>
            <a:off x="928662" y="1285860"/>
            <a:ext cx="7378026" cy="5000661"/>
          </a:xfrm>
          <a:prstGeom prst="rect">
            <a:avLst/>
          </a:prstGeom>
          <a:ln>
            <a:noFill/>
          </a:ln>
          <a:effectLst>
            <a:outerShdw blurRad="292100" dist="139700" dir="2700000" algn="tl" rotWithShape="0">
              <a:srgbClr val="333333">
                <a:alpha val="65000"/>
              </a:srgbClr>
            </a:outerShdw>
          </a:effectLst>
        </p:spPr>
      </p:pic>
      <p:sp>
        <p:nvSpPr>
          <p:cNvPr id="4" name="Прямоугольник 3"/>
          <p:cNvSpPr/>
          <p:nvPr/>
        </p:nvSpPr>
        <p:spPr>
          <a:xfrm>
            <a:off x="0" y="0"/>
            <a:ext cx="8858280" cy="830997"/>
          </a:xfrm>
          <a:prstGeom prst="rect">
            <a:avLst/>
          </a:prstGeom>
        </p:spPr>
        <p:txBody>
          <a:bodyPr wrap="square">
            <a:spAutoFit/>
          </a:bodyPr>
          <a:lstStyle/>
          <a:p>
            <a:pPr algn="ctr">
              <a:lnSpc>
                <a:spcPct val="150000"/>
              </a:lnSpc>
            </a:pPr>
            <a:r>
              <a:rPr lang="ru-RU" sz="1400" b="1" dirty="0" smtClean="0">
                <a:latin typeface="Bookman Old Style" pitchFamily="18" charset="0"/>
              </a:rPr>
              <a:t>Посмотрите на картину которую нарисовал</a:t>
            </a:r>
          </a:p>
          <a:p>
            <a:pPr algn="ctr">
              <a:lnSpc>
                <a:spcPct val="150000"/>
              </a:lnSpc>
            </a:pPr>
            <a:r>
              <a:rPr lang="ru-RU" b="1" dirty="0" smtClean="0">
                <a:latin typeface="Bookman Old Style" pitchFamily="18" charset="0"/>
              </a:rPr>
              <a:t> Исаак Ильич Левитан </a:t>
            </a:r>
            <a:r>
              <a:rPr lang="ru-RU" b="1" i="1" dirty="0" smtClean="0">
                <a:latin typeface="Bookman Old Style" pitchFamily="18" charset="0"/>
              </a:rPr>
              <a:t>«Весна. Большая вода»</a:t>
            </a:r>
            <a:r>
              <a:rPr lang="ru-RU" b="1" dirty="0" smtClean="0">
                <a:latin typeface="Bookman Old Style" pitchFamily="18" charset="0"/>
              </a:rPr>
              <a:t>. </a:t>
            </a:r>
            <a:endParaRPr lang="ru-RU" b="1" dirty="0">
              <a:latin typeface="Bookman Old Style"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www.anypics.ru/pic/201302/1366x768/anypics.ru-58734.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29697" name="Rectangle 1"/>
          <p:cNvSpPr>
            <a:spLocks noChangeArrowheads="1"/>
          </p:cNvSpPr>
          <p:nvPr/>
        </p:nvSpPr>
        <p:spPr bwMode="auto">
          <a:xfrm>
            <a:off x="357158" y="4929198"/>
            <a:ext cx="7568097" cy="17506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200000"/>
              </a:lnSpc>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Он создал много замечательных пейзажей.</a:t>
            </a:r>
            <a:endParaRPr kumimoji="0" lang="ru-RU" sz="1400" b="1" i="0" u="none" strike="noStrike" cap="none" normalizeH="0" baseline="0" dirty="0" smtClean="0">
              <a:ln>
                <a:noFill/>
              </a:ln>
              <a:solidFill>
                <a:schemeClr val="tx1"/>
              </a:solidFill>
              <a:effectLst/>
              <a:latin typeface="Bookman Old Style" pitchFamily="18" charset="0"/>
              <a:cs typeface="Arial" pitchFamily="34" charset="0"/>
            </a:endParaRPr>
          </a:p>
          <a:p>
            <a:pPr indent="228600" eaLnBrk="0" fontAlgn="base" hangingPunct="0">
              <a:lnSpc>
                <a:spcPct val="200000"/>
              </a:lnSpc>
              <a:spcBef>
                <a:spcPct val="0"/>
              </a:spcBef>
              <a:spcAft>
                <a:spcPct val="0"/>
              </a:spcAft>
              <a:buFontTx/>
              <a:buChar char="-"/>
            </a:pPr>
            <a:r>
              <a:rPr lang="ru-RU" sz="1400" b="1" dirty="0" smtClean="0">
                <a:solidFill>
                  <a:srgbClr val="111111"/>
                </a:solidFill>
                <a:latin typeface="Bookman Old Style" pitchFamily="18" charset="0"/>
                <a:ea typeface="Times New Roman" pitchFamily="18" charset="0"/>
                <a:cs typeface="Arial" pitchFamily="34" charset="0"/>
              </a:rPr>
              <a:t>П</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овторите еще раз, как называется эта картина(</a:t>
            </a:r>
            <a:r>
              <a:rPr kumimoji="0" lang="ru-RU" sz="1400" b="1"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«Весна. Большая вода»</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a:t>
            </a:r>
          </a:p>
          <a:p>
            <a:pPr indent="228600" eaLnBrk="0" fontAlgn="base" hangingPunct="0">
              <a:lnSpc>
                <a:spcPct val="200000"/>
              </a:lnSpc>
              <a:spcBef>
                <a:spcPct val="0"/>
              </a:spcBef>
              <a:spcAft>
                <a:spcPct val="0"/>
              </a:spcAft>
              <a:buFontTx/>
              <a:buChar char="-"/>
            </a:pPr>
            <a:r>
              <a:rPr lang="ru-RU" sz="1400" b="1" dirty="0" smtClean="0">
                <a:latin typeface="Bookman Old Style" pitchFamily="18" charset="0"/>
              </a:rPr>
              <a:t> - Кто ее написал? </a:t>
            </a:r>
            <a:r>
              <a:rPr lang="ru-RU" sz="1400" b="1" i="1" dirty="0" smtClean="0">
                <a:latin typeface="Bookman Old Style" pitchFamily="18" charset="0"/>
              </a:rPr>
              <a:t>(И. И. Левитан)</a:t>
            </a:r>
            <a:endParaRPr lang="ru-RU" sz="1400" b="1" dirty="0" smtClean="0">
              <a:latin typeface="Bookman Old Style" pitchFamily="18" charset="0"/>
            </a:endParaRPr>
          </a:p>
          <a:p>
            <a:pPr marL="0" marR="0" lvl="0" indent="228600" algn="l" defTabSz="914400" rtl="0" eaLnBrk="0" fontAlgn="base" latinLnBrk="0" hangingPunct="0">
              <a:lnSpc>
                <a:spcPct val="2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Bookman Old Style" pitchFamily="18" charset="0"/>
              <a:cs typeface="Arial" pitchFamily="34" charset="0"/>
            </a:endParaRPr>
          </a:p>
        </p:txBody>
      </p:sp>
      <p:pic>
        <p:nvPicPr>
          <p:cNvPr id="29699" name="Picture 3" descr="https://avatars.mds.yandex.net/get-pdb/963318/789de181-c244-41f0-8afd-9a9987e74062/s1200?webp=false"/>
          <p:cNvPicPr>
            <a:picLocks noChangeAspect="1" noChangeArrowheads="1"/>
          </p:cNvPicPr>
          <p:nvPr/>
        </p:nvPicPr>
        <p:blipFill>
          <a:blip r:embed="rId3" cstate="print"/>
          <a:srcRect t="12385" b="13303"/>
          <a:stretch>
            <a:fillRect/>
          </a:stretch>
        </p:blipFill>
        <p:spPr bwMode="auto">
          <a:xfrm>
            <a:off x="1285852" y="142852"/>
            <a:ext cx="6643734" cy="4714908"/>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www.anypics.ru/pic/201302/1366x768/anypics.ru-58734.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25601" name="Rectangle 1"/>
          <p:cNvSpPr>
            <a:spLocks noChangeArrowheads="1"/>
          </p:cNvSpPr>
          <p:nvPr/>
        </p:nvSpPr>
        <p:spPr bwMode="auto">
          <a:xfrm>
            <a:off x="0" y="142852"/>
            <a:ext cx="8715404" cy="10618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150000"/>
              </a:lnSpc>
              <a:spcBef>
                <a:spcPct val="0"/>
              </a:spcBef>
              <a:spcAft>
                <a:spcPct val="0"/>
              </a:spcAft>
              <a:buClrTx/>
              <a:buSzTx/>
              <a:buFontTx/>
              <a:buNone/>
              <a:tabLst/>
            </a:pPr>
            <a:r>
              <a:rPr lang="ru-RU" sz="1400" b="1" dirty="0" smtClean="0">
                <a:solidFill>
                  <a:srgbClr val="111111"/>
                </a:solidFill>
                <a:latin typeface="Bookman Old Style" pitchFamily="18" charset="0"/>
                <a:ea typeface="Times New Roman" pitchFamily="18" charset="0"/>
                <a:cs typeface="Arial" pitchFamily="34" charset="0"/>
              </a:rPr>
              <a:t>К</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ак вы думаете почему картину художник назвал </a:t>
            </a:r>
            <a:r>
              <a:rPr kumimoji="0" lang="ru-RU" sz="1400" b="1"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«Весна Большая вода»</a:t>
            </a: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a:t>
            </a:r>
          </a:p>
          <a:p>
            <a:pPr marL="0" marR="0" lvl="0" indent="228600" algn="l" defTabSz="914400" rtl="0" eaLnBrk="1" fontAlgn="base" latinLnBrk="0" hangingPunct="1">
              <a:lnSpc>
                <a:spcPct val="150000"/>
              </a:lnSpc>
              <a:spcBef>
                <a:spcPct val="0"/>
              </a:spcBef>
              <a:spcAft>
                <a:spcPct val="0"/>
              </a:spcAft>
              <a:buClrTx/>
              <a:buSzTx/>
              <a:buFontTx/>
              <a:buNone/>
              <a:tabLst/>
            </a:pPr>
            <a:r>
              <a:rPr kumimoji="0" lang="ru-RU" sz="1400"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(Возможные ответы :Картина называется так, потому что художник изобразил разлив реки, большое весеннее половодье)</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p:txBody>
      </p:sp>
      <p:pic>
        <p:nvPicPr>
          <p:cNvPr id="4" name="Picture 3" descr="https://cloud.prezentacii.org/18/06/48059/images/screen9.jpg"/>
          <p:cNvPicPr>
            <a:picLocks noChangeAspect="1" noChangeArrowheads="1"/>
          </p:cNvPicPr>
          <p:nvPr/>
        </p:nvPicPr>
        <p:blipFill>
          <a:blip r:embed="rId3" cstate="print"/>
          <a:srcRect l="5488" t="23171" r="5793" b="6098"/>
          <a:stretch>
            <a:fillRect/>
          </a:stretch>
        </p:blipFill>
        <p:spPr bwMode="auto">
          <a:xfrm>
            <a:off x="1142976" y="1500174"/>
            <a:ext cx="6956424" cy="4714909"/>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http://www.anypics.ru/pic/201302/1366x768/anypics.ru-58734.jpg"/>
          <p:cNvPicPr>
            <a:picLocks noChangeAspect="1" noChangeArrowheads="1"/>
          </p:cNvPicPr>
          <p:nvPr/>
        </p:nvPicPr>
        <p:blipFill>
          <a:blip r:embed="rId2" cstate="print"/>
          <a:srcRect/>
          <a:stretch>
            <a:fillRect/>
          </a:stretch>
        </p:blipFill>
        <p:spPr bwMode="auto">
          <a:xfrm>
            <a:off x="0" y="1"/>
            <a:ext cx="9144000" cy="6858000"/>
          </a:xfrm>
          <a:prstGeom prst="rect">
            <a:avLst/>
          </a:prstGeom>
          <a:noFill/>
        </p:spPr>
      </p:pic>
      <p:sp>
        <p:nvSpPr>
          <p:cNvPr id="24577" name="Rectangle 1"/>
          <p:cNvSpPr>
            <a:spLocks noChangeArrowheads="1"/>
          </p:cNvSpPr>
          <p:nvPr/>
        </p:nvSpPr>
        <p:spPr bwMode="auto">
          <a:xfrm>
            <a:off x="0" y="468535"/>
            <a:ext cx="9001156"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228600" algn="l" defTabSz="914400" rtl="0" eaLnBrk="1" fontAlgn="base" latinLnBrk="0" hangingPunct="1">
              <a:lnSpc>
                <a:spcPct val="200000"/>
              </a:lnSpc>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Что можно сказать о воде, какая она?</a:t>
            </a:r>
            <a:r>
              <a:rPr kumimoji="0" lang="ru-RU" sz="140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(Прозрачная, спокойная, обильная, холодная.)</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a:p>
            <a:pPr marL="0" marR="0" lvl="0" indent="228600" algn="l" defTabSz="914400" rtl="0" eaLnBrk="0" fontAlgn="base" latinLnBrk="0" hangingPunct="0">
              <a:lnSpc>
                <a:spcPct val="200000"/>
              </a:lnSpc>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 Что можно сказать о небе? </a:t>
            </a:r>
            <a:r>
              <a:rPr kumimoji="0" lang="ru-RU" sz="1400" i="1" u="none" strike="noStrike" cap="none" normalizeH="0" baseline="0" dirty="0" smtClean="0">
                <a:ln>
                  <a:noFill/>
                </a:ln>
                <a:solidFill>
                  <a:srgbClr val="111111"/>
                </a:solidFill>
                <a:effectLst/>
                <a:latin typeface="Bookman Old Style" pitchFamily="18" charset="0"/>
                <a:ea typeface="Times New Roman" pitchFamily="18" charset="0"/>
                <a:cs typeface="Arial" pitchFamily="34" charset="0"/>
              </a:rPr>
              <a:t>(По небу плывут белые облака, они несут весну)</a:t>
            </a:r>
            <a:endParaRPr kumimoji="0" lang="ru-RU" sz="1400" i="0" u="none" strike="noStrike" cap="none" normalizeH="0" baseline="0" dirty="0" smtClean="0">
              <a:ln>
                <a:noFill/>
              </a:ln>
              <a:solidFill>
                <a:schemeClr val="tx1"/>
              </a:solidFill>
              <a:effectLst/>
              <a:latin typeface="Bookman Old Style" pitchFamily="18" charset="0"/>
              <a:cs typeface="Arial" pitchFamily="34" charset="0"/>
            </a:endParaRPr>
          </a:p>
        </p:txBody>
      </p:sp>
      <p:pic>
        <p:nvPicPr>
          <p:cNvPr id="4" name="Picture 3" descr="https://cloud.prezentacii.org/18/06/48059/images/screen9.jpg"/>
          <p:cNvPicPr>
            <a:picLocks noChangeAspect="1" noChangeArrowheads="1"/>
          </p:cNvPicPr>
          <p:nvPr/>
        </p:nvPicPr>
        <p:blipFill>
          <a:blip r:embed="rId3" cstate="print"/>
          <a:srcRect l="5488" t="23171" r="5793" b="6098"/>
          <a:stretch>
            <a:fillRect/>
          </a:stretch>
        </p:blipFill>
        <p:spPr bwMode="auto">
          <a:xfrm>
            <a:off x="1571604" y="1928802"/>
            <a:ext cx="5902421" cy="4000529"/>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303</Words>
  <Application>Microsoft Office PowerPoint</Application>
  <PresentationFormat>Экран (4:3)</PresentationFormat>
  <Paragraphs>139</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Юрий</cp:lastModifiedBy>
  <cp:revision>13</cp:revision>
  <dcterms:created xsi:type="dcterms:W3CDTF">2020-04-15T05:25:59Z</dcterms:created>
  <dcterms:modified xsi:type="dcterms:W3CDTF">2020-04-16T10:58:54Z</dcterms:modified>
</cp:coreProperties>
</file>