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7" r:id="rId1"/>
  </p:sldMasterIdLst>
  <p:notesMasterIdLst>
    <p:notesMasterId r:id="rId74"/>
  </p:notesMasterIdLst>
  <p:sldIdLst>
    <p:sldId id="256" r:id="rId2"/>
    <p:sldId id="581" r:id="rId3"/>
    <p:sldId id="587" r:id="rId4"/>
    <p:sldId id="574" r:id="rId5"/>
    <p:sldId id="594" r:id="rId6"/>
    <p:sldId id="274" r:id="rId7"/>
    <p:sldId id="595" r:id="rId8"/>
    <p:sldId id="596" r:id="rId9"/>
    <p:sldId id="269" r:id="rId10"/>
    <p:sldId id="270" r:id="rId11"/>
    <p:sldId id="271" r:id="rId12"/>
    <p:sldId id="552" r:id="rId13"/>
    <p:sldId id="592" r:id="rId14"/>
    <p:sldId id="302" r:id="rId15"/>
    <p:sldId id="584" r:id="rId16"/>
    <p:sldId id="559" r:id="rId17"/>
    <p:sldId id="558" r:id="rId18"/>
    <p:sldId id="265" r:id="rId19"/>
    <p:sldId id="557" r:id="rId20"/>
    <p:sldId id="303" r:id="rId21"/>
    <p:sldId id="332" r:id="rId22"/>
    <p:sldId id="333" r:id="rId23"/>
    <p:sldId id="379" r:id="rId24"/>
    <p:sldId id="424" r:id="rId25"/>
    <p:sldId id="378" r:id="rId26"/>
    <p:sldId id="264" r:id="rId27"/>
    <p:sldId id="266" r:id="rId28"/>
    <p:sldId id="260" r:id="rId29"/>
    <p:sldId id="560" r:id="rId30"/>
    <p:sldId id="588" r:id="rId31"/>
    <p:sldId id="300" r:id="rId32"/>
    <p:sldId id="601" r:id="rId33"/>
    <p:sldId id="602" r:id="rId34"/>
    <p:sldId id="603" r:id="rId35"/>
    <p:sldId id="286" r:id="rId36"/>
    <p:sldId id="295" r:id="rId37"/>
    <p:sldId id="297" r:id="rId38"/>
    <p:sldId id="470" r:id="rId39"/>
    <p:sldId id="298" r:id="rId40"/>
    <p:sldId id="296" r:id="rId41"/>
    <p:sldId id="561" r:id="rId42"/>
    <p:sldId id="571" r:id="rId43"/>
    <p:sldId id="572" r:id="rId44"/>
    <p:sldId id="562" r:id="rId45"/>
    <p:sldId id="597" r:id="rId46"/>
    <p:sldId id="589" r:id="rId47"/>
    <p:sldId id="564" r:id="rId48"/>
    <p:sldId id="576" r:id="rId49"/>
    <p:sldId id="593" r:id="rId50"/>
    <p:sldId id="591" r:id="rId51"/>
    <p:sldId id="590" r:id="rId52"/>
    <p:sldId id="579" r:id="rId53"/>
    <p:sldId id="568" r:id="rId54"/>
    <p:sldId id="598" r:id="rId55"/>
    <p:sldId id="599" r:id="rId56"/>
    <p:sldId id="569" r:id="rId57"/>
    <p:sldId id="570" r:id="rId58"/>
    <p:sldId id="425" r:id="rId59"/>
    <p:sldId id="600" r:id="rId60"/>
    <p:sldId id="291" r:id="rId61"/>
    <p:sldId id="292" r:id="rId62"/>
    <p:sldId id="304" r:id="rId63"/>
    <p:sldId id="279" r:id="rId64"/>
    <p:sldId id="280" r:id="rId65"/>
    <p:sldId id="281" r:id="rId66"/>
    <p:sldId id="282" r:id="rId67"/>
    <p:sldId id="283" r:id="rId68"/>
    <p:sldId id="585" r:id="rId69"/>
    <p:sldId id="284" r:id="rId70"/>
    <p:sldId id="334" r:id="rId71"/>
    <p:sldId id="527" r:id="rId72"/>
    <p:sldId id="586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DBEE"/>
    <a:srgbClr val="0000CC"/>
    <a:srgbClr val="FFA0FF"/>
    <a:srgbClr val="F41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250" autoAdjust="0"/>
    <p:restoredTop sz="97554" autoAdjust="0"/>
  </p:normalViewPr>
  <p:slideViewPr>
    <p:cSldViewPr>
      <p:cViewPr>
        <p:scale>
          <a:sx n="70" d="100"/>
          <a:sy n="70" d="100"/>
        </p:scale>
        <p:origin x="744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43B0B-6BB6-428D-B04D-7105E9DF1925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E69BC-B6A9-4016-8CFC-A9F3F574CDD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04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420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1280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02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951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501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88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12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431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2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08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71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682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97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17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62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9DA89-EBC2-40D8-9F37-3958FDD95F2A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34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doc470676466_627008905.pdf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dXosG" TargetMode="External"/><Relationship Id="rId2" Type="http://schemas.openxmlformats.org/officeDocument/2006/relationships/hyperlink" Target="https://nsportal.ru/detskiy-sad/raznoe/2022/03/07/rabochaya-programma-dlya-podgotovitelnoy-gruppy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lck.ru/dXonW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dXvFk" TargetMode="External"/><Relationship Id="rId2" Type="http://schemas.openxmlformats.org/officeDocument/2006/relationships/hyperlink" Target="https://clck.ru/dY5e6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lck.ru/dXvGx" TargetMode="External"/><Relationship Id="rId4" Type="http://schemas.openxmlformats.org/officeDocument/2006/relationships/hyperlink" Target="https://clck.ru/dXvET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dasHw" TargetMode="External"/><Relationship Id="rId2" Type="http://schemas.openxmlformats.org/officeDocument/2006/relationships/hyperlink" Target="https://clck.ru/dY4tB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lck.ru/db2xw" TargetMode="External"/><Relationship Id="rId5" Type="http://schemas.openxmlformats.org/officeDocument/2006/relationships/hyperlink" Target="https://clck.ru/daqfV" TargetMode="External"/><Relationship Id="rId4" Type="http://schemas.openxmlformats.org/officeDocument/2006/relationships/hyperlink" Target="https://clck.ru/dY5Ay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dXpCq" TargetMode="External"/><Relationship Id="rId2" Type="http://schemas.openxmlformats.org/officeDocument/2006/relationships/hyperlink" Target="https://clck.ru/dXovf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lck.ru/dXpFk" TargetMode="External"/><Relationship Id="rId4" Type="http://schemas.openxmlformats.org/officeDocument/2006/relationships/hyperlink" Target="https://clck.ru/dXowm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-387424"/>
            <a:ext cx="6336704" cy="1800200"/>
          </a:xfrm>
        </p:spPr>
        <p:txBody>
          <a:bodyPr/>
          <a:lstStyle/>
          <a:p>
            <a:pPr algn="ctr"/>
            <a:r>
              <a:rPr lang="ru-RU" altLang="ru-RU" sz="2400" b="1" dirty="0">
                <a:solidFill>
                  <a:srgbClr val="0000CC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988840"/>
            <a:ext cx="5826719" cy="3800534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3200" dirty="0">
                <a:solidFill>
                  <a:srgbClr val="0000CC"/>
                </a:solidFill>
                <a:latin typeface="Times New Roman" panose="02020603050405020304" pitchFamily="18" charset="0"/>
              </a:rPr>
              <a:t>Портфолио</a:t>
            </a:r>
            <a:endParaRPr lang="ru-RU" sz="20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Терентьевой Ирины Викторовны,</a:t>
            </a:r>
            <a:endParaRPr lang="ru-RU" sz="20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воспитателя</a:t>
            </a:r>
            <a:endParaRPr lang="ru-RU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</a:pP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 МДОУ « Детский сад № 16»г.о.Саранск</a:t>
            </a:r>
          </a:p>
          <a:p>
            <a:pPr lvl="0" algn="ctr">
              <a:lnSpc>
                <a:spcPct val="90000"/>
              </a:lnSpc>
            </a:pP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Дата рождения: 13.10.1976 г.</a:t>
            </a:r>
          </a:p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   Профессиональное образование: высшее, МГПИ</a:t>
            </a:r>
          </a:p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   имени М. Е. Евсевьева.</a:t>
            </a:r>
          </a:p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    Стаж педагогической работ : 25 лет.</a:t>
            </a:r>
          </a:p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   Общий трудовой стаж: 25 лет.</a:t>
            </a:r>
          </a:p>
          <a:p>
            <a:endParaRPr lang="ru-RU" sz="1600" dirty="0"/>
          </a:p>
        </p:txBody>
      </p:sp>
      <p:pic>
        <p:nvPicPr>
          <p:cNvPr id="4" name="Picture 2" descr="C:\Users\1\Downloads\IMG-20211024-WA0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5" t="13361" r="25397"/>
          <a:stretch>
            <a:fillRect/>
          </a:stretch>
        </p:blipFill>
        <p:spPr bwMode="auto">
          <a:xfrm>
            <a:off x="6084168" y="2111899"/>
            <a:ext cx="2526352" cy="355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09" y="1852538"/>
            <a:ext cx="3176587" cy="417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96" y="1851794"/>
            <a:ext cx="3176587" cy="417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9632" y="620688"/>
            <a:ext cx="69242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</a:rPr>
              <a:t>3.Наличие публикаций, включая интернет - публикации.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2735"/>
            <a:ext cx="2880320" cy="4365104"/>
          </a:xfrm>
          <a:prstGeom prst="rect">
            <a:avLst/>
          </a:prstGeom>
        </p:spPr>
      </p:pic>
      <p:pic>
        <p:nvPicPr>
          <p:cNvPr id="4098" name="Picture 2" descr="C:\Users\1\Desktop\Скриншот 10-03-2022 20325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604" y="1846755"/>
            <a:ext cx="3205860" cy="435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Скриншот 10-03-2022 2034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33860"/>
            <a:ext cx="2736303" cy="441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59632" y="620688"/>
            <a:ext cx="69242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</a:rPr>
              <a:t>3.Наличие публикаций, включая интернет - публикации.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980728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kern="0" dirty="0">
              <a:solidFill>
                <a:srgbClr val="009999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j-ea"/>
              <a:cs typeface="+mj-cs"/>
            </a:endParaRPr>
          </a:p>
          <a:p>
            <a:r>
              <a:rPr lang="ru-RU" sz="4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rPr>
              <a:t>     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-171400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 конкурсах, выставках, </a:t>
            </a:r>
          </a:p>
          <a:p>
            <a:pPr lvl="0"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95" y="2371522"/>
            <a:ext cx="2885530" cy="4344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91316"/>
            <a:ext cx="3360255" cy="432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10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980728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kern="0" dirty="0">
              <a:solidFill>
                <a:srgbClr val="009999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j-ea"/>
              <a:cs typeface="+mj-cs"/>
            </a:endParaRPr>
          </a:p>
          <a:p>
            <a:r>
              <a:rPr lang="ru-RU" sz="4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rPr>
              <a:t>     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-171400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 конкурсах, выставках, </a:t>
            </a:r>
          </a:p>
          <a:p>
            <a:pPr lvl="0"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04167"/>
            <a:ext cx="3576279" cy="4553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04167"/>
            <a:ext cx="3094962" cy="406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06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8073" y="844203"/>
            <a:ext cx="8007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 конкурсах, выставках, </a:t>
            </a:r>
          </a:p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66" y="2493830"/>
            <a:ext cx="2808312" cy="38652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92896"/>
            <a:ext cx="2755305" cy="39439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8073" y="844203"/>
            <a:ext cx="8007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3.Результаты участия воспитанников в конкурсах, выставках, </a:t>
            </a:r>
          </a:p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788BB8-0BAC-4241-A528-42EBAC1CD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91" y="2564904"/>
            <a:ext cx="3095625" cy="37126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AB19CF-F06B-4F83-A4A0-499EBACAD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64904"/>
            <a:ext cx="303847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21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4528" y="796062"/>
            <a:ext cx="77058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 конкурсах, выставках, </a:t>
            </a:r>
          </a:p>
          <a:p>
            <a:pPr lvl="0"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lvl="0"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16" y="2458055"/>
            <a:ext cx="2878088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3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4678288" y="338158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94528" y="796062"/>
            <a:ext cx="77058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 конкурсах, выставках, </a:t>
            </a:r>
          </a:p>
          <a:p>
            <a:pPr lvl="0"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lvl="0"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1" y="2626831"/>
            <a:ext cx="4139952" cy="27473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460" y="2636912"/>
            <a:ext cx="4545580" cy="273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78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: вправо 5"/>
          <p:cNvSpPr/>
          <p:nvPr/>
        </p:nvSpPr>
        <p:spPr>
          <a:xfrm>
            <a:off x="4499992" y="3212976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907608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 конкурсах, выставках, </a:t>
            </a:r>
          </a:p>
          <a:p>
            <a:pPr lvl="0"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lvl="0" algn="ctr"/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Изображение 6" descr="hjgPsu7M-Z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96" y="2423368"/>
            <a:ext cx="2786355" cy="4096557"/>
          </a:xfrm>
          <a:prstGeom prst="rect">
            <a:avLst/>
          </a:prstGeom>
        </p:spPr>
      </p:pic>
      <p:pic>
        <p:nvPicPr>
          <p:cNvPr id="8" name="Изображение 7" descr="K20BpfQchv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984" y="2423368"/>
            <a:ext cx="2546703" cy="40919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685" y="2464312"/>
            <a:ext cx="2536156" cy="40509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8073" y="844203"/>
            <a:ext cx="8007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.Результаты участия воспитанников в конкурсах, выставках, </a:t>
            </a:r>
          </a:p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2" y="2564905"/>
            <a:ext cx="3923928" cy="27742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074" y="2564904"/>
            <a:ext cx="4014893" cy="27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98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012085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 (экспериментальной деятельности)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010372"/>
            <a:ext cx="2952328" cy="4317028"/>
          </a:xfrm>
          <a:prstGeom prst="rect">
            <a:avLst/>
          </a:prstGeom>
        </p:spPr>
      </p:pic>
      <p:pic>
        <p:nvPicPr>
          <p:cNvPr id="7" name="Picture 6" descr="C:\Users\stvospital\Pictures\сканер\2020-12-15\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1775" r="2579"/>
          <a:stretch>
            <a:fillRect/>
          </a:stretch>
        </p:blipFill>
        <p:spPr bwMode="auto">
          <a:xfrm>
            <a:off x="1115617" y="2172468"/>
            <a:ext cx="3024336" cy="399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578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865085"/>
            <a:ext cx="8000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.Результаты участия воспитанников в конкурсах, выставках, </a:t>
            </a:r>
          </a:p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:\Сертификаты\GkGVeCRq6F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74" y="2780928"/>
            <a:ext cx="4032447" cy="30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Сертификаты\eAzkLvxlAm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321" y="2780928"/>
            <a:ext cx="4039790" cy="30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865085"/>
            <a:ext cx="8000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.Результаты участия воспитанников в конкурсах, выставках, </a:t>
            </a:r>
          </a:p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algn="ctr"/>
            <a:endParaRPr lang="ru-RU" sz="2800" dirty="0"/>
          </a:p>
        </p:txBody>
      </p:sp>
      <p:pic>
        <p:nvPicPr>
          <p:cNvPr id="4" name="Picture 2" descr="C:\Users\1\Desktop\Мама работа\44630246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0" y="2564904"/>
            <a:ext cx="424847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564904"/>
            <a:ext cx="4376458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865085"/>
            <a:ext cx="8000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.Результаты участия воспитанников в конкурсах, выставках, </a:t>
            </a:r>
          </a:p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6" y="2793686"/>
            <a:ext cx="3707765" cy="27666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95" y="2793686"/>
            <a:ext cx="4140200" cy="276669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865085"/>
            <a:ext cx="8000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.Результаты участия воспитанников в конкурсах, выставках, </a:t>
            </a:r>
          </a:p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algn="ctr"/>
            <a:endParaRPr lang="ru-RU" sz="2800" dirty="0"/>
          </a:p>
        </p:txBody>
      </p:sp>
      <p:pic>
        <p:nvPicPr>
          <p:cNvPr id="4" name="Изображение 3" descr="66l-XFxP8-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23" y="2765092"/>
            <a:ext cx="4168977" cy="2969131"/>
          </a:xfrm>
          <a:prstGeom prst="rect">
            <a:avLst/>
          </a:prstGeom>
        </p:spPr>
      </p:pic>
      <p:pic>
        <p:nvPicPr>
          <p:cNvPr id="7" name="Изображение 6" descr="aUo3pERoR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80928"/>
            <a:ext cx="4111797" cy="296821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865085"/>
            <a:ext cx="8000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.Результаты участия воспитанников в конкурсах, выставках, </a:t>
            </a:r>
          </a:p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Изображение 7" descr="1pkLijivhX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2924944"/>
            <a:ext cx="3744415" cy="2924174"/>
          </a:xfrm>
          <a:prstGeom prst="rect">
            <a:avLst/>
          </a:prstGeom>
        </p:spPr>
      </p:pic>
      <p:pic>
        <p:nvPicPr>
          <p:cNvPr id="9" name="Изображение 8" descr="EnJqoOjkKp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924944"/>
            <a:ext cx="4032448" cy="292417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865085"/>
            <a:ext cx="8000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.Результаты участия воспитанников в конкурсах, выставках, </a:t>
            </a:r>
          </a:p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Изображение 6" descr="hLJYfz-EVp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2803497"/>
            <a:ext cx="4032448" cy="2747074"/>
          </a:xfrm>
          <a:prstGeom prst="rect">
            <a:avLst/>
          </a:prstGeom>
        </p:spPr>
      </p:pic>
      <p:pic>
        <p:nvPicPr>
          <p:cNvPr id="8" name="Изображение 7" descr="h0SQQNsP0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874934"/>
            <a:ext cx="3456305" cy="267563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88" y="999016"/>
            <a:ext cx="854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836712"/>
            <a:ext cx="7272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 конкурсах, выставках, </a:t>
            </a:r>
          </a:p>
          <a:p>
            <a:pPr lvl="0"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lvl="0" algn="ctr"/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Изображение 7" descr="Fn9jAkdsSA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879" y="2714616"/>
            <a:ext cx="4172337" cy="2981582"/>
          </a:xfrm>
          <a:prstGeom prst="rect">
            <a:avLst/>
          </a:prstGeom>
        </p:spPr>
      </p:pic>
      <p:pic>
        <p:nvPicPr>
          <p:cNvPr id="9" name="Изображение 8" descr="2aXWPra_AmQ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01" y="2714616"/>
            <a:ext cx="3830320" cy="298158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4678288" y="338158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94528" y="796062"/>
            <a:ext cx="77058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 конкурсах, выставках, </a:t>
            </a:r>
          </a:p>
          <a:p>
            <a:pPr lvl="0"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lvl="0"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Изображение 5" descr="xvBEF30BoO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82" y="2510094"/>
            <a:ext cx="3888363" cy="3168015"/>
          </a:xfrm>
          <a:prstGeom prst="rect">
            <a:avLst/>
          </a:prstGeom>
        </p:spPr>
      </p:pic>
      <p:pic>
        <p:nvPicPr>
          <p:cNvPr id="8" name="Изображение 7" descr="JUv9GbKEbP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510094"/>
            <a:ext cx="4184388" cy="31680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1484" y="962127"/>
            <a:ext cx="8147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5.Наличие авторских программ, методических пособий.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2060848"/>
            <a:ext cx="760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855" lvl="0">
              <a:spcBef>
                <a:spcPts val="400"/>
              </a:spcBef>
              <a:buClr>
                <a:srgbClr val="AD0101"/>
              </a:buClr>
              <a:buSzPct val="68000"/>
            </a:pPr>
            <a:r>
              <a:rPr lang="ru-RU" b="1" dirty="0">
                <a:solidFill>
                  <a:srgbClr val="0000CC"/>
                </a:solidFill>
                <a:latin typeface="Lucida Sans Unicode" panose="020B0602030504020204"/>
                <a:hlinkClick r:id="rId2"/>
              </a:rPr>
              <a:t>1.Рабочая программа воспитателя в подготовительной группе.</a:t>
            </a:r>
            <a:endParaRPr lang="ru-RU" b="1" dirty="0">
              <a:solidFill>
                <a:srgbClr val="0000CC"/>
              </a:solidFill>
              <a:latin typeface="Lucida Sans Unicode" panose="020B0602030504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5240" y="2926068"/>
            <a:ext cx="7697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rgbClr val="74DBEE"/>
                </a:solidFill>
                <a:latin typeface="Lucida Sans Unicode" panose="020B0602030504020204"/>
                <a:hlinkClick r:id="rId3"/>
              </a:rPr>
              <a:t>2.Программа кружка «Юный краевед»</a:t>
            </a:r>
          </a:p>
          <a:p>
            <a:pPr lvl="0"/>
            <a:endParaRPr lang="ru-RU" b="1" dirty="0">
              <a:solidFill>
                <a:srgbClr val="0000CC"/>
              </a:solidFill>
              <a:latin typeface="Lucida Sans Unicode" panose="020B0602030504020204"/>
              <a:hlinkClick r:id="rId3"/>
            </a:endParaRPr>
          </a:p>
          <a:p>
            <a:pPr lvl="0"/>
            <a:endParaRPr lang="ru-RU" b="1" dirty="0">
              <a:solidFill>
                <a:srgbClr val="0000CC"/>
              </a:solidFill>
              <a:latin typeface="Lucida Sans Unicode" panose="020B0602030504020204"/>
              <a:hlinkClick r:id="rId3"/>
            </a:endParaRPr>
          </a:p>
          <a:p>
            <a:pPr lvl="0"/>
            <a:r>
              <a:rPr lang="ru-RU" b="1" dirty="0">
                <a:solidFill>
                  <a:srgbClr val="0000CC"/>
                </a:solidFill>
                <a:latin typeface="Lucida Sans Unicode" panose="020B0602030504020204"/>
                <a:hlinkClick r:id="rId3"/>
              </a:rPr>
              <a:t>3.</a:t>
            </a:r>
            <a:r>
              <a:rPr lang="ru-RU" b="1" dirty="0">
                <a:solidFill>
                  <a:srgbClr val="0000CC"/>
                </a:solidFill>
                <a:latin typeface="Lucida Sans Unicode" panose="020B0602030504020204"/>
              </a:rPr>
              <a:t> </a:t>
            </a:r>
            <a:r>
              <a:rPr lang="ru-RU" b="1" dirty="0">
                <a:solidFill>
                  <a:srgbClr val="74DBEE"/>
                </a:solidFill>
                <a:latin typeface="Lucida Sans Unicode" panose="020B0602030504020204"/>
              </a:rPr>
              <a:t>Педагогический опыт «Воспитание нравственно-патриотических чувств у детей дошкольного возраста через ознакомление с историей и культурой родного края»</a:t>
            </a:r>
          </a:p>
          <a:p>
            <a:pPr lvl="0"/>
            <a:endParaRPr lang="ru-RU" b="1" dirty="0">
              <a:solidFill>
                <a:srgbClr val="0000CC"/>
              </a:solidFill>
              <a:latin typeface="Lucida Sans Unicode" panose="020B0602030504020204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25240" y="2413861"/>
            <a:ext cx="22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https://clck.ru/dXonW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38188" y="3244334"/>
            <a:ext cx="5145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hlinkClick r:id="rId3"/>
              </a:rPr>
              <a:t>https://clck.ru/dXosG</a:t>
            </a:r>
            <a:endParaRPr lang="ru-RU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228" y="787611"/>
            <a:ext cx="7705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5.Наличие авторских программ, методических пособий.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062082"/>
            <a:ext cx="3528392" cy="42670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062082"/>
            <a:ext cx="3145809" cy="42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62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012085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 (экспериментальной деятельности)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204864"/>
            <a:ext cx="2952328" cy="4248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89303"/>
            <a:ext cx="3312368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92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228" y="787611"/>
            <a:ext cx="7705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5.Наличие авторских программ, методических пособий.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00808"/>
            <a:ext cx="3718882" cy="46577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E66907-5FA9-4D54-AD4E-EAD466789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893" y="1916832"/>
            <a:ext cx="3142849" cy="469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37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657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4367E0-A409-44E7-96D8-871B399EC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97" y="2420888"/>
            <a:ext cx="3358873" cy="39758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0A8388-CEE3-49A4-BDE2-922E11FDD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457" y="2492896"/>
            <a:ext cx="3168354" cy="397588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657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3" y="2276872"/>
            <a:ext cx="2808312" cy="38327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276872"/>
            <a:ext cx="2808312" cy="383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55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657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5874"/>
            <a:ext cx="3620806" cy="454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135873"/>
            <a:ext cx="3521945" cy="454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84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657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132856"/>
            <a:ext cx="3544891" cy="436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97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6930" y="980728"/>
            <a:ext cx="8675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82" y="2841621"/>
            <a:ext cx="3743088" cy="26468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45" y="2852936"/>
            <a:ext cx="3779607" cy="267416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893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31" y="2564904"/>
            <a:ext cx="2425534" cy="3429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64904"/>
            <a:ext cx="2424724" cy="342900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9325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8" y="2759789"/>
            <a:ext cx="3707904" cy="26234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80928"/>
            <a:ext cx="3707904" cy="262194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657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Изображение 5" descr="sert-terenteva-irina-viktorovna-ru_page-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94" y="2410387"/>
            <a:ext cx="3860798" cy="3467352"/>
          </a:xfrm>
          <a:prstGeom prst="rect">
            <a:avLst/>
          </a:prstGeom>
        </p:spPr>
      </p:pic>
      <p:pic>
        <p:nvPicPr>
          <p:cNvPr id="8" name="Изображение 7" descr="doc_6_page-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427049"/>
            <a:ext cx="4311650" cy="345821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749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3" y="2087288"/>
            <a:ext cx="3708688" cy="26239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2087288"/>
            <a:ext cx="3924710" cy="2623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4005064"/>
            <a:ext cx="3686564" cy="265002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012085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2.Наставничество.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37" y="1988840"/>
            <a:ext cx="2698204" cy="40324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CB2919-0696-4620-B063-A2726E42B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840"/>
            <a:ext cx="2740499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011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965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AB2531-847B-490C-8F5C-0D6127BE6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132856"/>
            <a:ext cx="3435418" cy="422626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965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4" y="2606149"/>
            <a:ext cx="4355976" cy="3422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38" y="2692767"/>
            <a:ext cx="4504408" cy="324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18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965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7" y="2555188"/>
            <a:ext cx="4591824" cy="3241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951" y="2204864"/>
            <a:ext cx="324695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76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965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35" y="2132856"/>
            <a:ext cx="3082156" cy="41835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6CEEFF-929B-4B9D-AD39-1B0150942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32856"/>
            <a:ext cx="2849331" cy="418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5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965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мастер-классов,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мероприятий.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04" y="2132855"/>
            <a:ext cx="3493172" cy="4427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2856"/>
            <a:ext cx="364690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692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557083"/>
            <a:ext cx="8965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мастер-классов,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мероприятий.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503207"/>
            <a:ext cx="3528392" cy="448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912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965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</a:t>
            </a:r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8.Экспертная деятельность</a:t>
            </a:r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4593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76672"/>
            <a:ext cx="6768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9.Общественная активность педагога: участие в экспертных комиссиях, в жюри конкурсов, депутатская деятельность и </a:t>
            </a:r>
            <a:r>
              <a:rPr lang="ru-RU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endParaRPr lang="ru-RU" sz="2800" dirty="0">
              <a:solidFill>
                <a:srgbClr val="0000C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424" y="2062561"/>
            <a:ext cx="3070841" cy="45072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9" y="1988840"/>
            <a:ext cx="3502889" cy="459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695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76672"/>
            <a:ext cx="6768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9.Общественная активность педагога: участие в экспертных комиссиях, в жюри конкурсов, депутатская деятельность и </a:t>
            </a:r>
            <a:r>
              <a:rPr lang="ru-RU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endParaRPr lang="ru-RU" sz="2800" dirty="0">
              <a:solidFill>
                <a:srgbClr val="0000CC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237" y="2446453"/>
            <a:ext cx="2926825" cy="4199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420888"/>
            <a:ext cx="3096344" cy="41999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388EF3-8A38-4335-B34D-7759C4D18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587" y="2420888"/>
            <a:ext cx="2926825" cy="419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56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76672"/>
            <a:ext cx="6768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9.Общественная активность педагога: участие в экспертных комиссиях, в жюри конкурсов, депутатская деятельность и </a:t>
            </a:r>
            <a:r>
              <a:rPr lang="ru-RU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endParaRPr lang="ru-RU" sz="2800" dirty="0">
              <a:solidFill>
                <a:srgbClr val="0000CC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10ED9B-A273-481D-A504-B49F1E441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83" y="2204864"/>
            <a:ext cx="2935017" cy="36378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F7FF4E-9BD4-4D66-80B1-3F2D9E9155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533" y="2204864"/>
            <a:ext cx="2836992" cy="363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59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620688"/>
            <a:ext cx="69242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</a:rPr>
              <a:t>3.Наличие публикаций, включая интернет - публикации.</a:t>
            </a:r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1988839"/>
            <a:ext cx="55983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00CC"/>
                </a:solidFill>
                <a:latin typeface="Calibri"/>
                <a:hlinkClick r:id="rId2"/>
              </a:rPr>
              <a:t>1.План по самообразованию «Нравственно-патриотическое воспитание дошкольников  через ознакомление с родным краем. </a:t>
            </a:r>
            <a:r>
              <a:rPr lang="en-US" dirty="0">
                <a:solidFill>
                  <a:srgbClr val="0000CC"/>
                </a:solidFill>
                <a:latin typeface="Calibri"/>
                <a:hlinkClick r:id="rId2"/>
              </a:rPr>
              <a:t>https://clck.ru/dY5e6</a:t>
            </a:r>
            <a:endParaRPr lang="ru-RU" dirty="0">
              <a:solidFill>
                <a:srgbClr val="0000CC"/>
              </a:solidFill>
              <a:latin typeface="Calibri"/>
            </a:endParaRPr>
          </a:p>
          <a:p>
            <a:pPr lvl="0"/>
            <a:endParaRPr lang="ru-RU" dirty="0">
              <a:solidFill>
                <a:srgbClr val="0000CC"/>
              </a:solidFill>
              <a:latin typeface="Calibri"/>
            </a:endParaRPr>
          </a:p>
          <a:p>
            <a:pPr lvl="0"/>
            <a:r>
              <a:rPr lang="ru-RU" dirty="0">
                <a:solidFill>
                  <a:srgbClr val="74DBEE"/>
                </a:solidFill>
                <a:latin typeface="Calibri"/>
              </a:rPr>
              <a:t>2.</a:t>
            </a:r>
            <a:r>
              <a:rPr lang="ru-RU" dirty="0">
                <a:solidFill>
                  <a:srgbClr val="0000CC"/>
                </a:solidFill>
                <a:latin typeface="Calibri"/>
              </a:rPr>
              <a:t>   </a:t>
            </a:r>
            <a:r>
              <a:rPr lang="ru-RU" dirty="0">
                <a:solidFill>
                  <a:srgbClr val="0000CC"/>
                </a:solidFill>
                <a:latin typeface="Calibri"/>
                <a:hlinkClick r:id="rId3"/>
              </a:rPr>
              <a:t>Конспект открытого занятия в подготовительной группе</a:t>
            </a:r>
            <a:endParaRPr lang="ru-RU" dirty="0">
              <a:solidFill>
                <a:srgbClr val="0000CC"/>
              </a:solidFill>
              <a:latin typeface="Calibri"/>
            </a:endParaRPr>
          </a:p>
          <a:p>
            <a:pPr lvl="0"/>
            <a:r>
              <a:rPr lang="ru-RU" dirty="0">
                <a:solidFill>
                  <a:srgbClr val="0000CC"/>
                </a:solidFill>
                <a:latin typeface="Calibri"/>
                <a:hlinkClick r:id="rId3"/>
              </a:rPr>
              <a:t>      «Математическое путешествие по сказке Ш. Перро Золушка».</a:t>
            </a:r>
            <a:r>
              <a:rPr lang="en-US" dirty="0">
                <a:solidFill>
                  <a:srgbClr val="0000CC"/>
                </a:solidFill>
                <a:latin typeface="Calibri"/>
              </a:rPr>
              <a:t> </a:t>
            </a:r>
            <a:r>
              <a:rPr lang="en-US" dirty="0">
                <a:solidFill>
                  <a:srgbClr val="0000CC"/>
                </a:solidFill>
                <a:latin typeface="Calibri"/>
                <a:hlinkClick r:id="rId3"/>
              </a:rPr>
              <a:t>https://clck.ru/dXvFk</a:t>
            </a:r>
            <a:endParaRPr lang="ru-RU" dirty="0">
              <a:solidFill>
                <a:srgbClr val="0000CC"/>
              </a:solidFill>
              <a:latin typeface="Calibri"/>
            </a:endParaRPr>
          </a:p>
          <a:p>
            <a:pPr marL="342900" lvl="0" indent="-342900">
              <a:buFontTx/>
              <a:buAutoNum type="arabicPeriod"/>
            </a:pPr>
            <a:endParaRPr lang="ru-RU" dirty="0">
              <a:solidFill>
                <a:srgbClr val="0000CC"/>
              </a:solidFill>
              <a:latin typeface="Calibri"/>
            </a:endParaRPr>
          </a:p>
          <a:p>
            <a:pPr lvl="0"/>
            <a:r>
              <a:rPr lang="ru-RU" dirty="0">
                <a:solidFill>
                  <a:srgbClr val="0000CC"/>
                </a:solidFill>
                <a:latin typeface="Calibri"/>
                <a:hlinkClick r:id="rId4"/>
              </a:rPr>
              <a:t>3.Конспект открытого занятия в старшей группе « Путешествие по сказкам</a:t>
            </a:r>
            <a:endParaRPr lang="ru-RU" dirty="0">
              <a:solidFill>
                <a:srgbClr val="0000CC"/>
              </a:solidFill>
              <a:latin typeface="Calibri"/>
            </a:endParaRPr>
          </a:p>
          <a:p>
            <a:pPr lvl="0"/>
            <a:r>
              <a:rPr lang="ru-RU" dirty="0">
                <a:solidFill>
                  <a:srgbClr val="0000CC"/>
                </a:solidFill>
                <a:latin typeface="Calibri"/>
                <a:hlinkClick r:id="rId4"/>
              </a:rPr>
              <a:t>       </a:t>
            </a:r>
            <a:r>
              <a:rPr lang="ru-RU" dirty="0" err="1">
                <a:solidFill>
                  <a:srgbClr val="0000CC"/>
                </a:solidFill>
                <a:latin typeface="Calibri"/>
                <a:hlinkClick r:id="rId4"/>
              </a:rPr>
              <a:t>К.И.Чуковского</a:t>
            </a:r>
            <a:r>
              <a:rPr lang="ru-RU" dirty="0">
                <a:solidFill>
                  <a:srgbClr val="0000CC"/>
                </a:solidFill>
                <a:latin typeface="Calibri"/>
                <a:hlinkClick r:id="rId4"/>
              </a:rPr>
              <a:t>».</a:t>
            </a:r>
            <a:r>
              <a:rPr lang="en-US" dirty="0">
                <a:solidFill>
                  <a:srgbClr val="0000CC"/>
                </a:solidFill>
                <a:latin typeface="Calibri"/>
                <a:hlinkClick r:id="rId4"/>
              </a:rPr>
              <a:t> https://clck.ru/dXvET</a:t>
            </a:r>
            <a:endParaRPr lang="ru-RU" dirty="0">
              <a:solidFill>
                <a:srgbClr val="0000CC"/>
              </a:solidFill>
              <a:latin typeface="Calibri"/>
            </a:endParaRPr>
          </a:p>
          <a:p>
            <a:pPr lvl="0"/>
            <a:endParaRPr lang="ru-RU" dirty="0">
              <a:solidFill>
                <a:srgbClr val="0000CC"/>
              </a:solidFill>
              <a:latin typeface="Calibri"/>
            </a:endParaRPr>
          </a:p>
          <a:p>
            <a:pPr lvl="0"/>
            <a:r>
              <a:rPr lang="ru-RU" dirty="0">
                <a:solidFill>
                  <a:srgbClr val="74DBEE"/>
                </a:solidFill>
                <a:latin typeface="Calibri"/>
              </a:rPr>
              <a:t>4.</a:t>
            </a:r>
            <a:r>
              <a:rPr lang="ru-RU" dirty="0">
                <a:solidFill>
                  <a:srgbClr val="0000CC"/>
                </a:solidFill>
                <a:latin typeface="Calibri"/>
              </a:rPr>
              <a:t> </a:t>
            </a:r>
            <a:r>
              <a:rPr lang="ru-RU" dirty="0">
                <a:solidFill>
                  <a:srgbClr val="0000CC"/>
                </a:solidFill>
                <a:latin typeface="var(--bs-font-sans-serif)"/>
                <a:hlinkClick r:id="rId5"/>
              </a:rPr>
              <a:t>НОД по теме: "Мы юные экономисты“ </a:t>
            </a:r>
            <a:r>
              <a:rPr lang="en-US" dirty="0">
                <a:solidFill>
                  <a:srgbClr val="0000CC"/>
                </a:solidFill>
                <a:latin typeface="var(--bs-font-sans-serif)"/>
                <a:hlinkClick r:id="rId5"/>
              </a:rPr>
              <a:t>https://clck.ru/dXvGx</a:t>
            </a:r>
            <a:endParaRPr lang="ru-RU" dirty="0">
              <a:solidFill>
                <a:srgbClr val="0000CC"/>
              </a:solidFill>
              <a:latin typeface="var(--bs-font-sans-serif)"/>
            </a:endParaRPr>
          </a:p>
        </p:txBody>
      </p:sp>
    </p:spTree>
    <p:extLst>
      <p:ext uri="{BB962C8B-B14F-4D97-AF65-F5344CB8AC3E}">
        <p14:creationId xmlns:p14="http://schemas.microsoft.com/office/powerpoint/2010/main" val="9675935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965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10.Позитивные результаты работы с воспитанниками.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97893"/>
            <a:ext cx="2880320" cy="36896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19179"/>
            <a:ext cx="3037879" cy="365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220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965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10.Позитивные результаты работы с воспитанниками.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8629"/>
            <a:ext cx="3288246" cy="39604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8629"/>
            <a:ext cx="3142849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925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965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10.Позитивные результаты работы с воспитанниками.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23" y="1503948"/>
            <a:ext cx="4078953" cy="48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011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965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71" y="1772815"/>
            <a:ext cx="3862929" cy="44644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16"/>
            <a:ext cx="3430881" cy="46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555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965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9783" y="1700808"/>
            <a:ext cx="3934936" cy="4869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44824"/>
            <a:ext cx="3358873" cy="450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791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965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43" y="1628800"/>
            <a:ext cx="3718913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272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212" y="980728"/>
            <a:ext cx="9164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12. Работа с детьми из социально – неблагополучных</a:t>
            </a:r>
          </a:p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семей.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96" y="2348880"/>
            <a:ext cx="3672408" cy="426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626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212" y="980728"/>
            <a:ext cx="916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13. Участие педагога в профессиональных конкурсах.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2"/>
            <a:ext cx="3502889" cy="4437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16832"/>
            <a:ext cx="4078953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2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7158" y="785794"/>
            <a:ext cx="907262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262699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159" y="799429"/>
            <a:ext cx="107436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13. Участие педагога в профессиональных конкурсах.</a:t>
            </a:r>
          </a:p>
          <a:p>
            <a:endParaRPr lang="ru-RU" dirty="0"/>
          </a:p>
        </p:txBody>
      </p:sp>
      <p:pic>
        <p:nvPicPr>
          <p:cNvPr id="9" name="Изображение 8" descr="WIl6TPongwQ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93" y="1944426"/>
            <a:ext cx="3239135" cy="4104223"/>
          </a:xfrm>
          <a:prstGeom prst="rect">
            <a:avLst/>
          </a:prstGeom>
        </p:spPr>
      </p:pic>
      <p:pic>
        <p:nvPicPr>
          <p:cNvPr id="11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92299"/>
            <a:ext cx="3240405" cy="405635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7158" y="785794"/>
            <a:ext cx="907262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262699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159" y="799429"/>
            <a:ext cx="107436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13. Участие педагога в профессиональных конкурсах.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FEBF9C-A07D-488C-895F-4C56068FE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484784"/>
            <a:ext cx="3790921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59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404664"/>
            <a:ext cx="721227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</a:rPr>
              <a:t>3.Наличие публикаций, включая </a:t>
            </a:r>
          </a:p>
          <a:p>
            <a:pPr lvl="0" algn="ctr"/>
            <a:r>
              <a:rPr lang="ru-RU" sz="2800" dirty="0">
                <a:solidFill>
                  <a:srgbClr val="0000CC"/>
                </a:solidFill>
              </a:rPr>
              <a:t>интернет - публикации.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1412775"/>
            <a:ext cx="559836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00CC"/>
                </a:solidFill>
                <a:latin typeface="Calibri"/>
                <a:hlinkClick r:id="rId2"/>
              </a:rPr>
              <a:t>1. Проект по ПДД «Школа светофорных наук».</a:t>
            </a:r>
            <a:r>
              <a:rPr lang="ru-RU" sz="2000" dirty="0">
                <a:solidFill>
                  <a:srgbClr val="0000CC"/>
                </a:solidFill>
                <a:latin typeface="Calibri"/>
              </a:rPr>
              <a:t> </a:t>
            </a:r>
            <a:r>
              <a:rPr lang="en-US" sz="2000" dirty="0">
                <a:solidFill>
                  <a:srgbClr val="0000CC"/>
                </a:solidFill>
                <a:latin typeface="Calibri"/>
                <a:hlinkClick r:id="rId2"/>
              </a:rPr>
              <a:t>https://clck.ru/dY4tB</a:t>
            </a:r>
            <a:endParaRPr lang="ru-RU" sz="2000" dirty="0">
              <a:solidFill>
                <a:srgbClr val="0000CC"/>
              </a:solidFill>
              <a:latin typeface="Calibri"/>
            </a:endParaRPr>
          </a:p>
          <a:p>
            <a:pPr lvl="0"/>
            <a:endParaRPr lang="ru-RU" sz="2000" dirty="0">
              <a:solidFill>
                <a:srgbClr val="0000CC"/>
              </a:solidFill>
              <a:latin typeface="Calibri"/>
            </a:endParaRPr>
          </a:p>
          <a:p>
            <a:pPr lvl="0"/>
            <a:r>
              <a:rPr lang="ru-RU" sz="2000" dirty="0">
                <a:solidFill>
                  <a:srgbClr val="0000CC"/>
                </a:solidFill>
                <a:latin typeface="Calibri"/>
                <a:hlinkClick r:id="rId3"/>
              </a:rPr>
              <a:t>2. Проект «Никто не забыт, ничто не забыто». </a:t>
            </a:r>
            <a:r>
              <a:rPr lang="en-US" sz="2000" dirty="0">
                <a:solidFill>
                  <a:srgbClr val="0000CC"/>
                </a:solidFill>
                <a:latin typeface="Calibri"/>
                <a:hlinkClick r:id="rId3"/>
              </a:rPr>
              <a:t>https://clck.ru/dasHw</a:t>
            </a:r>
            <a:endParaRPr lang="ru-RU" sz="2000" dirty="0">
              <a:solidFill>
                <a:srgbClr val="0000CC"/>
              </a:solidFill>
              <a:latin typeface="Calibri"/>
            </a:endParaRPr>
          </a:p>
          <a:p>
            <a:pPr marL="342900" lvl="0" indent="-342900">
              <a:buFontTx/>
              <a:buAutoNum type="arabicPeriod" startAt="2"/>
            </a:pPr>
            <a:endParaRPr lang="ru-RU" sz="2000" dirty="0">
              <a:solidFill>
                <a:srgbClr val="0000CC"/>
              </a:solidFill>
              <a:latin typeface="Calibri"/>
            </a:endParaRPr>
          </a:p>
          <a:p>
            <a:pPr lvl="0"/>
            <a:r>
              <a:rPr lang="ru-RU" sz="2000" dirty="0">
                <a:solidFill>
                  <a:srgbClr val="0000CC"/>
                </a:solidFill>
                <a:latin typeface="Calibri"/>
                <a:hlinkClick r:id="rId4"/>
              </a:rPr>
              <a:t>3. Презентация к проекту «Как здорово зимой!»</a:t>
            </a:r>
            <a:r>
              <a:rPr lang="ru-RU" sz="2000" dirty="0">
                <a:solidFill>
                  <a:srgbClr val="0000CC"/>
                </a:solidFill>
                <a:latin typeface="Calibri"/>
              </a:rPr>
              <a:t> </a:t>
            </a:r>
            <a:r>
              <a:rPr lang="en-US" sz="2000" dirty="0">
                <a:solidFill>
                  <a:srgbClr val="0000CC"/>
                </a:solidFill>
                <a:latin typeface="Calibri"/>
                <a:hlinkClick r:id="rId4"/>
              </a:rPr>
              <a:t>https://clck.ru/dY5Ay</a:t>
            </a:r>
            <a:endParaRPr lang="ru-RU" sz="2000" dirty="0">
              <a:solidFill>
                <a:srgbClr val="0000CC"/>
              </a:solidFill>
              <a:latin typeface="Calibri"/>
            </a:endParaRPr>
          </a:p>
          <a:p>
            <a:pPr lvl="0"/>
            <a:endParaRPr lang="ru-RU" sz="2000" dirty="0">
              <a:solidFill>
                <a:srgbClr val="0000CC"/>
              </a:solidFill>
              <a:latin typeface="Calibri"/>
            </a:endParaRPr>
          </a:p>
          <a:p>
            <a:pPr lvl="0"/>
            <a:r>
              <a:rPr lang="ru-RU" sz="2000" dirty="0">
                <a:solidFill>
                  <a:srgbClr val="0000CC"/>
                </a:solidFill>
                <a:latin typeface="Calibri"/>
                <a:hlinkClick r:id="rId2"/>
              </a:rPr>
              <a:t>4. Проект «</a:t>
            </a:r>
            <a:r>
              <a:rPr lang="ru-RU" sz="2000" dirty="0" err="1">
                <a:solidFill>
                  <a:srgbClr val="0000CC"/>
                </a:solidFill>
                <a:latin typeface="Calibri"/>
                <a:hlinkClick r:id="rId2"/>
              </a:rPr>
              <a:t>Адвент</a:t>
            </a:r>
            <a:r>
              <a:rPr lang="ru-RU" sz="2000" dirty="0">
                <a:solidFill>
                  <a:srgbClr val="0000CC"/>
                </a:solidFill>
                <a:latin typeface="Calibri"/>
                <a:hlinkClick r:id="rId2"/>
              </a:rPr>
              <a:t>- календарь».</a:t>
            </a:r>
            <a:r>
              <a:rPr lang="ru-RU" sz="2000" dirty="0">
                <a:solidFill>
                  <a:srgbClr val="0000CC"/>
                </a:solidFill>
                <a:latin typeface="Calibri"/>
              </a:rPr>
              <a:t> </a:t>
            </a:r>
            <a:r>
              <a:rPr lang="en-US" sz="2000" u="sng" dirty="0">
                <a:solidFill>
                  <a:srgbClr val="74DBEE"/>
                </a:solidFill>
                <a:latin typeface="Calibri"/>
              </a:rPr>
              <a:t>https://clck.ru/dY4tB</a:t>
            </a:r>
            <a:endParaRPr lang="ru-RU" sz="2000" u="sng" dirty="0">
              <a:solidFill>
                <a:srgbClr val="74DBEE"/>
              </a:solidFill>
              <a:latin typeface="Calibri"/>
            </a:endParaRPr>
          </a:p>
          <a:p>
            <a:pPr lvl="0"/>
            <a:endParaRPr lang="ru-RU" sz="2000" dirty="0">
              <a:solidFill>
                <a:srgbClr val="0000CC"/>
              </a:solidFill>
              <a:latin typeface="Calibri"/>
            </a:endParaRPr>
          </a:p>
          <a:p>
            <a:pPr lvl="0"/>
            <a:r>
              <a:rPr lang="ru-RU" sz="2000" dirty="0">
                <a:solidFill>
                  <a:srgbClr val="0000CC"/>
                </a:solidFill>
                <a:latin typeface="Calibri"/>
                <a:hlinkClick r:id="rId5"/>
              </a:rPr>
              <a:t>5. Презентация к проекту «Национальный костюм» </a:t>
            </a:r>
            <a:r>
              <a:rPr lang="en-US" sz="2000" dirty="0">
                <a:solidFill>
                  <a:srgbClr val="0000CC"/>
                </a:solidFill>
                <a:latin typeface="Calibri"/>
                <a:hlinkClick r:id="rId5"/>
              </a:rPr>
              <a:t>https://clck.ru/daqfV</a:t>
            </a:r>
            <a:endParaRPr lang="ru-RU" sz="2000" dirty="0">
              <a:solidFill>
                <a:srgbClr val="0000CC"/>
              </a:solidFill>
              <a:latin typeface="Calibri"/>
            </a:endParaRPr>
          </a:p>
          <a:p>
            <a:pPr lvl="0"/>
            <a:endParaRPr lang="ru-RU" sz="2000" dirty="0">
              <a:solidFill>
                <a:srgbClr val="0000CC"/>
              </a:solidFill>
              <a:latin typeface="Calibri"/>
            </a:endParaRPr>
          </a:p>
          <a:p>
            <a:pPr lvl="0"/>
            <a:r>
              <a:rPr lang="ru-RU" sz="2000" dirty="0">
                <a:solidFill>
                  <a:srgbClr val="0000CC"/>
                </a:solidFill>
                <a:latin typeface="Calibri"/>
                <a:hlinkClick r:id="rId6"/>
              </a:rPr>
              <a:t>6. Презентация кружка «Юный краевед» </a:t>
            </a:r>
            <a:r>
              <a:rPr lang="en-US" sz="2000" dirty="0">
                <a:solidFill>
                  <a:srgbClr val="0000CC"/>
                </a:solidFill>
                <a:latin typeface="Calibri"/>
                <a:hlinkClick r:id="rId6"/>
              </a:rPr>
              <a:t>https://clck.ru/db2xw</a:t>
            </a:r>
            <a:endParaRPr lang="ru-RU" sz="2000" dirty="0">
              <a:solidFill>
                <a:srgbClr val="0000CC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7158" y="785794"/>
            <a:ext cx="907262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262699"/>
                </a:solidFill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8531" y="2545926"/>
            <a:ext cx="4384502" cy="3126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799429"/>
            <a:ext cx="10568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Участие педагога в профессиональных конкурсах.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7E5170-149E-4834-B28C-F232ECD9D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16832"/>
            <a:ext cx="3250666" cy="434682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500034" y="846004"/>
            <a:ext cx="8320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folHlink"/>
                </a:solidFill>
                <a:latin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47187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Участие педагога в профессиональных конкурсах.</a:t>
            </a:r>
          </a:p>
          <a:p>
            <a:endParaRPr lang="ru-RU" sz="2800" dirty="0">
              <a:solidFill>
                <a:srgbClr val="0000CC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00111"/>
            <a:ext cx="3312368" cy="45720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6C6A8D-814F-47A6-A6D1-C4E0A9DC9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08" y="1832444"/>
            <a:ext cx="3269990" cy="453967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0034" y="928670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folHlink"/>
                </a:solidFill>
                <a:latin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420838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Участие педагога в профессиональных конкурсах.</a:t>
            </a:r>
          </a:p>
          <a:p>
            <a:endParaRPr lang="ru-RU" sz="2800" dirty="0">
              <a:solidFill>
                <a:srgbClr val="0000CC"/>
              </a:solidFill>
            </a:endParaRPr>
          </a:p>
          <a:p>
            <a:endParaRPr lang="ru-RU" sz="2800" dirty="0">
              <a:solidFill>
                <a:srgbClr val="0000CC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79" y="1588732"/>
            <a:ext cx="3432345" cy="47309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71FCEC-0E69-432E-9172-F17EB8F79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3343431" cy="466548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34" y="420838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Участие педагога в профессиональных конкурсах.</a:t>
            </a:r>
          </a:p>
          <a:p>
            <a:endParaRPr lang="ru-RU" sz="2800" dirty="0">
              <a:solidFill>
                <a:srgbClr val="0000CC"/>
              </a:solidFill>
            </a:endParaRPr>
          </a:p>
          <a:p>
            <a:endParaRPr lang="ru-RU" sz="2800" dirty="0">
              <a:solidFill>
                <a:srgbClr val="0000CC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833DCB-EDEF-4631-BBB2-B7A9FD9B0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3" y="1505166"/>
            <a:ext cx="3310878" cy="46085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30A23E-D83F-4B3C-BFAE-88652C870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3600400" cy="450526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0034" y="420838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Участие педагога в профессиональных конкурсах.</a:t>
            </a:r>
          </a:p>
          <a:p>
            <a:endParaRPr lang="ru-RU" sz="2800" dirty="0">
              <a:solidFill>
                <a:srgbClr val="0000CC"/>
              </a:solidFill>
            </a:endParaRPr>
          </a:p>
          <a:p>
            <a:endParaRPr lang="ru-RU" sz="2800" dirty="0">
              <a:solidFill>
                <a:srgbClr val="0000CC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05181E-AF2B-4534-A317-F6A8A22F6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83" y="1507091"/>
            <a:ext cx="3243354" cy="45947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1732D1-3621-46B9-B3E9-8DCAAE3DA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3281965" cy="445073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84" y="1805833"/>
            <a:ext cx="2930162" cy="4187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34" y="420838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Участие педагога в профессиональных конкурсах.</a:t>
            </a:r>
          </a:p>
          <a:p>
            <a:endParaRPr lang="ru-RU" sz="2800" dirty="0">
              <a:solidFill>
                <a:srgbClr val="0000CC"/>
              </a:solidFill>
            </a:endParaRPr>
          </a:p>
          <a:p>
            <a:endParaRPr lang="ru-RU" sz="2800" dirty="0">
              <a:solidFill>
                <a:srgbClr val="0000C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805833"/>
            <a:ext cx="3042168" cy="4102964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223" y="2117188"/>
            <a:ext cx="3002850" cy="451165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" y="0"/>
            <a:ext cx="8363272" cy="2514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b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94" y="2105006"/>
            <a:ext cx="2653154" cy="43651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575" y="2089277"/>
            <a:ext cx="3002850" cy="450824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0342" y="2797066"/>
            <a:ext cx="4612609" cy="30926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00063" y="2797065"/>
            <a:ext cx="4612609" cy="309267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0"/>
            <a:ext cx="8363272" cy="2514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b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0"/>
            <a:ext cx="8363272" cy="2514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b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Изображение 8" descr="ULMB4PScsf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2432345"/>
            <a:ext cx="2612430" cy="3822112"/>
          </a:xfrm>
          <a:prstGeom prst="rect">
            <a:avLst/>
          </a:prstGeom>
        </p:spPr>
      </p:pic>
      <p:pic>
        <p:nvPicPr>
          <p:cNvPr id="6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30" y="2432345"/>
            <a:ext cx="2664296" cy="382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643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Сертификаты\UVgwyZJrFP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638" y="2101240"/>
            <a:ext cx="3780513" cy="222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1\Desktop\Мама работа\xIm1LoZ3hf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22" y="4449620"/>
            <a:ext cx="3888432" cy="211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449620"/>
            <a:ext cx="3733554" cy="240838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" y="0"/>
            <a:ext cx="8363272" cy="2514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b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548680"/>
            <a:ext cx="73562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</a:rPr>
              <a:t>3.Наличие публикаций, включая </a:t>
            </a:r>
          </a:p>
          <a:p>
            <a:pPr lvl="0" algn="ctr"/>
            <a:r>
              <a:rPr lang="ru-RU" sz="2800" dirty="0">
                <a:solidFill>
                  <a:srgbClr val="0000CC"/>
                </a:solidFill>
              </a:rPr>
              <a:t>интернет - публикации.</a:t>
            </a:r>
          </a:p>
          <a:p>
            <a:pPr lvl="0" algn="ctr"/>
            <a:endParaRPr lang="ru-RU" sz="2800" dirty="0">
              <a:solidFill>
                <a:srgbClr val="0000CC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1988840"/>
            <a:ext cx="57423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00CC"/>
                </a:solidFill>
                <a:latin typeface="Calibri"/>
                <a:hlinkClick r:id="rId2"/>
              </a:rPr>
              <a:t>1.Родительское собрание "Здоровье в порядке- спасибо зарядке"</a:t>
            </a:r>
            <a:endParaRPr lang="ru-RU" sz="2400" dirty="0">
              <a:solidFill>
                <a:srgbClr val="0000CC"/>
              </a:solidFill>
              <a:latin typeface="Calibri"/>
            </a:endParaRPr>
          </a:p>
          <a:p>
            <a:pPr lvl="0"/>
            <a:r>
              <a:rPr lang="en-US" sz="2000" dirty="0">
                <a:solidFill>
                  <a:srgbClr val="0000CC"/>
                </a:solidFill>
                <a:latin typeface="Calibri"/>
                <a:hlinkClick r:id="rId2"/>
              </a:rPr>
              <a:t>https://clck.ru/dXovf</a:t>
            </a:r>
            <a:endParaRPr lang="ru-RU" sz="2000" dirty="0">
              <a:solidFill>
                <a:srgbClr val="0000CC"/>
              </a:solidFill>
              <a:latin typeface="Calibri"/>
            </a:endParaRPr>
          </a:p>
          <a:p>
            <a:pPr lvl="0"/>
            <a:endParaRPr lang="ru-RU" sz="2000" dirty="0">
              <a:solidFill>
                <a:srgbClr val="0000CC"/>
              </a:solidFill>
              <a:latin typeface="Calibri"/>
            </a:endParaRPr>
          </a:p>
          <a:p>
            <a:pPr lvl="0"/>
            <a:r>
              <a:rPr lang="ru-RU" sz="2000" dirty="0">
                <a:solidFill>
                  <a:srgbClr val="0000CC"/>
                </a:solidFill>
                <a:latin typeface="Calibri"/>
                <a:hlinkClick r:id="rId3"/>
              </a:rPr>
              <a:t>2.Презентация для родителей</a:t>
            </a:r>
            <a:r>
              <a:rPr lang="en-US" sz="2000" dirty="0">
                <a:solidFill>
                  <a:srgbClr val="0000CC"/>
                </a:solidFill>
                <a:latin typeface="Calibri"/>
                <a:hlinkClick r:id="rId3"/>
              </a:rPr>
              <a:t> </a:t>
            </a:r>
            <a:r>
              <a:rPr lang="ru-RU" sz="2000" dirty="0">
                <a:solidFill>
                  <a:srgbClr val="0000CC"/>
                </a:solidFill>
                <a:latin typeface="Calibri"/>
                <a:hlinkClick r:id="rId3"/>
              </a:rPr>
              <a:t>«Жизнь детей в детском саду»</a:t>
            </a:r>
            <a:endParaRPr lang="ru-RU" sz="2000" dirty="0">
              <a:solidFill>
                <a:srgbClr val="0000CC"/>
              </a:solidFill>
              <a:latin typeface="Calibri"/>
            </a:endParaRPr>
          </a:p>
          <a:p>
            <a:pPr lvl="0"/>
            <a:r>
              <a:rPr lang="en-US" sz="2000" dirty="0">
                <a:solidFill>
                  <a:srgbClr val="0000CC"/>
                </a:solidFill>
                <a:latin typeface="Calibri"/>
                <a:hlinkClick r:id="rId3"/>
              </a:rPr>
              <a:t>https://clck.ru/dXpCq</a:t>
            </a:r>
            <a:endParaRPr lang="ru-RU" sz="2000" dirty="0">
              <a:solidFill>
                <a:srgbClr val="0000CC"/>
              </a:solidFill>
              <a:latin typeface="Calibri"/>
            </a:endParaRPr>
          </a:p>
          <a:p>
            <a:pPr lvl="0"/>
            <a:endParaRPr lang="ru-RU" sz="2000" dirty="0">
              <a:solidFill>
                <a:srgbClr val="0000CC"/>
              </a:solidFill>
              <a:latin typeface="Calibri"/>
            </a:endParaRPr>
          </a:p>
          <a:p>
            <a:pPr lvl="0"/>
            <a:r>
              <a:rPr lang="ru-RU" sz="2000" dirty="0">
                <a:solidFill>
                  <a:srgbClr val="0000CC"/>
                </a:solidFill>
                <a:latin typeface="Calibri"/>
                <a:hlinkClick r:id="rId4"/>
              </a:rPr>
              <a:t>3.Консультация «Экологическое воспитание в семье»</a:t>
            </a:r>
            <a:endParaRPr lang="ru-RU" dirty="0">
              <a:solidFill>
                <a:srgbClr val="0000CC"/>
              </a:solidFill>
              <a:latin typeface="Calibri"/>
            </a:endParaRPr>
          </a:p>
          <a:p>
            <a:pPr lvl="0"/>
            <a:r>
              <a:rPr lang="en-US" sz="2000" dirty="0">
                <a:solidFill>
                  <a:srgbClr val="0000CC"/>
                </a:solidFill>
                <a:latin typeface="Calibri"/>
                <a:hlinkClick r:id="rId4"/>
              </a:rPr>
              <a:t>https://clck.ru/dXowm</a:t>
            </a:r>
            <a:endParaRPr lang="ru-RU" sz="2000" dirty="0">
              <a:solidFill>
                <a:srgbClr val="0000CC"/>
              </a:solidFill>
              <a:latin typeface="Calibri"/>
            </a:endParaRPr>
          </a:p>
          <a:p>
            <a:pPr lvl="0"/>
            <a:endParaRPr lang="ru-RU" sz="2000" dirty="0">
              <a:solidFill>
                <a:srgbClr val="0000CC"/>
              </a:solidFill>
              <a:latin typeface="Calibri"/>
              <a:hlinkClick r:id="rId5"/>
            </a:endParaRPr>
          </a:p>
          <a:p>
            <a:pPr lvl="0"/>
            <a:r>
              <a:rPr lang="ru-RU" sz="2000" dirty="0">
                <a:solidFill>
                  <a:srgbClr val="0000CC"/>
                </a:solidFill>
                <a:latin typeface="Calibri"/>
                <a:hlinkClick r:id="rId5"/>
              </a:rPr>
              <a:t>4. Консультация «Дошкольник и экономика»</a:t>
            </a:r>
            <a:endParaRPr lang="ru-RU" sz="2000" dirty="0">
              <a:solidFill>
                <a:srgbClr val="0000CC"/>
              </a:solidFill>
              <a:latin typeface="Calibri"/>
            </a:endParaRPr>
          </a:p>
          <a:p>
            <a:pPr lvl="0"/>
            <a:r>
              <a:rPr lang="en-US" sz="2000" dirty="0">
                <a:solidFill>
                  <a:srgbClr val="0000CC"/>
                </a:solidFill>
                <a:latin typeface="Calibri"/>
                <a:hlinkClick r:id="rId5"/>
              </a:rPr>
              <a:t>https://clck.ru/dXpFk</a:t>
            </a:r>
            <a:endParaRPr lang="ru-RU" sz="2000" dirty="0">
              <a:solidFill>
                <a:srgbClr val="0000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0181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24" y="2111055"/>
            <a:ext cx="3816424" cy="2376170"/>
          </a:xfrm>
          <a:prstGeom prst="rect">
            <a:avLst/>
          </a:prstGeom>
        </p:spPr>
      </p:pic>
      <p:pic>
        <p:nvPicPr>
          <p:cNvPr id="6" name="Изображение 5" descr="z8ww6fIOVy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775" y="4470804"/>
            <a:ext cx="3459799" cy="2270125"/>
          </a:xfrm>
          <a:prstGeom prst="rect">
            <a:avLst/>
          </a:prstGeom>
        </p:spPr>
      </p:pic>
      <p:pic>
        <p:nvPicPr>
          <p:cNvPr id="8" name="Изображение 7" descr="mkUwDV0S5i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470805"/>
            <a:ext cx="3643004" cy="2270124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7200" y="0"/>
            <a:ext cx="8363272" cy="2514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b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b-LxIQwKxk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343401"/>
            <a:ext cx="3312368" cy="207683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" y="0"/>
            <a:ext cx="8363272" cy="2514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b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Изображение 3" descr="zYPNzP0UwX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343401"/>
            <a:ext cx="3410090" cy="2076831"/>
          </a:xfrm>
          <a:prstGeom prst="rect">
            <a:avLst/>
          </a:prstGeom>
        </p:spPr>
      </p:pic>
      <p:pic>
        <p:nvPicPr>
          <p:cNvPr id="10" name="Picture 3" descr="F:\Сертификаты\cJ0ecyCRRD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83161"/>
            <a:ext cx="3168352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57200" y="0"/>
            <a:ext cx="8363272" cy="2514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b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B77FF2-22D0-4F94-BE93-2F24D95BA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189" y="2194748"/>
            <a:ext cx="2865368" cy="42973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761DEF-5196-47EE-9273-EFB4F2E36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25" y="2194748"/>
            <a:ext cx="2810474" cy="429730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0DBB3A-5FB1-452C-9839-C8C0AB76F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45" y="2276872"/>
            <a:ext cx="2782764" cy="417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08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620688"/>
            <a:ext cx="69242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</a:rPr>
              <a:t>3.Наличие публикаций, включая интернет - публикации.</a:t>
            </a:r>
          </a:p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988840"/>
            <a:ext cx="3024336" cy="41268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988840"/>
            <a:ext cx="3005588" cy="412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8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358" y="1856358"/>
            <a:ext cx="3001005" cy="424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9632" y="620688"/>
            <a:ext cx="69242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0000CC"/>
                </a:solidFill>
              </a:rPr>
              <a:t>3.Наличие публикаций, включая интернет - публикации.</a:t>
            </a:r>
          </a:p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6A0D97-10FB-46F4-89AC-8C5D04DA9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" y="2680890"/>
            <a:ext cx="3816427" cy="259413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1151</TotalTime>
  <Words>1180</Words>
  <Application>Microsoft Office PowerPoint</Application>
  <PresentationFormat>Экран (4:3)</PresentationFormat>
  <Paragraphs>154</Paragraphs>
  <Slides>72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80" baseType="lpstr">
      <vt:lpstr>Arial</vt:lpstr>
      <vt:lpstr>Calibri</vt:lpstr>
      <vt:lpstr>Lucida Sans Unicode</vt:lpstr>
      <vt:lpstr>Times New Roman</vt:lpstr>
      <vt:lpstr>Trebuchet MS</vt:lpstr>
      <vt:lpstr>var(--bs-font-sans-serif)</vt:lpstr>
      <vt:lpstr>Wingdings 3</vt:lpstr>
      <vt:lpstr>Аспект</vt:lpstr>
      <vt:lpstr>Министерство образования Республики Мордовия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217</cp:revision>
  <dcterms:created xsi:type="dcterms:W3CDTF">2014-02-26T09:59:00Z</dcterms:created>
  <dcterms:modified xsi:type="dcterms:W3CDTF">2022-12-22T19:29:15Z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8C81CBF5CE384BCEBAC72CED62795F71</vt:lpwstr>
  </property>
  <property fmtid="{D5CDD505-2E9C-101B-9397-08002B2CF9AE}" pid="3" name="KSOProductBuildVer">
    <vt:lpwstr>1049-11.2.0.11380</vt:lpwstr>
  </property>
</Properties>
</file>