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8" r:id="rId3"/>
    <p:sldId id="259" r:id="rId4"/>
    <p:sldId id="274" r:id="rId5"/>
    <p:sldId id="268" r:id="rId6"/>
    <p:sldId id="262" r:id="rId7"/>
    <p:sldId id="269" r:id="rId8"/>
    <p:sldId id="263" r:id="rId9"/>
    <p:sldId id="264" r:id="rId10"/>
    <p:sldId id="265" r:id="rId11"/>
    <p:sldId id="266" r:id="rId12"/>
    <p:sldId id="267" r:id="rId13"/>
    <p:sldId id="270" r:id="rId14"/>
    <p:sldId id="277" r:id="rId15"/>
    <p:sldId id="271" r:id="rId16"/>
    <p:sldId id="272" r:id="rId17"/>
    <p:sldId id="273" r:id="rId18"/>
    <p:sldId id="275" r:id="rId19"/>
    <p:sldId id="276"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howGuides="1">
      <p:cViewPr>
        <p:scale>
          <a:sx n="50" d="100"/>
          <a:sy n="50" d="100"/>
        </p:scale>
        <p:origin x="-1476" y="-48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a:defRPr/>
            </a:lvl1pPr>
          </a:lstStyle>
          <a:p>
            <a:fld id="{D492C0FC-4159-49B8-947B-C7B90E738E92}" type="datetimeFigureOut">
              <a:rPr lang="ru-RU" smtClean="0"/>
              <a:pPr/>
              <a:t>21.04.2020</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a:defRPr/>
            </a:lvl1p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a:lstStyle>
            <a:lvl1pPr>
              <a:defRPr/>
            </a:lvl1pPr>
          </a:lstStyle>
          <a:p>
            <a:fld id="{08C062C4-3475-4962-B00D-15761E02B6A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1600201"/>
            <a:ext cx="109728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a:defRPr/>
            </a:lvl1pPr>
          </a:lstStyle>
          <a:p>
            <a:fld id="{D492C0FC-4159-49B8-947B-C7B90E738E92}" type="datetimeFigureOut">
              <a:rPr lang="ru-RU" smtClean="0"/>
              <a:pPr/>
              <a:t>21.04.2020</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a:defRPr/>
            </a:lvl1p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a:lstStyle>
            <a:lvl1pPr>
              <a:defRPr/>
            </a:lvl1pPr>
          </a:lstStyle>
          <a:p>
            <a:fld id="{08C062C4-3475-4962-B00D-15761E02B6A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a:defRPr/>
            </a:lvl1pPr>
          </a:lstStyle>
          <a:p>
            <a:fld id="{D492C0FC-4159-49B8-947B-C7B90E738E92}" type="datetimeFigureOut">
              <a:rPr lang="ru-RU" smtClean="0"/>
              <a:pPr/>
              <a:t>21.04.2020</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a:defRPr/>
            </a:lvl1p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a:lstStyle>
            <a:lvl1pPr>
              <a:defRPr/>
            </a:lvl1pPr>
          </a:lstStyle>
          <a:p>
            <a:fld id="{08C062C4-3475-4962-B00D-15761E02B6A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609600" y="1600201"/>
            <a:ext cx="109728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a:defRPr/>
            </a:lvl1pPr>
          </a:lstStyle>
          <a:p>
            <a:fld id="{D492C0FC-4159-49B8-947B-C7B90E738E92}" type="datetimeFigureOut">
              <a:rPr lang="ru-RU" smtClean="0"/>
              <a:pPr/>
              <a:t>21.04.2020</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a:defRPr/>
            </a:lvl1p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a:lstStyle>
            <a:lvl1pPr>
              <a:defRPr/>
            </a:lvl1pPr>
          </a:lstStyle>
          <a:p>
            <a:fld id="{08C062C4-3475-4962-B00D-15761E02B6A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609600" y="6356351"/>
            <a:ext cx="2844800" cy="365125"/>
          </a:xfrm>
          <a:prstGeom prst="rect">
            <a:avLst/>
          </a:prstGeom>
        </p:spPr>
        <p:txBody>
          <a:bodyPr/>
          <a:lstStyle>
            <a:lvl1pPr>
              <a:defRPr/>
            </a:lvl1pPr>
          </a:lstStyle>
          <a:p>
            <a:fld id="{D492C0FC-4159-49B8-947B-C7B90E738E92}" type="datetimeFigureOut">
              <a:rPr lang="ru-RU" smtClean="0"/>
              <a:pPr/>
              <a:t>21.04.2020</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a:defRPr/>
            </a:lvl1p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a:lstStyle>
            <a:lvl1pPr>
              <a:defRPr/>
            </a:lvl1pPr>
          </a:lstStyle>
          <a:p>
            <a:fld id="{08C062C4-3475-4962-B00D-15761E02B6A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a:xfrm>
            <a:off x="609600" y="6356351"/>
            <a:ext cx="2844800" cy="365125"/>
          </a:xfrm>
          <a:prstGeom prst="rect">
            <a:avLst/>
          </a:prstGeom>
        </p:spPr>
        <p:txBody>
          <a:bodyPr/>
          <a:lstStyle>
            <a:lvl1pPr>
              <a:defRPr/>
            </a:lvl1pPr>
          </a:lstStyle>
          <a:p>
            <a:fld id="{D492C0FC-4159-49B8-947B-C7B90E738E92}" type="datetimeFigureOut">
              <a:rPr lang="ru-RU" smtClean="0"/>
              <a:pPr/>
              <a:t>21.04.2020</a:t>
            </a:fld>
            <a:endParaRPr lang="ru-RU"/>
          </a:p>
        </p:txBody>
      </p:sp>
      <p:sp>
        <p:nvSpPr>
          <p:cNvPr id="6" name="Нижний колонтитул 4"/>
          <p:cNvSpPr>
            <a:spLocks noGrp="1"/>
          </p:cNvSpPr>
          <p:nvPr>
            <p:ph type="ftr" sz="quarter" idx="11"/>
          </p:nvPr>
        </p:nvSpPr>
        <p:spPr>
          <a:xfrm>
            <a:off x="4165600" y="6356351"/>
            <a:ext cx="3860800" cy="365125"/>
          </a:xfrm>
          <a:prstGeom prst="rect">
            <a:avLst/>
          </a:prstGeom>
        </p:spPr>
        <p:txBody>
          <a:bodyPr/>
          <a:lstStyle>
            <a:lvl1pPr>
              <a:defRPr/>
            </a:lvl1pPr>
          </a:lstStyle>
          <a:p>
            <a:endParaRPr lang="ru-RU"/>
          </a:p>
        </p:txBody>
      </p:sp>
      <p:sp>
        <p:nvSpPr>
          <p:cNvPr id="7" name="Номер слайда 5"/>
          <p:cNvSpPr>
            <a:spLocks noGrp="1"/>
          </p:cNvSpPr>
          <p:nvPr>
            <p:ph type="sldNum" sz="quarter" idx="12"/>
          </p:nvPr>
        </p:nvSpPr>
        <p:spPr>
          <a:xfrm>
            <a:off x="8737600" y="6356351"/>
            <a:ext cx="2844800" cy="365125"/>
          </a:xfrm>
          <a:prstGeom prst="rect">
            <a:avLst/>
          </a:prstGeom>
        </p:spPr>
        <p:txBody>
          <a:bodyPr/>
          <a:lstStyle>
            <a:lvl1pPr>
              <a:defRPr/>
            </a:lvl1pPr>
          </a:lstStyle>
          <a:p>
            <a:fld id="{08C062C4-3475-4962-B00D-15761E02B6A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a:xfrm>
            <a:off x="609600" y="6356351"/>
            <a:ext cx="2844800" cy="365125"/>
          </a:xfrm>
          <a:prstGeom prst="rect">
            <a:avLst/>
          </a:prstGeom>
        </p:spPr>
        <p:txBody>
          <a:bodyPr/>
          <a:lstStyle>
            <a:lvl1pPr>
              <a:defRPr/>
            </a:lvl1pPr>
          </a:lstStyle>
          <a:p>
            <a:fld id="{D492C0FC-4159-49B8-947B-C7B90E738E92}" type="datetimeFigureOut">
              <a:rPr lang="ru-RU" smtClean="0"/>
              <a:pPr/>
              <a:t>21.04.2020</a:t>
            </a:fld>
            <a:endParaRPr lang="ru-RU"/>
          </a:p>
        </p:txBody>
      </p:sp>
      <p:sp>
        <p:nvSpPr>
          <p:cNvPr id="8" name="Нижний колонтитул 4"/>
          <p:cNvSpPr>
            <a:spLocks noGrp="1"/>
          </p:cNvSpPr>
          <p:nvPr>
            <p:ph type="ftr" sz="quarter" idx="11"/>
          </p:nvPr>
        </p:nvSpPr>
        <p:spPr>
          <a:xfrm>
            <a:off x="4165600" y="6356351"/>
            <a:ext cx="3860800" cy="365125"/>
          </a:xfrm>
          <a:prstGeom prst="rect">
            <a:avLst/>
          </a:prstGeom>
        </p:spPr>
        <p:txBody>
          <a:bodyPr/>
          <a:lstStyle>
            <a:lvl1pPr>
              <a:defRPr/>
            </a:lvl1pPr>
          </a:lstStyle>
          <a:p>
            <a:endParaRPr lang="ru-RU"/>
          </a:p>
        </p:txBody>
      </p:sp>
      <p:sp>
        <p:nvSpPr>
          <p:cNvPr id="9" name="Номер слайда 5"/>
          <p:cNvSpPr>
            <a:spLocks noGrp="1"/>
          </p:cNvSpPr>
          <p:nvPr>
            <p:ph type="sldNum" sz="quarter" idx="12"/>
          </p:nvPr>
        </p:nvSpPr>
        <p:spPr>
          <a:xfrm>
            <a:off x="8737600" y="6356351"/>
            <a:ext cx="2844800" cy="365125"/>
          </a:xfrm>
          <a:prstGeom prst="rect">
            <a:avLst/>
          </a:prstGeom>
        </p:spPr>
        <p:txBody>
          <a:bodyPr/>
          <a:lstStyle>
            <a:lvl1pPr>
              <a:defRPr/>
            </a:lvl1pPr>
          </a:lstStyle>
          <a:p>
            <a:fld id="{08C062C4-3475-4962-B00D-15761E02B6A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a:lstStyle/>
          <a:p>
            <a:r>
              <a:rPr lang="ru-RU" smtClean="0"/>
              <a:t>Образец заголовка</a:t>
            </a:r>
            <a:endParaRPr lang="ru-RU"/>
          </a:p>
        </p:txBody>
      </p:sp>
      <p:sp>
        <p:nvSpPr>
          <p:cNvPr id="3" name="Дата 3"/>
          <p:cNvSpPr>
            <a:spLocks noGrp="1"/>
          </p:cNvSpPr>
          <p:nvPr>
            <p:ph type="dt" sz="half" idx="10"/>
          </p:nvPr>
        </p:nvSpPr>
        <p:spPr>
          <a:xfrm>
            <a:off x="609600" y="6356351"/>
            <a:ext cx="2844800" cy="365125"/>
          </a:xfrm>
          <a:prstGeom prst="rect">
            <a:avLst/>
          </a:prstGeom>
        </p:spPr>
        <p:txBody>
          <a:bodyPr/>
          <a:lstStyle>
            <a:lvl1pPr>
              <a:defRPr/>
            </a:lvl1pPr>
          </a:lstStyle>
          <a:p>
            <a:fld id="{D492C0FC-4159-49B8-947B-C7B90E738E92}" type="datetimeFigureOut">
              <a:rPr lang="ru-RU" smtClean="0"/>
              <a:pPr/>
              <a:t>21.04.2020</a:t>
            </a:fld>
            <a:endParaRPr lang="ru-RU"/>
          </a:p>
        </p:txBody>
      </p:sp>
      <p:sp>
        <p:nvSpPr>
          <p:cNvPr id="4" name="Нижний колонтитул 4"/>
          <p:cNvSpPr>
            <a:spLocks noGrp="1"/>
          </p:cNvSpPr>
          <p:nvPr>
            <p:ph type="ftr" sz="quarter" idx="11"/>
          </p:nvPr>
        </p:nvSpPr>
        <p:spPr>
          <a:xfrm>
            <a:off x="4165600" y="6356351"/>
            <a:ext cx="3860800" cy="365125"/>
          </a:xfrm>
          <a:prstGeom prst="rect">
            <a:avLst/>
          </a:prstGeom>
        </p:spPr>
        <p:txBody>
          <a:bodyPr/>
          <a:lstStyle>
            <a:lvl1pPr>
              <a:defRPr/>
            </a:lvl1pPr>
          </a:lstStyle>
          <a:p>
            <a:endParaRPr lang="ru-RU"/>
          </a:p>
        </p:txBody>
      </p:sp>
      <p:sp>
        <p:nvSpPr>
          <p:cNvPr id="5" name="Номер слайда 5"/>
          <p:cNvSpPr>
            <a:spLocks noGrp="1"/>
          </p:cNvSpPr>
          <p:nvPr>
            <p:ph type="sldNum" sz="quarter" idx="12"/>
          </p:nvPr>
        </p:nvSpPr>
        <p:spPr>
          <a:xfrm>
            <a:off x="8737600" y="6356351"/>
            <a:ext cx="2844800" cy="365125"/>
          </a:xfrm>
          <a:prstGeom prst="rect">
            <a:avLst/>
          </a:prstGeom>
        </p:spPr>
        <p:txBody>
          <a:bodyPr/>
          <a:lstStyle>
            <a:lvl1pPr>
              <a:defRPr/>
            </a:lvl1pPr>
          </a:lstStyle>
          <a:p>
            <a:fld id="{08C062C4-3475-4962-B00D-15761E02B6A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a:xfrm>
            <a:off x="609600" y="6356351"/>
            <a:ext cx="2844800" cy="365125"/>
          </a:xfrm>
          <a:prstGeom prst="rect">
            <a:avLst/>
          </a:prstGeom>
        </p:spPr>
        <p:txBody>
          <a:bodyPr/>
          <a:lstStyle>
            <a:lvl1pPr>
              <a:defRPr/>
            </a:lvl1pPr>
          </a:lstStyle>
          <a:p>
            <a:fld id="{D492C0FC-4159-49B8-947B-C7B90E738E92}" type="datetimeFigureOut">
              <a:rPr lang="ru-RU" smtClean="0"/>
              <a:pPr/>
              <a:t>21.04.2020</a:t>
            </a:fld>
            <a:endParaRPr lang="ru-RU"/>
          </a:p>
        </p:txBody>
      </p:sp>
      <p:sp>
        <p:nvSpPr>
          <p:cNvPr id="3" name="Нижний колонтитул 4"/>
          <p:cNvSpPr>
            <a:spLocks noGrp="1"/>
          </p:cNvSpPr>
          <p:nvPr>
            <p:ph type="ftr" sz="quarter" idx="11"/>
          </p:nvPr>
        </p:nvSpPr>
        <p:spPr>
          <a:xfrm>
            <a:off x="4165600" y="6356351"/>
            <a:ext cx="3860800" cy="365125"/>
          </a:xfrm>
          <a:prstGeom prst="rect">
            <a:avLst/>
          </a:prstGeom>
        </p:spPr>
        <p:txBody>
          <a:bodyPr/>
          <a:lstStyle>
            <a:lvl1pPr>
              <a:defRPr/>
            </a:lvl1pPr>
          </a:lstStyle>
          <a:p>
            <a:endParaRPr lang="ru-RU"/>
          </a:p>
        </p:txBody>
      </p:sp>
      <p:sp>
        <p:nvSpPr>
          <p:cNvPr id="4" name="Номер слайда 5"/>
          <p:cNvSpPr>
            <a:spLocks noGrp="1"/>
          </p:cNvSpPr>
          <p:nvPr>
            <p:ph type="sldNum" sz="quarter" idx="12"/>
          </p:nvPr>
        </p:nvSpPr>
        <p:spPr>
          <a:xfrm>
            <a:off x="8737600" y="6356351"/>
            <a:ext cx="2844800" cy="365125"/>
          </a:xfrm>
          <a:prstGeom prst="rect">
            <a:avLst/>
          </a:prstGeom>
        </p:spPr>
        <p:txBody>
          <a:bodyPr/>
          <a:lstStyle>
            <a:lvl1pPr>
              <a:defRPr/>
            </a:lvl1pPr>
          </a:lstStyle>
          <a:p>
            <a:fld id="{08C062C4-3475-4962-B00D-15761E02B6A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609600" y="6356351"/>
            <a:ext cx="2844800" cy="365125"/>
          </a:xfrm>
          <a:prstGeom prst="rect">
            <a:avLst/>
          </a:prstGeom>
        </p:spPr>
        <p:txBody>
          <a:bodyPr/>
          <a:lstStyle>
            <a:lvl1pPr>
              <a:defRPr/>
            </a:lvl1pPr>
          </a:lstStyle>
          <a:p>
            <a:fld id="{D492C0FC-4159-49B8-947B-C7B90E738E92}" type="datetimeFigureOut">
              <a:rPr lang="ru-RU" smtClean="0"/>
              <a:pPr/>
              <a:t>21.04.2020</a:t>
            </a:fld>
            <a:endParaRPr lang="ru-RU"/>
          </a:p>
        </p:txBody>
      </p:sp>
      <p:sp>
        <p:nvSpPr>
          <p:cNvPr id="6" name="Нижний колонтитул 4"/>
          <p:cNvSpPr>
            <a:spLocks noGrp="1"/>
          </p:cNvSpPr>
          <p:nvPr>
            <p:ph type="ftr" sz="quarter" idx="11"/>
          </p:nvPr>
        </p:nvSpPr>
        <p:spPr>
          <a:xfrm>
            <a:off x="4165600" y="6356351"/>
            <a:ext cx="3860800" cy="365125"/>
          </a:xfrm>
          <a:prstGeom prst="rect">
            <a:avLst/>
          </a:prstGeom>
        </p:spPr>
        <p:txBody>
          <a:bodyPr/>
          <a:lstStyle>
            <a:lvl1pPr>
              <a:defRPr/>
            </a:lvl1pPr>
          </a:lstStyle>
          <a:p>
            <a:endParaRPr lang="ru-RU"/>
          </a:p>
        </p:txBody>
      </p:sp>
      <p:sp>
        <p:nvSpPr>
          <p:cNvPr id="7" name="Номер слайда 5"/>
          <p:cNvSpPr>
            <a:spLocks noGrp="1"/>
          </p:cNvSpPr>
          <p:nvPr>
            <p:ph type="sldNum" sz="quarter" idx="12"/>
          </p:nvPr>
        </p:nvSpPr>
        <p:spPr>
          <a:xfrm>
            <a:off x="8737600" y="6356351"/>
            <a:ext cx="2844800" cy="365125"/>
          </a:xfrm>
          <a:prstGeom prst="rect">
            <a:avLst/>
          </a:prstGeom>
        </p:spPr>
        <p:txBody>
          <a:bodyPr/>
          <a:lstStyle>
            <a:lvl1pPr>
              <a:defRPr/>
            </a:lvl1pPr>
          </a:lstStyle>
          <a:p>
            <a:fld id="{08C062C4-3475-4962-B00D-15761E02B6A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609600" y="6356351"/>
            <a:ext cx="2844800" cy="365125"/>
          </a:xfrm>
          <a:prstGeom prst="rect">
            <a:avLst/>
          </a:prstGeom>
        </p:spPr>
        <p:txBody>
          <a:bodyPr/>
          <a:lstStyle>
            <a:lvl1pPr>
              <a:defRPr/>
            </a:lvl1pPr>
          </a:lstStyle>
          <a:p>
            <a:fld id="{D492C0FC-4159-49B8-947B-C7B90E738E92}" type="datetimeFigureOut">
              <a:rPr lang="ru-RU" smtClean="0"/>
              <a:pPr/>
              <a:t>21.04.2020</a:t>
            </a:fld>
            <a:endParaRPr lang="ru-RU"/>
          </a:p>
        </p:txBody>
      </p:sp>
      <p:sp>
        <p:nvSpPr>
          <p:cNvPr id="6" name="Нижний колонтитул 4"/>
          <p:cNvSpPr>
            <a:spLocks noGrp="1"/>
          </p:cNvSpPr>
          <p:nvPr>
            <p:ph type="ftr" sz="quarter" idx="11"/>
          </p:nvPr>
        </p:nvSpPr>
        <p:spPr>
          <a:xfrm>
            <a:off x="4165600" y="6356351"/>
            <a:ext cx="3860800" cy="365125"/>
          </a:xfrm>
          <a:prstGeom prst="rect">
            <a:avLst/>
          </a:prstGeom>
        </p:spPr>
        <p:txBody>
          <a:bodyPr/>
          <a:lstStyle>
            <a:lvl1pPr>
              <a:defRPr/>
            </a:lvl1pPr>
          </a:lstStyle>
          <a:p>
            <a:endParaRPr lang="ru-RU"/>
          </a:p>
        </p:txBody>
      </p:sp>
      <p:sp>
        <p:nvSpPr>
          <p:cNvPr id="7" name="Номер слайда 5"/>
          <p:cNvSpPr>
            <a:spLocks noGrp="1"/>
          </p:cNvSpPr>
          <p:nvPr>
            <p:ph type="sldNum" sz="quarter" idx="12"/>
          </p:nvPr>
        </p:nvSpPr>
        <p:spPr>
          <a:xfrm>
            <a:off x="8737600" y="6356351"/>
            <a:ext cx="2844800" cy="365125"/>
          </a:xfrm>
          <a:prstGeom prst="rect">
            <a:avLst/>
          </a:prstGeom>
        </p:spPr>
        <p:txBody>
          <a:bodyPr/>
          <a:lstStyle>
            <a:lvl1pPr>
              <a:defRPr/>
            </a:lvl1pPr>
          </a:lstStyle>
          <a:p>
            <a:fld id="{08C062C4-3475-4962-B00D-15761E02B6A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5" name="AutoShape 12" descr="https://avatanplus.com/files/resources/original/5700bcbf48023153dae14b3f.png"/>
          <p:cNvSpPr>
            <a:spLocks noChangeAspect="1" noChangeArrowheads="1"/>
          </p:cNvSpPr>
          <p:nvPr/>
        </p:nvSpPr>
        <p:spPr bwMode="auto">
          <a:xfrm>
            <a:off x="207433" y="-144463"/>
            <a:ext cx="4064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7" name="Picture 7" descr="D:\Лидия\шаблоны\Ольга Бор\Care Bears\облака.png"/>
          <p:cNvPicPr>
            <a:picLocks noChangeAspect="1" noChangeArrowheads="1"/>
          </p:cNvPicPr>
          <p:nvPr/>
        </p:nvPicPr>
        <p:blipFill rotWithShape="1">
          <a:blip r:embed="rId14" cstate="email">
            <a:extLst>
              <a:ext uri="{28A0092B-C50C-407E-A947-70E740481C1C}">
                <a14:useLocalDpi xmlns:a14="http://schemas.microsoft.com/office/drawing/2010/main" xmlns=""/>
              </a:ext>
            </a:extLst>
          </a:blip>
          <a:srcRect/>
          <a:stretch/>
        </p:blipFill>
        <p:spPr bwMode="auto">
          <a:xfrm>
            <a:off x="2746805" y="1562986"/>
            <a:ext cx="6418424" cy="85061"/>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85850" y="0"/>
            <a:ext cx="8575454" cy="1095375"/>
          </a:xfrm>
          <a:prstGeom prst="rect">
            <a:avLst/>
          </a:prstGeom>
          <a:solidFill>
            <a:schemeClr val="accent3">
              <a:lumMod val="40000"/>
              <a:lumOff val="60000"/>
            </a:schemeClr>
          </a:solidFill>
          <a:ln>
            <a:solidFill>
              <a:srgbClr val="FFFF00"/>
            </a:solidFill>
          </a:ln>
        </p:spPr>
        <p:txBody>
          <a:bodyPr wrap="square" rtlCol="0">
            <a:prstTxWarp prst="textInflat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МАДОУ «Центр развития ребенка –</a:t>
            </a:r>
          </a:p>
          <a:p>
            <a:pPr algn="ct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детский сад № 46»</a:t>
            </a:r>
          </a:p>
        </p:txBody>
      </p:sp>
      <p:pic>
        <p:nvPicPr>
          <p:cNvPr id="1030" name="Picture 6"/>
          <p:cNvPicPr>
            <a:picLocks noChangeAspect="1" noChangeArrowheads="1"/>
          </p:cNvPicPr>
          <p:nvPr/>
        </p:nvPicPr>
        <p:blipFill>
          <a:blip r:embed="rId2">
            <a:extLst>
              <a:ext uri="{BEBA8EAE-BF5A-486C-A8C5-ECC9F3942E4B}">
                <a14:imgProps xmlns:a14="http://schemas.microsoft.com/office/drawing/2010/main" xmlns="">
                  <a14:imgLayer r:embed="rId3">
                    <a14:imgEffect>
                      <a14:backgroundRemoval t="556" b="99815" l="2889" r="97333"/>
                    </a14:imgEffect>
                  </a14:imgLayer>
                </a14:imgProps>
              </a:ext>
              <a:ext uri="{28A0092B-C50C-407E-A947-70E740481C1C}">
                <a14:useLocalDpi xmlns:a14="http://schemas.microsoft.com/office/drawing/2010/main" xmlns="" val="0"/>
              </a:ext>
            </a:extLst>
          </a:blip>
          <a:srcRect/>
          <a:stretch>
            <a:fillRect/>
          </a:stretch>
        </p:blipFill>
        <p:spPr bwMode="auto">
          <a:xfrm>
            <a:off x="3317654" y="2405761"/>
            <a:ext cx="5753100" cy="40068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1085850" y="1636320"/>
            <a:ext cx="102489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anose="020B0A04020102020204" pitchFamily="34" charset="0"/>
              </a:rPr>
              <a:t>  Развиваем речь детей 6-7 лет</a:t>
            </a:r>
            <a:endPar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anose="020B0A04020102020204" pitchFamily="34" charset="0"/>
            </a:endParaRPr>
          </a:p>
        </p:txBody>
      </p:sp>
    </p:spTree>
    <p:extLst>
      <p:ext uri="{BB962C8B-B14F-4D97-AF65-F5344CB8AC3E}">
        <p14:creationId xmlns:p14="http://schemas.microsoft.com/office/powerpoint/2010/main" xmlns="" val="843956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2600" y="468923"/>
            <a:ext cx="9048750" cy="5729654"/>
          </a:xfrm>
        </p:spPr>
        <p:txBody>
          <a:bodyPr>
            <a:normAutofit/>
          </a:bodyPr>
          <a:lstStyle/>
          <a:p>
            <a:pPr algn="ctr"/>
            <a:r>
              <a:rPr lang="ru-RU" sz="4000" b="1" i="1" dirty="0">
                <a:solidFill>
                  <a:schemeClr val="tx2">
                    <a:lumMod val="60000"/>
                    <a:lumOff val="40000"/>
                  </a:schemeClr>
                </a:solidFill>
                <a:latin typeface="Arial Black" panose="020B0A04020102020204" pitchFamily="34" charset="0"/>
              </a:rPr>
              <a:t>«Так бывает или нет?» </a:t>
            </a:r>
            <a:r>
              <a:rPr lang="en-US" sz="4000" b="1" i="1" dirty="0" smtClean="0">
                <a:solidFill>
                  <a:schemeClr val="tx2">
                    <a:lumMod val="60000"/>
                    <a:lumOff val="40000"/>
                  </a:schemeClr>
                </a:solidFill>
                <a:latin typeface="Arial Black" panose="020B0A04020102020204" pitchFamily="34" charset="0"/>
              </a:rPr>
              <a:t/>
            </a:r>
            <a:br>
              <a:rPr lang="en-US" sz="4000" b="1" i="1" dirty="0" smtClean="0">
                <a:solidFill>
                  <a:schemeClr val="tx2">
                    <a:lumMod val="60000"/>
                    <a:lumOff val="40000"/>
                  </a:schemeClr>
                </a:solidFill>
                <a:latin typeface="Arial Black" panose="020B0A04020102020204" pitchFamily="34" charset="0"/>
              </a:rPr>
            </a:br>
            <a:r>
              <a:rPr lang="ru-RU" dirty="0"/>
              <a:t/>
            </a:r>
            <a:br>
              <a:rPr lang="ru-RU" dirty="0"/>
            </a:br>
            <a:r>
              <a:rPr lang="ru-RU" sz="2800" dirty="0">
                <a:solidFill>
                  <a:schemeClr val="accent1">
                    <a:lumMod val="75000"/>
                  </a:schemeClr>
                </a:solidFill>
                <a:latin typeface="Arial Black" panose="020B0A04020102020204" pitchFamily="34" charset="0"/>
              </a:rPr>
              <a:t>Сейчас я буду рассказывать, а вы должны заметить то, чего не бывает и объяснить свой ответ.</a:t>
            </a:r>
            <a:br>
              <a:rPr lang="ru-RU" sz="2800" dirty="0">
                <a:solidFill>
                  <a:schemeClr val="accent1">
                    <a:lumMod val="75000"/>
                  </a:schemeClr>
                </a:solidFill>
                <a:latin typeface="Arial Black" panose="020B0A04020102020204" pitchFamily="34" charset="0"/>
              </a:rPr>
            </a:br>
            <a:r>
              <a:rPr lang="ru-RU" sz="2800" dirty="0">
                <a:solidFill>
                  <a:schemeClr val="accent1">
                    <a:lumMod val="75000"/>
                  </a:schemeClr>
                </a:solidFill>
                <a:latin typeface="Arial Black" panose="020B0A04020102020204" pitchFamily="34" charset="0"/>
              </a:rPr>
              <a:t>Летом, когда ярко светило солнце, мы из снега лепили снеговика.</a:t>
            </a:r>
            <a:br>
              <a:rPr lang="ru-RU" sz="2800" dirty="0">
                <a:solidFill>
                  <a:schemeClr val="accent1">
                    <a:lumMod val="75000"/>
                  </a:schemeClr>
                </a:solidFill>
                <a:latin typeface="Arial Black" panose="020B0A04020102020204" pitchFamily="34" charset="0"/>
              </a:rPr>
            </a:br>
            <a:r>
              <a:rPr lang="ru-RU" sz="2800" dirty="0">
                <a:solidFill>
                  <a:schemeClr val="accent1">
                    <a:lumMod val="75000"/>
                  </a:schemeClr>
                </a:solidFill>
                <a:latin typeface="Arial Black" panose="020B0A04020102020204" pitchFamily="34" charset="0"/>
              </a:rPr>
              <a:t>Осенью на деревьях распускаются листочки.</a:t>
            </a:r>
            <a:br>
              <a:rPr lang="ru-RU" sz="2800" dirty="0">
                <a:solidFill>
                  <a:schemeClr val="accent1">
                    <a:lumMod val="75000"/>
                  </a:schemeClr>
                </a:solidFill>
                <a:latin typeface="Arial Black" panose="020B0A04020102020204" pitchFamily="34" charset="0"/>
              </a:rPr>
            </a:br>
            <a:r>
              <a:rPr lang="ru-RU" sz="2800" dirty="0">
                <a:solidFill>
                  <a:schemeClr val="accent1">
                    <a:lumMod val="75000"/>
                  </a:schemeClr>
                </a:solidFill>
                <a:latin typeface="Arial Black" panose="020B0A04020102020204" pitchFamily="34" charset="0"/>
              </a:rPr>
              <a:t>Зимой мы купаемся и загораем.</a:t>
            </a:r>
            <a:br>
              <a:rPr lang="ru-RU" sz="2800" dirty="0">
                <a:solidFill>
                  <a:schemeClr val="accent1">
                    <a:lumMod val="75000"/>
                  </a:schemeClr>
                </a:solidFill>
                <a:latin typeface="Arial Black" panose="020B0A04020102020204" pitchFamily="34" charset="0"/>
              </a:rPr>
            </a:br>
            <a:endParaRPr lang="ru-RU" sz="2800" dirty="0">
              <a:solidFill>
                <a:schemeClr val="accent1">
                  <a:lumMod val="75000"/>
                </a:schemeClr>
              </a:solidFill>
              <a:latin typeface="Arial Black" panose="020B0A04020102020204" pitchFamily="34" charset="0"/>
            </a:endParaRPr>
          </a:p>
        </p:txBody>
      </p:sp>
    </p:spTree>
    <p:extLst>
      <p:ext uri="{BB962C8B-B14F-4D97-AF65-F5344CB8AC3E}">
        <p14:creationId xmlns:p14="http://schemas.microsoft.com/office/powerpoint/2010/main" xmlns="" val="1379809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5000" y="609600"/>
            <a:ext cx="9525000" cy="5219700"/>
          </a:xfrm>
        </p:spPr>
        <p:txBody>
          <a:bodyPr>
            <a:normAutofit fontScale="90000"/>
          </a:bodyPr>
          <a:lstStyle/>
          <a:p>
            <a:pPr algn="ctr"/>
            <a:r>
              <a:rPr lang="ru-RU" b="1" i="1" dirty="0">
                <a:solidFill>
                  <a:schemeClr val="tx2">
                    <a:lumMod val="60000"/>
                    <a:lumOff val="40000"/>
                  </a:schemeClr>
                </a:solidFill>
                <a:latin typeface="Arial Black" panose="020B0A04020102020204" pitchFamily="34" charset="0"/>
              </a:rPr>
              <a:t>«Кто что делает</a:t>
            </a:r>
            <a:r>
              <a:rPr lang="ru-RU" b="1" i="1" dirty="0" smtClean="0">
                <a:solidFill>
                  <a:schemeClr val="tx2">
                    <a:lumMod val="60000"/>
                    <a:lumOff val="40000"/>
                  </a:schemeClr>
                </a:solidFill>
                <a:latin typeface="Arial Black" panose="020B0A04020102020204" pitchFamily="34" charset="0"/>
              </a:rPr>
              <a:t>?»</a:t>
            </a:r>
            <a:r>
              <a:rPr lang="en-US" b="1" i="1" dirty="0" smtClean="0">
                <a:solidFill>
                  <a:schemeClr val="tx2">
                    <a:lumMod val="60000"/>
                    <a:lumOff val="40000"/>
                  </a:schemeClr>
                </a:solidFill>
                <a:latin typeface="Arial Black" panose="020B0A04020102020204" pitchFamily="34" charset="0"/>
              </a:rPr>
              <a:t/>
            </a:r>
            <a:br>
              <a:rPr lang="en-US" b="1" i="1" dirty="0" smtClean="0">
                <a:solidFill>
                  <a:schemeClr val="tx2">
                    <a:lumMod val="60000"/>
                    <a:lumOff val="40000"/>
                  </a:schemeClr>
                </a:solidFill>
                <a:latin typeface="Arial Black" panose="020B0A04020102020204" pitchFamily="34" charset="0"/>
              </a:rPr>
            </a:br>
            <a:r>
              <a:rPr lang="ru-RU" sz="1400" b="1" i="1" dirty="0" smtClean="0">
                <a:solidFill>
                  <a:schemeClr val="tx2">
                    <a:lumMod val="60000"/>
                    <a:lumOff val="40000"/>
                  </a:schemeClr>
                </a:solidFill>
                <a:latin typeface="Arial Black" panose="020B0A04020102020204" pitchFamily="34" charset="0"/>
              </a:rPr>
              <a:t/>
            </a:r>
            <a:br>
              <a:rPr lang="ru-RU" sz="1400" b="1" i="1" dirty="0" smtClean="0">
                <a:solidFill>
                  <a:schemeClr val="tx2">
                    <a:lumMod val="60000"/>
                    <a:lumOff val="40000"/>
                  </a:schemeClr>
                </a:solidFill>
                <a:latin typeface="Arial Black" panose="020B0A04020102020204" pitchFamily="34" charset="0"/>
              </a:rPr>
            </a:br>
            <a:r>
              <a:rPr lang="ru-RU" sz="2400" i="1" dirty="0" smtClean="0">
                <a:solidFill>
                  <a:schemeClr val="tx2">
                    <a:lumMod val="60000"/>
                    <a:lumOff val="40000"/>
                  </a:schemeClr>
                </a:solidFill>
                <a:latin typeface="Arial Black" panose="020B0A04020102020204" pitchFamily="34" charset="0"/>
              </a:rPr>
              <a:t>Солнышко </a:t>
            </a:r>
            <a:r>
              <a:rPr lang="ru-RU" sz="2400" i="1" dirty="0">
                <a:solidFill>
                  <a:schemeClr val="tx2">
                    <a:lumMod val="60000"/>
                    <a:lumOff val="40000"/>
                  </a:schemeClr>
                </a:solidFill>
                <a:latin typeface="Arial Black" panose="020B0A04020102020204" pitchFamily="34" charset="0"/>
              </a:rPr>
              <a:t>светит, а еще …сияет, греет</a:t>
            </a:r>
            <a:r>
              <a:rPr lang="ru-RU" sz="2400" dirty="0">
                <a:solidFill>
                  <a:schemeClr val="tx2">
                    <a:lumMod val="60000"/>
                    <a:lumOff val="40000"/>
                  </a:schemeClr>
                </a:solidFill>
                <a:latin typeface="Arial Black" panose="020B0A04020102020204" pitchFamily="34" charset="0"/>
              </a:rPr>
              <a:t/>
            </a:r>
            <a:br>
              <a:rPr lang="ru-RU" sz="2400" dirty="0">
                <a:solidFill>
                  <a:schemeClr val="tx2">
                    <a:lumMod val="60000"/>
                    <a:lumOff val="40000"/>
                  </a:schemeClr>
                </a:solidFill>
                <a:latin typeface="Arial Black" panose="020B0A04020102020204" pitchFamily="34" charset="0"/>
              </a:rPr>
            </a:br>
            <a:r>
              <a:rPr lang="ru-RU" sz="2400" i="1" dirty="0">
                <a:solidFill>
                  <a:schemeClr val="tx2">
                    <a:lumMod val="60000"/>
                    <a:lumOff val="40000"/>
                  </a:schemeClr>
                </a:solidFill>
                <a:latin typeface="Arial Black" panose="020B0A04020102020204" pitchFamily="34" charset="0"/>
              </a:rPr>
              <a:t>Машина едет, а еще … гудит, светит</a:t>
            </a:r>
            <a:r>
              <a:rPr lang="ru-RU" sz="2400" dirty="0">
                <a:solidFill>
                  <a:schemeClr val="tx2">
                    <a:lumMod val="60000"/>
                    <a:lumOff val="40000"/>
                  </a:schemeClr>
                </a:solidFill>
                <a:latin typeface="Arial Black" panose="020B0A04020102020204" pitchFamily="34" charset="0"/>
              </a:rPr>
              <a:t/>
            </a:r>
            <a:br>
              <a:rPr lang="ru-RU" sz="2400" dirty="0">
                <a:solidFill>
                  <a:schemeClr val="tx2">
                    <a:lumMod val="60000"/>
                    <a:lumOff val="40000"/>
                  </a:schemeClr>
                </a:solidFill>
                <a:latin typeface="Arial Black" panose="020B0A04020102020204" pitchFamily="34" charset="0"/>
              </a:rPr>
            </a:br>
            <a:r>
              <a:rPr lang="ru-RU" sz="2400" i="1" dirty="0">
                <a:solidFill>
                  <a:schemeClr val="tx2">
                    <a:lumMod val="60000"/>
                    <a:lumOff val="40000"/>
                  </a:schemeClr>
                </a:solidFill>
                <a:latin typeface="Arial Black" panose="020B0A04020102020204" pitchFamily="34" charset="0"/>
              </a:rPr>
              <a:t>Кошка бегает, а еще … ходит, пьет, спит</a:t>
            </a:r>
            <a:r>
              <a:rPr lang="ru-RU" sz="2400" dirty="0">
                <a:solidFill>
                  <a:schemeClr val="tx2">
                    <a:lumMod val="60000"/>
                    <a:lumOff val="40000"/>
                  </a:schemeClr>
                </a:solidFill>
                <a:latin typeface="Arial Black" panose="020B0A04020102020204" pitchFamily="34" charset="0"/>
              </a:rPr>
              <a:t/>
            </a:r>
            <a:br>
              <a:rPr lang="ru-RU" sz="2400" dirty="0">
                <a:solidFill>
                  <a:schemeClr val="tx2">
                    <a:lumMod val="60000"/>
                    <a:lumOff val="40000"/>
                  </a:schemeClr>
                </a:solidFill>
                <a:latin typeface="Arial Black" panose="020B0A04020102020204" pitchFamily="34" charset="0"/>
              </a:rPr>
            </a:br>
            <a:r>
              <a:rPr lang="ru-RU" sz="2400" dirty="0" smtClean="0">
                <a:solidFill>
                  <a:schemeClr val="tx2">
                    <a:lumMod val="60000"/>
                    <a:lumOff val="40000"/>
                  </a:schemeClr>
                </a:solidFill>
                <a:latin typeface="Arial Black" panose="020B0A04020102020204" pitchFamily="34" charset="0"/>
              </a:rPr>
              <a:t>Или </a:t>
            </a:r>
            <a:r>
              <a:rPr lang="ru-RU" sz="2400" dirty="0">
                <a:solidFill>
                  <a:schemeClr val="tx2">
                    <a:lumMod val="60000"/>
                    <a:lumOff val="40000"/>
                  </a:schemeClr>
                </a:solidFill>
                <a:latin typeface="Arial Black" panose="020B0A04020102020204" pitchFamily="34" charset="0"/>
              </a:rPr>
              <a:t>называете два предмета или живых существа. Ребенок должен назвать общее для них действие:</a:t>
            </a:r>
            <a:br>
              <a:rPr lang="ru-RU" sz="2400" dirty="0">
                <a:solidFill>
                  <a:schemeClr val="tx2">
                    <a:lumMod val="60000"/>
                    <a:lumOff val="40000"/>
                  </a:schemeClr>
                </a:solidFill>
                <a:latin typeface="Arial Black" panose="020B0A04020102020204" pitchFamily="34" charset="0"/>
              </a:rPr>
            </a:br>
            <a:r>
              <a:rPr lang="ru-RU" sz="2400" i="1" dirty="0">
                <a:solidFill>
                  <a:schemeClr val="tx2">
                    <a:lumMod val="60000"/>
                    <a:lumOff val="40000"/>
                  </a:schemeClr>
                </a:solidFill>
                <a:latin typeface="Arial Black" panose="020B0A04020102020204" pitchFamily="34" charset="0"/>
              </a:rPr>
              <a:t>И лягушка, и зайчик … прыгают.</a:t>
            </a:r>
            <a:r>
              <a:rPr lang="ru-RU" sz="2400" dirty="0">
                <a:solidFill>
                  <a:schemeClr val="tx2">
                    <a:lumMod val="60000"/>
                    <a:lumOff val="40000"/>
                  </a:schemeClr>
                </a:solidFill>
                <a:latin typeface="Arial Black" panose="020B0A04020102020204" pitchFamily="34" charset="0"/>
              </a:rPr>
              <a:t/>
            </a:r>
            <a:br>
              <a:rPr lang="ru-RU" sz="2400" dirty="0">
                <a:solidFill>
                  <a:schemeClr val="tx2">
                    <a:lumMod val="60000"/>
                    <a:lumOff val="40000"/>
                  </a:schemeClr>
                </a:solidFill>
                <a:latin typeface="Arial Black" panose="020B0A04020102020204" pitchFamily="34" charset="0"/>
              </a:rPr>
            </a:br>
            <a:r>
              <a:rPr lang="ru-RU" sz="2400" i="1" dirty="0">
                <a:solidFill>
                  <a:schemeClr val="tx2">
                    <a:lumMod val="60000"/>
                    <a:lumOff val="40000"/>
                  </a:schemeClr>
                </a:solidFill>
                <a:latin typeface="Arial Black" panose="020B0A04020102020204" pitchFamily="34" charset="0"/>
              </a:rPr>
              <a:t>И птица, и муха ...летают.</a:t>
            </a:r>
            <a:r>
              <a:rPr lang="ru-RU" sz="2400" dirty="0">
                <a:solidFill>
                  <a:schemeClr val="tx2">
                    <a:lumMod val="60000"/>
                    <a:lumOff val="40000"/>
                  </a:schemeClr>
                </a:solidFill>
                <a:latin typeface="Arial Black" panose="020B0A04020102020204" pitchFamily="34" charset="0"/>
              </a:rPr>
              <a:t/>
            </a:r>
            <a:br>
              <a:rPr lang="ru-RU" sz="2400" dirty="0">
                <a:solidFill>
                  <a:schemeClr val="tx2">
                    <a:lumMod val="60000"/>
                    <a:lumOff val="40000"/>
                  </a:schemeClr>
                </a:solidFill>
                <a:latin typeface="Arial Black" panose="020B0A04020102020204" pitchFamily="34" charset="0"/>
              </a:rPr>
            </a:br>
            <a:r>
              <a:rPr lang="ru-RU" sz="2400" i="1" dirty="0">
                <a:solidFill>
                  <a:schemeClr val="tx2">
                    <a:lumMod val="60000"/>
                    <a:lumOff val="40000"/>
                  </a:schemeClr>
                </a:solidFill>
                <a:latin typeface="Arial Black" panose="020B0A04020102020204" pitchFamily="34" charset="0"/>
              </a:rPr>
              <a:t>И снег, и лед … тают.</a:t>
            </a:r>
            <a:r>
              <a:rPr lang="ru-RU" sz="2400" dirty="0">
                <a:solidFill>
                  <a:schemeClr val="tx2">
                    <a:lumMod val="60000"/>
                    <a:lumOff val="40000"/>
                  </a:schemeClr>
                </a:solidFill>
                <a:latin typeface="Arial Black" panose="020B0A04020102020204" pitchFamily="34" charset="0"/>
              </a:rPr>
              <a:t/>
            </a:r>
            <a:br>
              <a:rPr lang="ru-RU" sz="2400" dirty="0">
                <a:solidFill>
                  <a:schemeClr val="tx2">
                    <a:lumMod val="60000"/>
                    <a:lumOff val="40000"/>
                  </a:schemeClr>
                </a:solidFill>
                <a:latin typeface="Arial Black" panose="020B0A04020102020204" pitchFamily="34" charset="0"/>
              </a:rPr>
            </a:br>
            <a:r>
              <a:rPr lang="ru-RU" sz="2400" dirty="0">
                <a:solidFill>
                  <a:schemeClr val="tx2">
                    <a:lumMod val="60000"/>
                    <a:lumOff val="40000"/>
                  </a:schemeClr>
                </a:solidFill>
                <a:latin typeface="Arial Black" panose="020B0A04020102020204" pitchFamily="34" charset="0"/>
              </a:rPr>
              <a:t>Или много предметов на одно действие:</a:t>
            </a:r>
            <a:br>
              <a:rPr lang="ru-RU" sz="2400" dirty="0">
                <a:solidFill>
                  <a:schemeClr val="tx2">
                    <a:lumMod val="60000"/>
                    <a:lumOff val="40000"/>
                  </a:schemeClr>
                </a:solidFill>
                <a:latin typeface="Arial Black" panose="020B0A04020102020204" pitchFamily="34" charset="0"/>
              </a:rPr>
            </a:br>
            <a:r>
              <a:rPr lang="ru-RU" sz="2400" i="1" dirty="0">
                <a:solidFill>
                  <a:schemeClr val="tx2">
                    <a:lumMod val="60000"/>
                    <a:lumOff val="40000"/>
                  </a:schemeClr>
                </a:solidFill>
                <a:latin typeface="Arial Black" panose="020B0A04020102020204" pitchFamily="34" charset="0"/>
              </a:rPr>
              <a:t>Светит - солнышко, лампа, фонарь, фара, а еще …</a:t>
            </a:r>
            <a:r>
              <a:rPr lang="ru-RU" sz="2400" dirty="0">
                <a:solidFill>
                  <a:schemeClr val="tx2">
                    <a:lumMod val="60000"/>
                    <a:lumOff val="40000"/>
                  </a:schemeClr>
                </a:solidFill>
                <a:latin typeface="Arial Black" panose="020B0A04020102020204" pitchFamily="34" charset="0"/>
              </a:rPr>
              <a:t/>
            </a:r>
            <a:br>
              <a:rPr lang="ru-RU" sz="2400" dirty="0">
                <a:solidFill>
                  <a:schemeClr val="tx2">
                    <a:lumMod val="60000"/>
                    <a:lumOff val="40000"/>
                  </a:schemeClr>
                </a:solidFill>
                <a:latin typeface="Arial Black" panose="020B0A04020102020204" pitchFamily="34" charset="0"/>
              </a:rPr>
            </a:br>
            <a:r>
              <a:rPr lang="ru-RU" sz="2400" i="1" dirty="0">
                <a:solidFill>
                  <a:schemeClr val="tx2">
                    <a:lumMod val="60000"/>
                    <a:lumOff val="40000"/>
                  </a:schemeClr>
                </a:solidFill>
                <a:latin typeface="Arial Black" panose="020B0A04020102020204" pitchFamily="34" charset="0"/>
              </a:rPr>
              <a:t>Едет - машина, поезд, велосипед, …</a:t>
            </a:r>
            <a:r>
              <a:rPr lang="ru-RU" sz="2400" dirty="0">
                <a:solidFill>
                  <a:schemeClr val="tx2">
                    <a:lumMod val="60000"/>
                    <a:lumOff val="40000"/>
                  </a:schemeClr>
                </a:solidFill>
                <a:latin typeface="Arial Black" panose="020B0A04020102020204" pitchFamily="34" charset="0"/>
              </a:rPr>
              <a:t/>
            </a:r>
            <a:br>
              <a:rPr lang="ru-RU" sz="2400" dirty="0">
                <a:solidFill>
                  <a:schemeClr val="tx2">
                    <a:lumMod val="60000"/>
                    <a:lumOff val="40000"/>
                  </a:schemeClr>
                </a:solidFill>
                <a:latin typeface="Arial Black" panose="020B0A04020102020204" pitchFamily="34" charset="0"/>
              </a:rPr>
            </a:br>
            <a:r>
              <a:rPr lang="ru-RU" sz="2400" i="1" dirty="0">
                <a:solidFill>
                  <a:schemeClr val="tx2">
                    <a:lumMod val="60000"/>
                    <a:lumOff val="40000"/>
                  </a:schemeClr>
                </a:solidFill>
                <a:latin typeface="Arial Black" panose="020B0A04020102020204" pitchFamily="34" charset="0"/>
              </a:rPr>
              <a:t>Тает - мороженое, лед, …</a:t>
            </a:r>
            <a:endParaRPr lang="ru-RU" sz="24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785201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9857316" cy="5756031"/>
          </a:xfrm>
        </p:spPr>
        <p:txBody>
          <a:bodyPr>
            <a:normAutofit/>
          </a:bodyPr>
          <a:lstStyle/>
          <a:p>
            <a:r>
              <a:rPr lang="ru-RU" b="1" i="1" dirty="0">
                <a:solidFill>
                  <a:schemeClr val="tx2">
                    <a:lumMod val="60000"/>
                    <a:lumOff val="40000"/>
                  </a:schemeClr>
                </a:solidFill>
                <a:latin typeface="Arial Black" panose="020B0A04020102020204" pitchFamily="34" charset="0"/>
              </a:rPr>
              <a:t>«От норы до горы</a:t>
            </a:r>
            <a:r>
              <a:rPr lang="ru-RU" b="1" i="1" dirty="0" smtClean="0">
                <a:solidFill>
                  <a:schemeClr val="tx2">
                    <a:lumMod val="60000"/>
                    <a:lumOff val="40000"/>
                  </a:schemeClr>
                </a:solidFill>
                <a:latin typeface="Arial Black" panose="020B0A04020102020204" pitchFamily="34" charset="0"/>
              </a:rPr>
              <a:t>».</a:t>
            </a:r>
            <a:r>
              <a:rPr lang="en-US" b="1" i="1" dirty="0" smtClean="0"/>
              <a:t/>
            </a:r>
            <a:br>
              <a:rPr lang="en-US" b="1" i="1" dirty="0" smtClean="0"/>
            </a:br>
            <a:r>
              <a:rPr lang="ru-RU" b="1" i="1" dirty="0" smtClean="0"/>
              <a:t/>
            </a:r>
            <a:br>
              <a:rPr lang="ru-RU" b="1" i="1" dirty="0" smtClean="0"/>
            </a:br>
            <a:r>
              <a:rPr lang="ru-RU" sz="2800" dirty="0" smtClean="0">
                <a:solidFill>
                  <a:schemeClr val="tx2">
                    <a:lumMod val="60000"/>
                    <a:lumOff val="40000"/>
                  </a:schemeClr>
                </a:solidFill>
                <a:latin typeface="Arial Black" panose="020B0A04020102020204" pitchFamily="34" charset="0"/>
              </a:rPr>
              <a:t>Назвать </a:t>
            </a:r>
            <a:r>
              <a:rPr lang="ru-RU" sz="2800" dirty="0">
                <a:solidFill>
                  <a:schemeClr val="tx2">
                    <a:lumMod val="60000"/>
                    <a:lumOff val="40000"/>
                  </a:schemeClr>
                </a:solidFill>
                <a:latin typeface="Arial Black" panose="020B0A04020102020204" pitchFamily="34" charset="0"/>
              </a:rPr>
              <a:t>как можно больше животных, птиц, насекомых, живущих в указанных местах.</a:t>
            </a:r>
            <a:br>
              <a:rPr lang="ru-RU" sz="2800" dirty="0">
                <a:solidFill>
                  <a:schemeClr val="tx2">
                    <a:lumMod val="60000"/>
                    <a:lumOff val="40000"/>
                  </a:schemeClr>
                </a:solidFill>
                <a:latin typeface="Arial Black" panose="020B0A04020102020204" pitchFamily="34" charset="0"/>
              </a:rPr>
            </a:br>
            <a:r>
              <a:rPr lang="ru-RU" sz="2800" dirty="0">
                <a:solidFill>
                  <a:schemeClr val="tx2">
                    <a:lumMod val="60000"/>
                    <a:lumOff val="40000"/>
                  </a:schemeClr>
                </a:solidFill>
                <a:latin typeface="Arial Black" panose="020B0A04020102020204" pitchFamily="34" charset="0"/>
              </a:rPr>
              <a:t>В траве живут…</a:t>
            </a:r>
            <a:br>
              <a:rPr lang="ru-RU" sz="2800" dirty="0">
                <a:solidFill>
                  <a:schemeClr val="tx2">
                    <a:lumMod val="60000"/>
                    <a:lumOff val="40000"/>
                  </a:schemeClr>
                </a:solidFill>
                <a:latin typeface="Arial Black" panose="020B0A04020102020204" pitchFamily="34" charset="0"/>
              </a:rPr>
            </a:br>
            <a:r>
              <a:rPr lang="ru-RU" sz="2800" dirty="0">
                <a:solidFill>
                  <a:schemeClr val="tx2">
                    <a:lumMod val="60000"/>
                    <a:lumOff val="40000"/>
                  </a:schemeClr>
                </a:solidFill>
                <a:latin typeface="Arial Black" panose="020B0A04020102020204" pitchFamily="34" charset="0"/>
              </a:rPr>
              <a:t>В норе живут</a:t>
            </a:r>
            <a:r>
              <a:rPr lang="ru-RU" sz="2800" dirty="0" smtClean="0">
                <a:solidFill>
                  <a:schemeClr val="tx2">
                    <a:lumMod val="60000"/>
                    <a:lumOff val="40000"/>
                  </a:schemeClr>
                </a:solidFill>
                <a:latin typeface="Arial Black" panose="020B0A04020102020204" pitchFamily="34" charset="0"/>
              </a:rPr>
              <a:t>…</a:t>
            </a:r>
            <a:br>
              <a:rPr lang="ru-RU" sz="2800" dirty="0" smtClean="0">
                <a:solidFill>
                  <a:schemeClr val="tx2">
                    <a:lumMod val="60000"/>
                    <a:lumOff val="40000"/>
                  </a:schemeClr>
                </a:solidFill>
                <a:latin typeface="Arial Black" panose="020B0A04020102020204" pitchFamily="34" charset="0"/>
              </a:rPr>
            </a:br>
            <a:r>
              <a:rPr lang="ru-RU" sz="2800" dirty="0" smtClean="0">
                <a:solidFill>
                  <a:schemeClr val="tx2">
                    <a:lumMod val="60000"/>
                    <a:lumOff val="40000"/>
                  </a:schemeClr>
                </a:solidFill>
                <a:latin typeface="Arial Black" panose="020B0A04020102020204" pitchFamily="34" charset="0"/>
              </a:rPr>
              <a:t>В </a:t>
            </a:r>
            <a:r>
              <a:rPr lang="ru-RU" sz="2800" dirty="0">
                <a:solidFill>
                  <a:schemeClr val="tx2">
                    <a:lumMod val="60000"/>
                    <a:lumOff val="40000"/>
                  </a:schemeClr>
                </a:solidFill>
                <a:latin typeface="Arial Black" panose="020B0A04020102020204" pitchFamily="34" charset="0"/>
              </a:rPr>
              <a:t>земле живут…</a:t>
            </a:r>
            <a:br>
              <a:rPr lang="ru-RU" sz="2800" dirty="0">
                <a:solidFill>
                  <a:schemeClr val="tx2">
                    <a:lumMod val="60000"/>
                    <a:lumOff val="40000"/>
                  </a:schemeClr>
                </a:solidFill>
                <a:latin typeface="Arial Black" panose="020B0A04020102020204" pitchFamily="34" charset="0"/>
              </a:rPr>
            </a:br>
            <a:r>
              <a:rPr lang="ru-RU" sz="2800" dirty="0" smtClean="0">
                <a:solidFill>
                  <a:schemeClr val="tx2">
                    <a:lumMod val="60000"/>
                    <a:lumOff val="40000"/>
                  </a:schemeClr>
                </a:solidFill>
                <a:latin typeface="Arial Black" panose="020B0A04020102020204" pitchFamily="34" charset="0"/>
              </a:rPr>
              <a:t>В озере живут</a:t>
            </a:r>
            <a:r>
              <a:rPr lang="ru-RU" sz="2800" dirty="0">
                <a:solidFill>
                  <a:schemeClr val="tx2">
                    <a:lumMod val="60000"/>
                    <a:lumOff val="40000"/>
                  </a:schemeClr>
                </a:solidFill>
                <a:latin typeface="Arial Black" panose="020B0A04020102020204" pitchFamily="34" charset="0"/>
              </a:rPr>
              <a:t>…</a:t>
            </a:r>
            <a:br>
              <a:rPr lang="ru-RU" sz="2800" dirty="0">
                <a:solidFill>
                  <a:schemeClr val="tx2">
                    <a:lumMod val="60000"/>
                    <a:lumOff val="40000"/>
                  </a:schemeClr>
                </a:solidFill>
                <a:latin typeface="Arial Black" panose="020B0A04020102020204" pitchFamily="34" charset="0"/>
              </a:rPr>
            </a:br>
            <a:r>
              <a:rPr lang="ru-RU" sz="2800" dirty="0" smtClean="0">
                <a:solidFill>
                  <a:schemeClr val="tx2">
                    <a:lumMod val="60000"/>
                    <a:lumOff val="40000"/>
                  </a:schemeClr>
                </a:solidFill>
                <a:latin typeface="Arial Black" panose="020B0A04020102020204" pitchFamily="34" charset="0"/>
              </a:rPr>
              <a:t>В </a:t>
            </a:r>
            <a:r>
              <a:rPr lang="ru-RU" sz="2800" dirty="0">
                <a:solidFill>
                  <a:schemeClr val="tx2">
                    <a:lumMod val="60000"/>
                    <a:lumOff val="40000"/>
                  </a:schemeClr>
                </a:solidFill>
                <a:latin typeface="Arial Black" panose="020B0A04020102020204" pitchFamily="34" charset="0"/>
              </a:rPr>
              <a:t>сарае живут…</a:t>
            </a:r>
            <a:br>
              <a:rPr lang="ru-RU" sz="2800" dirty="0">
                <a:solidFill>
                  <a:schemeClr val="tx2">
                    <a:lumMod val="60000"/>
                    <a:lumOff val="40000"/>
                  </a:schemeClr>
                </a:solidFill>
                <a:latin typeface="Arial Black" panose="020B0A04020102020204" pitchFamily="34" charset="0"/>
              </a:rPr>
            </a:br>
            <a:r>
              <a:rPr lang="ru-RU" sz="2800" dirty="0" smtClean="0">
                <a:solidFill>
                  <a:schemeClr val="tx2">
                    <a:lumMod val="60000"/>
                    <a:lumOff val="40000"/>
                  </a:schemeClr>
                </a:solidFill>
                <a:latin typeface="Arial Black" panose="020B0A04020102020204" pitchFamily="34" charset="0"/>
              </a:rPr>
              <a:t>В </a:t>
            </a:r>
            <a:r>
              <a:rPr lang="ru-RU" sz="2800" dirty="0">
                <a:solidFill>
                  <a:schemeClr val="tx2">
                    <a:lumMod val="60000"/>
                    <a:lumOff val="40000"/>
                  </a:schemeClr>
                </a:solidFill>
                <a:latin typeface="Arial Black" panose="020B0A04020102020204" pitchFamily="34" charset="0"/>
              </a:rPr>
              <a:t>квартире живут…</a:t>
            </a:r>
            <a:br>
              <a:rPr lang="ru-RU" sz="2800" dirty="0">
                <a:solidFill>
                  <a:schemeClr val="tx2">
                    <a:lumMod val="60000"/>
                    <a:lumOff val="40000"/>
                  </a:schemeClr>
                </a:solidFill>
                <a:latin typeface="Arial Black" panose="020B0A04020102020204" pitchFamily="34" charset="0"/>
              </a:rPr>
            </a:br>
            <a:endParaRPr lang="ru-RU" sz="28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1184330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6098931"/>
          </a:xfrm>
        </p:spPr>
        <p:txBody>
          <a:bodyPr>
            <a:normAutofit/>
          </a:bodyPr>
          <a:lstStyle/>
          <a:p>
            <a:pPr algn="ctr"/>
            <a:r>
              <a:rPr lang="ru-RU" b="1" i="1" dirty="0">
                <a:solidFill>
                  <a:schemeClr val="tx2">
                    <a:lumMod val="60000"/>
                    <a:lumOff val="40000"/>
                  </a:schemeClr>
                </a:solidFill>
                <a:latin typeface="Arial Black" panose="020B0A04020102020204" pitchFamily="34" charset="0"/>
              </a:rPr>
              <a:t>«</a:t>
            </a:r>
            <a:r>
              <a:rPr lang="ru-RU" b="1" i="1" dirty="0" err="1">
                <a:solidFill>
                  <a:schemeClr val="tx2">
                    <a:lumMod val="60000"/>
                    <a:lumOff val="40000"/>
                  </a:schemeClr>
                </a:solidFill>
                <a:latin typeface="Arial Black" panose="020B0A04020102020204" pitchFamily="34" charset="0"/>
              </a:rPr>
              <a:t>Чистоговорки</a:t>
            </a:r>
            <a:r>
              <a:rPr lang="ru-RU" b="1" i="1" dirty="0">
                <a:solidFill>
                  <a:schemeClr val="tx2">
                    <a:lumMod val="60000"/>
                    <a:lumOff val="40000"/>
                  </a:schemeClr>
                </a:solidFill>
                <a:latin typeface="Arial Black" panose="020B0A04020102020204" pitchFamily="34" charset="0"/>
              </a:rPr>
              <a:t>»</a:t>
            </a:r>
            <a:br>
              <a:rPr lang="ru-RU" b="1" i="1"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Да-да-да – в огороде лебеда.</a:t>
            </a:r>
            <a:br>
              <a:rPr lang="ru-RU" sz="3100" dirty="0">
                <a:solidFill>
                  <a:schemeClr val="tx2">
                    <a:lumMod val="60000"/>
                    <a:lumOff val="40000"/>
                  </a:schemeClr>
                </a:solidFill>
                <a:latin typeface="Arial Black" panose="020B0A04020102020204" pitchFamily="34" charset="0"/>
              </a:rPr>
            </a:br>
            <a:r>
              <a:rPr lang="ru-RU" sz="3100" dirty="0" err="1">
                <a:solidFill>
                  <a:schemeClr val="tx2">
                    <a:lumMod val="60000"/>
                    <a:lumOff val="40000"/>
                  </a:schemeClr>
                </a:solidFill>
                <a:latin typeface="Arial Black" panose="020B0A04020102020204" pitchFamily="34" charset="0"/>
              </a:rPr>
              <a:t>Ду-ду-ду</a:t>
            </a:r>
            <a:r>
              <a:rPr lang="ru-RU" sz="3100" dirty="0">
                <a:solidFill>
                  <a:schemeClr val="tx2">
                    <a:lumMod val="60000"/>
                    <a:lumOff val="40000"/>
                  </a:schemeClr>
                </a:solidFill>
                <a:latin typeface="Arial Black" panose="020B0A04020102020204" pitchFamily="34" charset="0"/>
              </a:rPr>
              <a:t> - растут яблоки в саду.</a:t>
            </a:r>
            <a:br>
              <a:rPr lang="ru-RU" sz="3100" dirty="0">
                <a:solidFill>
                  <a:schemeClr val="tx2">
                    <a:lumMod val="60000"/>
                    <a:lumOff val="40000"/>
                  </a:schemeClr>
                </a:solidFill>
                <a:latin typeface="Arial Black" panose="020B0A04020102020204" pitchFamily="34" charset="0"/>
              </a:rPr>
            </a:br>
            <a:r>
              <a:rPr lang="ru-RU" sz="3100" dirty="0" err="1">
                <a:solidFill>
                  <a:schemeClr val="tx2">
                    <a:lumMod val="60000"/>
                    <a:lumOff val="40000"/>
                  </a:schemeClr>
                </a:solidFill>
                <a:latin typeface="Arial Black" panose="020B0A04020102020204" pitchFamily="34" charset="0"/>
              </a:rPr>
              <a:t>Ша-ша-ша</a:t>
            </a:r>
            <a:r>
              <a:rPr lang="ru-RU" sz="3100" dirty="0">
                <a:solidFill>
                  <a:schemeClr val="tx2">
                    <a:lumMod val="60000"/>
                    <a:lumOff val="40000"/>
                  </a:schemeClr>
                </a:solidFill>
                <a:latin typeface="Arial Black" panose="020B0A04020102020204" pitchFamily="34" charset="0"/>
              </a:rPr>
              <a:t>- принесли домой ерша.</a:t>
            </a:r>
            <a:br>
              <a:rPr lang="ru-RU" sz="3100" dirty="0">
                <a:solidFill>
                  <a:schemeClr val="tx2">
                    <a:lumMod val="60000"/>
                    <a:lumOff val="40000"/>
                  </a:schemeClr>
                </a:solidFill>
                <a:latin typeface="Arial Black" panose="020B0A04020102020204" pitchFamily="34" charset="0"/>
              </a:rPr>
            </a:br>
            <a:r>
              <a:rPr lang="ru-RU" sz="3100" dirty="0" err="1">
                <a:solidFill>
                  <a:schemeClr val="tx2">
                    <a:lumMod val="60000"/>
                    <a:lumOff val="40000"/>
                  </a:schemeClr>
                </a:solidFill>
                <a:latin typeface="Arial Black" panose="020B0A04020102020204" pitchFamily="34" charset="0"/>
              </a:rPr>
              <a:t>Жа-жа-жа</a:t>
            </a:r>
            <a:r>
              <a:rPr lang="ru-RU" sz="3100" dirty="0">
                <a:solidFill>
                  <a:schemeClr val="tx2">
                    <a:lumMod val="60000"/>
                    <a:lumOff val="40000"/>
                  </a:schemeClr>
                </a:solidFill>
                <a:latin typeface="Arial Black" panose="020B0A04020102020204" pitchFamily="34" charset="0"/>
              </a:rPr>
              <a:t>- -есть иголки у ежа.</a:t>
            </a:r>
            <a:br>
              <a:rPr lang="ru-RU" sz="3100" dirty="0">
                <a:solidFill>
                  <a:schemeClr val="tx2">
                    <a:lumMod val="60000"/>
                    <a:lumOff val="40000"/>
                  </a:schemeClr>
                </a:solidFill>
                <a:latin typeface="Arial Black" panose="020B0A04020102020204" pitchFamily="34" charset="0"/>
              </a:rPr>
            </a:br>
            <a:r>
              <a:rPr lang="ru-RU" sz="3100" dirty="0" err="1">
                <a:solidFill>
                  <a:schemeClr val="tx2">
                    <a:lumMod val="60000"/>
                    <a:lumOff val="40000"/>
                  </a:schemeClr>
                </a:solidFill>
                <a:latin typeface="Arial Black" panose="020B0A04020102020204" pitchFamily="34" charset="0"/>
              </a:rPr>
              <a:t>Чи-чи-чи</a:t>
            </a:r>
            <a:r>
              <a:rPr lang="ru-RU" sz="3100" dirty="0">
                <a:solidFill>
                  <a:schemeClr val="tx2">
                    <a:lumMod val="60000"/>
                    <a:lumOff val="40000"/>
                  </a:schemeClr>
                </a:solidFill>
                <a:latin typeface="Arial Black" panose="020B0A04020102020204" pitchFamily="34" charset="0"/>
              </a:rPr>
              <a:t> – прилетели к нам грачи.</a:t>
            </a:r>
            <a:br>
              <a:rPr lang="ru-RU" sz="3100" dirty="0">
                <a:solidFill>
                  <a:schemeClr val="tx2">
                    <a:lumMod val="60000"/>
                    <a:lumOff val="40000"/>
                  </a:schemeClr>
                </a:solidFill>
                <a:latin typeface="Arial Black" panose="020B0A04020102020204" pitchFamily="34" charset="0"/>
              </a:rPr>
            </a:br>
            <a:endParaRPr lang="ru-RU" dirty="0"/>
          </a:p>
        </p:txBody>
      </p:sp>
    </p:spTree>
    <p:extLst>
      <p:ext uri="{BB962C8B-B14F-4D97-AF65-F5344CB8AC3E}">
        <p14:creationId xmlns:p14="http://schemas.microsoft.com/office/powerpoint/2010/main" xmlns="" val="3961967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71700" y="609599"/>
            <a:ext cx="8915400" cy="6098931"/>
          </a:xfrm>
        </p:spPr>
        <p:txBody>
          <a:bodyPr>
            <a:normAutofit/>
          </a:bodyPr>
          <a:lstStyle/>
          <a:p>
            <a:r>
              <a:rPr lang="ru-RU" b="1" i="1" dirty="0">
                <a:solidFill>
                  <a:schemeClr val="tx2">
                    <a:lumMod val="60000"/>
                    <a:lumOff val="40000"/>
                  </a:schemeClr>
                </a:solidFill>
                <a:latin typeface="Arial Black" panose="020B0A04020102020204" pitchFamily="34" charset="0"/>
              </a:rPr>
              <a:t> «Скороговорки»</a:t>
            </a:r>
            <a:br>
              <a:rPr lang="ru-RU" b="1" i="1" dirty="0">
                <a:solidFill>
                  <a:schemeClr val="tx2">
                    <a:lumMod val="60000"/>
                    <a:lumOff val="40000"/>
                  </a:schemeClr>
                </a:solidFill>
                <a:latin typeface="Arial Black" panose="020B0A04020102020204" pitchFamily="34" charset="0"/>
              </a:rPr>
            </a:br>
            <a:r>
              <a:rPr lang="ru-RU" b="1" i="1" dirty="0" smtClean="0">
                <a:solidFill>
                  <a:schemeClr val="tx2">
                    <a:lumMod val="60000"/>
                    <a:lumOff val="40000"/>
                  </a:schemeClr>
                </a:solidFill>
                <a:latin typeface="Arial Black" panose="020B0A04020102020204" pitchFamily="34" charset="0"/>
              </a:rPr>
              <a:t/>
            </a:r>
            <a:br>
              <a:rPr lang="ru-RU" b="1" i="1" dirty="0" smtClean="0">
                <a:solidFill>
                  <a:schemeClr val="tx2">
                    <a:lumMod val="60000"/>
                    <a:lumOff val="40000"/>
                  </a:schemeClr>
                </a:solidFill>
                <a:latin typeface="Arial Black" panose="020B0A04020102020204" pitchFamily="34" charset="0"/>
              </a:rPr>
            </a:br>
            <a:r>
              <a:rPr lang="ru-RU" sz="3100" dirty="0" smtClean="0">
                <a:solidFill>
                  <a:schemeClr val="tx2">
                    <a:lumMod val="60000"/>
                    <a:lumOff val="40000"/>
                  </a:schemeClr>
                </a:solidFill>
                <a:latin typeface="Arial Black" panose="020B0A04020102020204" pitchFamily="34" charset="0"/>
              </a:rPr>
              <a:t>Шла </a:t>
            </a:r>
            <a:r>
              <a:rPr lang="ru-RU" sz="3100" dirty="0">
                <a:solidFill>
                  <a:schemeClr val="tx2">
                    <a:lumMod val="60000"/>
                    <a:lumOff val="40000"/>
                  </a:schemeClr>
                </a:solidFill>
                <a:latin typeface="Arial Black" panose="020B0A04020102020204" pitchFamily="34" charset="0"/>
              </a:rPr>
              <a:t>Саша по шоссе и сосала сушку.</a:t>
            </a:r>
            <a:br>
              <a:rPr lang="ru-RU" sz="3100" dirty="0">
                <a:solidFill>
                  <a:schemeClr val="tx2">
                    <a:lumMod val="60000"/>
                    <a:lumOff val="40000"/>
                  </a:schemeClr>
                </a:solidFill>
                <a:latin typeface="Arial Black" panose="020B0A04020102020204" pitchFamily="34" charset="0"/>
              </a:rPr>
            </a:br>
            <a:r>
              <a:rPr lang="ru-RU" sz="3100" dirty="0" smtClean="0">
                <a:solidFill>
                  <a:schemeClr val="tx2">
                    <a:lumMod val="60000"/>
                    <a:lumOff val="40000"/>
                  </a:schemeClr>
                </a:solidFill>
                <a:latin typeface="Arial Black" panose="020B0A04020102020204" pitchFamily="34" charset="0"/>
              </a:rPr>
              <a:t>Белые </a:t>
            </a:r>
            <a:r>
              <a:rPr lang="ru-RU" sz="3100" dirty="0">
                <a:solidFill>
                  <a:schemeClr val="tx2">
                    <a:lumMod val="60000"/>
                    <a:lumOff val="40000"/>
                  </a:schemeClr>
                </a:solidFill>
                <a:latin typeface="Arial Black" panose="020B0A04020102020204" pitchFamily="34" charset="0"/>
              </a:rPr>
              <a:t>бараны били в барабаны.</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Проворонила ворона вороненка.</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Дятел дуб долбил, да не </a:t>
            </a:r>
            <a:r>
              <a:rPr lang="ru-RU" sz="3100" dirty="0" err="1">
                <a:solidFill>
                  <a:schemeClr val="tx2">
                    <a:lumMod val="60000"/>
                    <a:lumOff val="40000"/>
                  </a:schemeClr>
                </a:solidFill>
                <a:latin typeface="Arial Black" panose="020B0A04020102020204" pitchFamily="34" charset="0"/>
              </a:rPr>
              <a:t>додолбил</a:t>
            </a:r>
            <a:r>
              <a:rPr lang="ru-RU" sz="3100" dirty="0">
                <a:solidFill>
                  <a:schemeClr val="tx2">
                    <a:lumMod val="60000"/>
                    <a:lumOff val="40000"/>
                  </a:schemeClr>
                </a:solidFill>
                <a:latin typeface="Arial Black" panose="020B0A04020102020204" pitchFamily="34" charset="0"/>
              </a:rPr>
              <a:t>.</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Роет землю старый крот, разоряет огород.</a:t>
            </a:r>
            <a:br>
              <a:rPr lang="ru-RU" sz="3100" dirty="0">
                <a:solidFill>
                  <a:schemeClr val="tx2">
                    <a:lumMod val="60000"/>
                    <a:lumOff val="40000"/>
                  </a:schemeClr>
                </a:solidFill>
                <a:latin typeface="Arial Black" panose="020B0A04020102020204" pitchFamily="34" charset="0"/>
              </a:rPr>
            </a:br>
            <a:endParaRPr lang="ru-RU" sz="3100" dirty="0"/>
          </a:p>
        </p:txBody>
      </p:sp>
    </p:spTree>
    <p:extLst>
      <p:ext uri="{BB962C8B-B14F-4D97-AF65-F5344CB8AC3E}">
        <p14:creationId xmlns:p14="http://schemas.microsoft.com/office/powerpoint/2010/main" xmlns="" val="3356362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50" y="1047750"/>
            <a:ext cx="9848850" cy="5810250"/>
          </a:xfrm>
        </p:spPr>
        <p:txBody>
          <a:bodyPr>
            <a:normAutofit fontScale="90000"/>
          </a:bodyPr>
          <a:lstStyle/>
          <a:p>
            <a:pPr algn="ctr"/>
            <a:r>
              <a:rPr lang="ru-RU" b="1" i="1" dirty="0">
                <a:solidFill>
                  <a:schemeClr val="tx2">
                    <a:lumMod val="60000"/>
                    <a:lumOff val="40000"/>
                  </a:schemeClr>
                </a:solidFill>
                <a:latin typeface="Arial Black" panose="020B0A04020102020204" pitchFamily="34" charset="0"/>
              </a:rPr>
              <a:t>«Скажи наоборот»</a:t>
            </a:r>
            <a:br>
              <a:rPr lang="ru-RU" b="1" i="1" dirty="0">
                <a:solidFill>
                  <a:schemeClr val="tx2">
                    <a:lumMod val="60000"/>
                    <a:lumOff val="40000"/>
                  </a:schemeClr>
                </a:solidFill>
                <a:latin typeface="Arial Black" panose="020B0A04020102020204" pitchFamily="34" charset="0"/>
              </a:rPr>
            </a:br>
            <a:r>
              <a:rPr lang="ru-RU" sz="3100" i="1" dirty="0">
                <a:solidFill>
                  <a:schemeClr val="tx2">
                    <a:lumMod val="60000"/>
                    <a:lumOff val="40000"/>
                  </a:schemeClr>
                </a:solidFill>
                <a:latin typeface="Arial Black" panose="020B0A04020102020204" pitchFamily="34" charset="0"/>
              </a:rPr>
              <a:t>- Грустный, а наоборот как будет? ~ Весёлый.</a:t>
            </a:r>
            <a:r>
              <a:rPr lang="ru-RU" sz="3100" dirty="0">
                <a:solidFill>
                  <a:schemeClr val="tx2">
                    <a:lumMod val="60000"/>
                    <a:lumOff val="40000"/>
                  </a:schemeClr>
                </a:solidFill>
                <a:latin typeface="Arial Black" panose="020B0A04020102020204" pitchFamily="34" charset="0"/>
              </a:rPr>
              <a:t/>
            </a:r>
            <a:br>
              <a:rPr lang="ru-RU" sz="3100" dirty="0">
                <a:solidFill>
                  <a:schemeClr val="tx2">
                    <a:lumMod val="60000"/>
                    <a:lumOff val="40000"/>
                  </a:schemeClr>
                </a:solidFill>
                <a:latin typeface="Arial Black" panose="020B0A04020102020204" pitchFamily="34" charset="0"/>
              </a:rPr>
            </a:br>
            <a:r>
              <a:rPr lang="ru-RU" sz="3100" i="1" dirty="0">
                <a:solidFill>
                  <a:schemeClr val="tx2">
                    <a:lumMod val="60000"/>
                    <a:lumOff val="40000"/>
                  </a:schemeClr>
                </a:solidFill>
                <a:latin typeface="Arial Black" panose="020B0A04020102020204" pitchFamily="34" charset="0"/>
              </a:rPr>
              <a:t>большой — маленький	</a:t>
            </a:r>
            <a:r>
              <a:rPr lang="en-US" sz="3100" i="1" dirty="0" smtClean="0">
                <a:solidFill>
                  <a:schemeClr val="tx2">
                    <a:lumMod val="60000"/>
                    <a:lumOff val="40000"/>
                  </a:schemeClr>
                </a:solidFill>
                <a:latin typeface="Arial Black" panose="020B0A04020102020204" pitchFamily="34" charset="0"/>
              </a:rPr>
              <a:t/>
            </a:r>
            <a:br>
              <a:rPr lang="en-US" sz="3100" i="1" dirty="0" smtClean="0">
                <a:solidFill>
                  <a:schemeClr val="tx2">
                    <a:lumMod val="60000"/>
                    <a:lumOff val="40000"/>
                  </a:schemeClr>
                </a:solidFill>
                <a:latin typeface="Arial Black" panose="020B0A04020102020204" pitchFamily="34" charset="0"/>
              </a:rPr>
            </a:br>
            <a:r>
              <a:rPr lang="ru-RU" sz="3100" i="1" dirty="0" smtClean="0">
                <a:solidFill>
                  <a:schemeClr val="tx2">
                    <a:lumMod val="60000"/>
                    <a:lumOff val="40000"/>
                  </a:schemeClr>
                </a:solidFill>
                <a:latin typeface="Arial Black" panose="020B0A04020102020204" pitchFamily="34" charset="0"/>
              </a:rPr>
              <a:t> </a:t>
            </a:r>
            <a:r>
              <a:rPr lang="ru-RU" sz="3100" i="1" dirty="0">
                <a:solidFill>
                  <a:schemeClr val="tx2">
                    <a:lumMod val="60000"/>
                    <a:lumOff val="40000"/>
                  </a:schemeClr>
                </a:solidFill>
                <a:latin typeface="Arial Black" panose="020B0A04020102020204" pitchFamily="34" charset="0"/>
              </a:rPr>
              <a:t>тонкий — толстый </a:t>
            </a:r>
            <a:r>
              <a:rPr lang="en-US" sz="3100" i="1" dirty="0" smtClean="0">
                <a:solidFill>
                  <a:schemeClr val="tx2">
                    <a:lumMod val="60000"/>
                    <a:lumOff val="40000"/>
                  </a:schemeClr>
                </a:solidFill>
                <a:latin typeface="Arial Black" panose="020B0A04020102020204" pitchFamily="34" charset="0"/>
              </a:rPr>
              <a:t/>
            </a:r>
            <a:br>
              <a:rPr lang="en-US" sz="3100" i="1" dirty="0" smtClean="0">
                <a:solidFill>
                  <a:schemeClr val="tx2">
                    <a:lumMod val="60000"/>
                    <a:lumOff val="40000"/>
                  </a:schemeClr>
                </a:solidFill>
                <a:latin typeface="Arial Black" panose="020B0A04020102020204" pitchFamily="34" charset="0"/>
              </a:rPr>
            </a:br>
            <a:r>
              <a:rPr lang="ru-RU" sz="3100" i="1" dirty="0">
                <a:solidFill>
                  <a:schemeClr val="tx2">
                    <a:lumMod val="60000"/>
                    <a:lumOff val="40000"/>
                  </a:schemeClr>
                </a:solidFill>
                <a:latin typeface="Arial Black" panose="020B0A04020102020204" pitchFamily="34" charset="0"/>
              </a:rPr>
              <a:t>	</a:t>
            </a:r>
            <a:r>
              <a:rPr lang="ru-RU" sz="3100" i="1" dirty="0" smtClean="0">
                <a:solidFill>
                  <a:schemeClr val="tx2">
                    <a:lumMod val="60000"/>
                    <a:lumOff val="40000"/>
                  </a:schemeClr>
                </a:solidFill>
                <a:latin typeface="Arial Black" panose="020B0A04020102020204" pitchFamily="34" charset="0"/>
              </a:rPr>
              <a:t>вредный- полезный</a:t>
            </a:r>
            <a:r>
              <a:rPr lang="en-US" sz="3100" i="1" dirty="0" smtClean="0">
                <a:solidFill>
                  <a:schemeClr val="tx2">
                    <a:lumMod val="60000"/>
                    <a:lumOff val="40000"/>
                  </a:schemeClr>
                </a:solidFill>
                <a:latin typeface="Arial Black" panose="020B0A04020102020204" pitchFamily="34" charset="0"/>
              </a:rPr>
              <a:t/>
            </a:r>
            <a:br>
              <a:rPr lang="en-US" sz="3100" i="1" dirty="0" smtClean="0">
                <a:solidFill>
                  <a:schemeClr val="tx2">
                    <a:lumMod val="60000"/>
                    <a:lumOff val="40000"/>
                  </a:schemeClr>
                </a:solidFill>
                <a:latin typeface="Arial Black" panose="020B0A04020102020204" pitchFamily="34" charset="0"/>
              </a:rPr>
            </a:br>
            <a:r>
              <a:rPr lang="ru-RU" sz="3100" i="1" dirty="0">
                <a:solidFill>
                  <a:schemeClr val="tx2">
                    <a:lumMod val="60000"/>
                    <a:lumOff val="40000"/>
                  </a:schemeClr>
                </a:solidFill>
                <a:latin typeface="Arial Black" panose="020B0A04020102020204" pitchFamily="34" charset="0"/>
              </a:rPr>
              <a:t>	сухой — мокрый </a:t>
            </a:r>
            <a:r>
              <a:rPr lang="en-US" sz="3100" i="1" dirty="0" smtClean="0">
                <a:solidFill>
                  <a:schemeClr val="tx2">
                    <a:lumMod val="60000"/>
                    <a:lumOff val="40000"/>
                  </a:schemeClr>
                </a:solidFill>
                <a:latin typeface="Arial Black" panose="020B0A04020102020204" pitchFamily="34" charset="0"/>
              </a:rPr>
              <a:t/>
            </a:r>
            <a:br>
              <a:rPr lang="en-US" sz="3100" i="1" dirty="0" smtClean="0">
                <a:solidFill>
                  <a:schemeClr val="tx2">
                    <a:lumMod val="60000"/>
                    <a:lumOff val="40000"/>
                  </a:schemeClr>
                </a:solidFill>
                <a:latin typeface="Arial Black" panose="020B0A04020102020204" pitchFamily="34" charset="0"/>
              </a:rPr>
            </a:br>
            <a:r>
              <a:rPr lang="ru-RU" sz="3100" i="1" dirty="0">
                <a:solidFill>
                  <a:schemeClr val="tx2">
                    <a:lumMod val="60000"/>
                    <a:lumOff val="40000"/>
                  </a:schemeClr>
                </a:solidFill>
                <a:latin typeface="Arial Black" panose="020B0A04020102020204" pitchFamily="34" charset="0"/>
              </a:rPr>
              <a:t>		мягкий — твёрдый</a:t>
            </a:r>
            <a:r>
              <a:rPr lang="ru-RU" sz="3100" dirty="0">
                <a:solidFill>
                  <a:schemeClr val="tx2">
                    <a:lumMod val="60000"/>
                    <a:lumOff val="40000"/>
                  </a:schemeClr>
                </a:solidFill>
                <a:latin typeface="Arial Black" panose="020B0A04020102020204" pitchFamily="34" charset="0"/>
              </a:rPr>
              <a:t/>
            </a:r>
            <a:br>
              <a:rPr lang="ru-RU" sz="3100" dirty="0">
                <a:solidFill>
                  <a:schemeClr val="tx2">
                    <a:lumMod val="60000"/>
                    <a:lumOff val="40000"/>
                  </a:schemeClr>
                </a:solidFill>
                <a:latin typeface="Arial Black" panose="020B0A04020102020204" pitchFamily="34" charset="0"/>
              </a:rPr>
            </a:br>
            <a:r>
              <a:rPr lang="ru-RU" sz="3100" i="1" dirty="0">
                <a:solidFill>
                  <a:schemeClr val="tx2">
                    <a:lumMod val="60000"/>
                    <a:lumOff val="40000"/>
                  </a:schemeClr>
                </a:solidFill>
                <a:latin typeface="Arial Black" panose="020B0A04020102020204" pitchFamily="34" charset="0"/>
              </a:rPr>
              <a:t>длинный — короткий	 </a:t>
            </a:r>
            <a:r>
              <a:rPr lang="en-US" sz="3100" i="1" dirty="0" smtClean="0">
                <a:solidFill>
                  <a:schemeClr val="tx2">
                    <a:lumMod val="60000"/>
                    <a:lumOff val="40000"/>
                  </a:schemeClr>
                </a:solidFill>
                <a:latin typeface="Arial Black" panose="020B0A04020102020204" pitchFamily="34" charset="0"/>
              </a:rPr>
              <a:t/>
            </a:r>
            <a:br>
              <a:rPr lang="en-US" sz="3100" i="1" dirty="0" smtClean="0">
                <a:solidFill>
                  <a:schemeClr val="tx2">
                    <a:lumMod val="60000"/>
                    <a:lumOff val="40000"/>
                  </a:schemeClr>
                </a:solidFill>
                <a:latin typeface="Arial Black" panose="020B0A04020102020204" pitchFamily="34" charset="0"/>
              </a:rPr>
            </a:br>
            <a:r>
              <a:rPr lang="ru-RU" sz="3100" i="1" dirty="0" smtClean="0">
                <a:solidFill>
                  <a:schemeClr val="tx2">
                    <a:lumMod val="60000"/>
                    <a:lumOff val="40000"/>
                  </a:schemeClr>
                </a:solidFill>
                <a:latin typeface="Arial Black" panose="020B0A04020102020204" pitchFamily="34" charset="0"/>
              </a:rPr>
              <a:t>чистый </a:t>
            </a:r>
            <a:r>
              <a:rPr lang="ru-RU" sz="3100" i="1" dirty="0">
                <a:solidFill>
                  <a:schemeClr val="tx2">
                    <a:lumMod val="60000"/>
                    <a:lumOff val="40000"/>
                  </a:schemeClr>
                </a:solidFill>
                <a:latin typeface="Arial Black" panose="020B0A04020102020204" pitchFamily="34" charset="0"/>
              </a:rPr>
              <a:t>— грязный 	</a:t>
            </a:r>
            <a:r>
              <a:rPr lang="en-US" sz="3100" i="1" dirty="0" smtClean="0">
                <a:solidFill>
                  <a:schemeClr val="tx2">
                    <a:lumMod val="60000"/>
                    <a:lumOff val="40000"/>
                  </a:schemeClr>
                </a:solidFill>
                <a:latin typeface="Arial Black" panose="020B0A04020102020204" pitchFamily="34" charset="0"/>
              </a:rPr>
              <a:t/>
            </a:r>
            <a:br>
              <a:rPr lang="en-US" sz="3100" i="1" dirty="0" smtClean="0">
                <a:solidFill>
                  <a:schemeClr val="tx2">
                    <a:lumMod val="60000"/>
                    <a:lumOff val="40000"/>
                  </a:schemeClr>
                </a:solidFill>
                <a:latin typeface="Arial Black" panose="020B0A04020102020204" pitchFamily="34" charset="0"/>
              </a:rPr>
            </a:br>
            <a:r>
              <a:rPr lang="ru-RU" sz="3100" i="1" dirty="0">
                <a:solidFill>
                  <a:schemeClr val="tx2">
                    <a:lumMod val="60000"/>
                    <a:lumOff val="40000"/>
                  </a:schemeClr>
                </a:solidFill>
                <a:latin typeface="Arial Black" panose="020B0A04020102020204" pitchFamily="34" charset="0"/>
              </a:rPr>
              <a:t>	тёмный — светлый </a:t>
            </a:r>
            <a:r>
              <a:rPr lang="ru-RU" sz="3100" i="1" dirty="0" smtClean="0">
                <a:solidFill>
                  <a:schemeClr val="tx2">
                    <a:lumMod val="60000"/>
                    <a:lumOff val="40000"/>
                  </a:schemeClr>
                </a:solidFill>
                <a:latin typeface="Arial Black" panose="020B0A04020102020204" pitchFamily="34" charset="0"/>
              </a:rPr>
              <a:t> и </a:t>
            </a:r>
            <a:r>
              <a:rPr lang="ru-RU" sz="3100" i="1" dirty="0" err="1" smtClean="0">
                <a:solidFill>
                  <a:schemeClr val="tx2">
                    <a:lumMod val="60000"/>
                    <a:lumOff val="40000"/>
                  </a:schemeClr>
                </a:solidFill>
                <a:latin typeface="Arial Black" panose="020B0A04020102020204" pitchFamily="34" charset="0"/>
              </a:rPr>
              <a:t>тд</a:t>
            </a:r>
            <a:r>
              <a:rPr lang="ru-RU" sz="3100" dirty="0">
                <a:solidFill>
                  <a:schemeClr val="tx2">
                    <a:lumMod val="60000"/>
                    <a:lumOff val="40000"/>
                  </a:schemeClr>
                </a:solidFill>
                <a:latin typeface="Arial Black" panose="020B0A04020102020204" pitchFamily="34" charset="0"/>
              </a:rPr>
              <a:t/>
            </a:r>
            <a:br>
              <a:rPr lang="ru-RU" sz="3100" dirty="0">
                <a:solidFill>
                  <a:schemeClr val="tx2">
                    <a:lumMod val="60000"/>
                    <a:lumOff val="40000"/>
                  </a:schemeClr>
                </a:solidFill>
                <a:latin typeface="Arial Black" panose="020B0A04020102020204" pitchFamily="34" charset="0"/>
              </a:rPr>
            </a:br>
            <a:endParaRPr lang="ru-RU" sz="31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3591363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609600"/>
            <a:ext cx="10344150" cy="5562600"/>
          </a:xfrm>
        </p:spPr>
        <p:txBody>
          <a:bodyPr>
            <a:normAutofit fontScale="90000"/>
          </a:bodyPr>
          <a:lstStyle/>
          <a:p>
            <a:pPr algn="ctr"/>
            <a:r>
              <a:rPr lang="ru-RU" b="1" i="1" dirty="0">
                <a:solidFill>
                  <a:schemeClr val="tx2">
                    <a:lumMod val="60000"/>
                    <a:lumOff val="40000"/>
                  </a:schemeClr>
                </a:solidFill>
                <a:latin typeface="Arial Black" panose="020B0A04020102020204" pitchFamily="34" charset="0"/>
              </a:rPr>
              <a:t>« Четвёртый лишний</a:t>
            </a:r>
            <a:r>
              <a:rPr lang="ru-RU" b="1" i="1" dirty="0" smtClean="0">
                <a:solidFill>
                  <a:schemeClr val="tx2">
                    <a:lumMod val="60000"/>
                    <a:lumOff val="40000"/>
                  </a:schemeClr>
                </a:solidFill>
                <a:latin typeface="Arial Black" panose="020B0A04020102020204" pitchFamily="34" charset="0"/>
              </a:rPr>
              <a:t>»</a:t>
            </a:r>
            <a:br>
              <a:rPr lang="ru-RU" b="1" i="1" dirty="0" smtClean="0">
                <a:solidFill>
                  <a:schemeClr val="tx2">
                    <a:lumMod val="60000"/>
                    <a:lumOff val="40000"/>
                  </a:schemeClr>
                </a:solidFill>
                <a:latin typeface="Arial Black" panose="020B0A04020102020204" pitchFamily="34" charset="0"/>
              </a:rPr>
            </a:br>
            <a:r>
              <a:rPr lang="ru-RU" sz="1400" b="1" i="1" dirty="0" smtClean="0">
                <a:solidFill>
                  <a:schemeClr val="tx2">
                    <a:lumMod val="60000"/>
                    <a:lumOff val="40000"/>
                  </a:schemeClr>
                </a:solidFill>
                <a:latin typeface="Arial Black" panose="020B0A04020102020204" pitchFamily="34" charset="0"/>
              </a:rPr>
              <a:t/>
            </a:r>
            <a:br>
              <a:rPr lang="ru-RU" sz="1400" b="1" i="1" dirty="0" smtClean="0">
                <a:solidFill>
                  <a:schemeClr val="tx2">
                    <a:lumMod val="60000"/>
                    <a:lumOff val="40000"/>
                  </a:schemeClr>
                </a:solidFill>
                <a:latin typeface="Arial Black" panose="020B0A04020102020204" pitchFamily="34" charset="0"/>
              </a:rPr>
            </a:br>
            <a:r>
              <a:rPr lang="ru-RU" sz="3100" dirty="0" smtClean="0">
                <a:solidFill>
                  <a:schemeClr val="tx2">
                    <a:lumMod val="60000"/>
                    <a:lumOff val="40000"/>
                  </a:schemeClr>
                </a:solidFill>
                <a:latin typeface="Arial Black" panose="020B0A04020102020204" pitchFamily="34" charset="0"/>
              </a:rPr>
              <a:t>З</a:t>
            </a:r>
            <a:r>
              <a:rPr lang="ru-RU" sz="3100" i="1" dirty="0" smtClean="0">
                <a:solidFill>
                  <a:schemeClr val="tx2">
                    <a:lumMod val="60000"/>
                    <a:lumOff val="40000"/>
                  </a:schemeClr>
                </a:solidFill>
                <a:latin typeface="Arial Black" panose="020B0A04020102020204" pitchFamily="34" charset="0"/>
              </a:rPr>
              <a:t>акрепляем </a:t>
            </a:r>
            <a:r>
              <a:rPr lang="ru-RU" sz="3100" i="1" dirty="0">
                <a:solidFill>
                  <a:schemeClr val="tx2">
                    <a:lumMod val="60000"/>
                    <a:lumOff val="40000"/>
                  </a:schemeClr>
                </a:solidFill>
                <a:latin typeface="Arial Black" panose="020B0A04020102020204" pitchFamily="34" charset="0"/>
              </a:rPr>
              <a:t>умения детей выделять общий признак в словах, развивать способность к обобщению.</a:t>
            </a:r>
            <a:r>
              <a:rPr lang="ru-RU" sz="3100" dirty="0">
                <a:solidFill>
                  <a:schemeClr val="tx2">
                    <a:lumMod val="60000"/>
                    <a:lumOff val="40000"/>
                  </a:schemeClr>
                </a:solidFill>
                <a:latin typeface="Arial Black" panose="020B0A04020102020204" pitchFamily="34" charset="0"/>
              </a:rPr>
              <a:t/>
            </a:r>
            <a:br>
              <a:rPr lang="ru-RU" sz="3100" dirty="0">
                <a:solidFill>
                  <a:schemeClr val="tx2">
                    <a:lumMod val="60000"/>
                    <a:lumOff val="40000"/>
                  </a:schemeClr>
                </a:solidFill>
                <a:latin typeface="Arial Black" panose="020B0A04020102020204" pitchFamily="34" charset="0"/>
              </a:rPr>
            </a:br>
            <a:r>
              <a:rPr lang="ru-RU" sz="3100" dirty="0" smtClean="0">
                <a:solidFill>
                  <a:schemeClr val="tx2">
                    <a:lumMod val="60000"/>
                    <a:lumOff val="40000"/>
                  </a:schemeClr>
                </a:solidFill>
                <a:latin typeface="Arial Black" panose="020B0A04020102020204" pitchFamily="34" charset="0"/>
              </a:rPr>
              <a:t>Бросая </a:t>
            </a:r>
            <a:r>
              <a:rPr lang="ru-RU" sz="3100" dirty="0">
                <a:solidFill>
                  <a:schemeClr val="tx2">
                    <a:lumMod val="60000"/>
                    <a:lumOff val="40000"/>
                  </a:schemeClr>
                </a:solidFill>
                <a:latin typeface="Arial Black" panose="020B0A04020102020204" pitchFamily="34" charset="0"/>
              </a:rPr>
              <a:t>мяч ребёнку, </a:t>
            </a:r>
            <a:r>
              <a:rPr lang="ru-RU" sz="3100" dirty="0" smtClean="0">
                <a:solidFill>
                  <a:schemeClr val="tx2">
                    <a:lumMod val="60000"/>
                    <a:lumOff val="40000"/>
                  </a:schemeClr>
                </a:solidFill>
                <a:latin typeface="Arial Black" panose="020B0A04020102020204" pitchFamily="34" charset="0"/>
              </a:rPr>
              <a:t>называем </a:t>
            </a:r>
            <a:r>
              <a:rPr lang="ru-RU" sz="3100" dirty="0">
                <a:solidFill>
                  <a:schemeClr val="tx2">
                    <a:lumMod val="60000"/>
                    <a:lumOff val="40000"/>
                  </a:schemeClr>
                </a:solidFill>
                <a:latin typeface="Arial Black" panose="020B0A04020102020204" pitchFamily="34" charset="0"/>
              </a:rPr>
              <a:t>четыре слова и </a:t>
            </a:r>
            <a:r>
              <a:rPr lang="ru-RU" sz="3100" dirty="0" smtClean="0">
                <a:solidFill>
                  <a:schemeClr val="tx2">
                    <a:lumMod val="60000"/>
                    <a:lumOff val="40000"/>
                  </a:schemeClr>
                </a:solidFill>
                <a:latin typeface="Arial Black" panose="020B0A04020102020204" pitchFamily="34" charset="0"/>
              </a:rPr>
              <a:t>просим </a:t>
            </a:r>
            <a:r>
              <a:rPr lang="ru-RU" sz="3100" dirty="0">
                <a:solidFill>
                  <a:schemeClr val="tx2">
                    <a:lumMod val="60000"/>
                    <a:lumOff val="40000"/>
                  </a:schemeClr>
                </a:solidFill>
                <a:latin typeface="Arial Black" panose="020B0A04020102020204" pitchFamily="34" charset="0"/>
              </a:rPr>
              <a:t>определить, какое слово лишнее.</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Например: голубой, красный, зелёный, спелый.</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Кабачок, </a:t>
            </a:r>
            <a:r>
              <a:rPr lang="ru-RU" sz="3100" dirty="0" smtClean="0">
                <a:solidFill>
                  <a:schemeClr val="tx2">
                    <a:lumMod val="60000"/>
                    <a:lumOff val="40000"/>
                  </a:schemeClr>
                </a:solidFill>
                <a:latin typeface="Arial Black" panose="020B0A04020102020204" pitchFamily="34" charset="0"/>
              </a:rPr>
              <a:t>яблоко, банан, </a:t>
            </a:r>
            <a:r>
              <a:rPr lang="ru-RU" sz="3100" dirty="0">
                <a:solidFill>
                  <a:schemeClr val="tx2">
                    <a:lumMod val="60000"/>
                    <a:lumOff val="40000"/>
                  </a:schemeClr>
                </a:solidFill>
                <a:latin typeface="Arial Black" panose="020B0A04020102020204" pitchFamily="34" charset="0"/>
              </a:rPr>
              <a:t>лимон.</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Пасмурно, ненастно, хмуро, ясно</a:t>
            </a:r>
            <a:r>
              <a:rPr lang="ru-RU" sz="3100" dirty="0" smtClean="0">
                <a:solidFill>
                  <a:schemeClr val="tx2">
                    <a:lumMod val="60000"/>
                    <a:lumOff val="40000"/>
                  </a:schemeClr>
                </a:solidFill>
                <a:latin typeface="Arial Black" panose="020B0A04020102020204" pitchFamily="34" charset="0"/>
              </a:rPr>
              <a:t>.</a:t>
            </a:r>
            <a:br>
              <a:rPr lang="ru-RU" sz="3100" dirty="0" smtClean="0">
                <a:solidFill>
                  <a:schemeClr val="tx2">
                    <a:lumMod val="60000"/>
                    <a:lumOff val="40000"/>
                  </a:schemeClr>
                </a:solidFill>
                <a:latin typeface="Arial Black" panose="020B0A04020102020204" pitchFamily="34" charset="0"/>
              </a:rPr>
            </a:br>
            <a:r>
              <a:rPr lang="ru-RU" sz="3100" dirty="0" smtClean="0">
                <a:solidFill>
                  <a:schemeClr val="tx2">
                    <a:lumMod val="60000"/>
                    <a:lumOff val="40000"/>
                  </a:schemeClr>
                </a:solidFill>
                <a:latin typeface="Arial Black" panose="020B0A04020102020204" pitchFamily="34" charset="0"/>
              </a:rPr>
              <a:t>Круг, квадрат, треугольник, ромб.</a:t>
            </a:r>
            <a:r>
              <a:rPr lang="ru-RU" sz="3100" dirty="0">
                <a:solidFill>
                  <a:schemeClr val="tx2">
                    <a:lumMod val="60000"/>
                    <a:lumOff val="40000"/>
                  </a:schemeClr>
                </a:solidFill>
                <a:latin typeface="Arial Black" panose="020B0A04020102020204" pitchFamily="34" charset="0"/>
              </a:rPr>
              <a:t/>
            </a:r>
            <a:br>
              <a:rPr lang="ru-RU" sz="3100" dirty="0">
                <a:solidFill>
                  <a:schemeClr val="tx2">
                    <a:lumMod val="60000"/>
                    <a:lumOff val="40000"/>
                  </a:schemeClr>
                </a:solidFill>
                <a:latin typeface="Arial Black" panose="020B0A04020102020204" pitchFamily="34" charset="0"/>
              </a:rPr>
            </a:br>
            <a:endParaRPr lang="ru-RU" sz="31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3955700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50" y="609600"/>
            <a:ext cx="9544050" cy="6019800"/>
          </a:xfrm>
        </p:spPr>
        <p:txBody>
          <a:bodyPr>
            <a:normAutofit fontScale="90000"/>
          </a:bodyPr>
          <a:lstStyle/>
          <a:p>
            <a:r>
              <a:rPr lang="ru-RU" b="1" i="1" dirty="0">
                <a:solidFill>
                  <a:schemeClr val="tx2">
                    <a:lumMod val="60000"/>
                    <a:lumOff val="40000"/>
                  </a:schemeClr>
                </a:solidFill>
                <a:latin typeface="Arial Black" panose="020B0A04020102020204" pitchFamily="34" charset="0"/>
              </a:rPr>
              <a:t>«Один – много»</a:t>
            </a:r>
            <a:br>
              <a:rPr lang="ru-RU" b="1" i="1" dirty="0">
                <a:solidFill>
                  <a:schemeClr val="tx2">
                    <a:lumMod val="60000"/>
                    <a:lumOff val="40000"/>
                  </a:schemeClr>
                </a:solidFill>
                <a:latin typeface="Arial Black" panose="020B0A04020102020204" pitchFamily="34" charset="0"/>
              </a:rPr>
            </a:br>
            <a:r>
              <a:rPr lang="ru-RU" sz="3100" dirty="0" smtClean="0">
                <a:solidFill>
                  <a:schemeClr val="tx2">
                    <a:lumMod val="60000"/>
                    <a:lumOff val="40000"/>
                  </a:schemeClr>
                </a:solidFill>
                <a:latin typeface="Arial Black" panose="020B0A04020102020204" pitchFamily="34" charset="0"/>
              </a:rPr>
              <a:t>Бросаем </a:t>
            </a:r>
            <a:r>
              <a:rPr lang="ru-RU" sz="3100" dirty="0">
                <a:solidFill>
                  <a:schemeClr val="tx2">
                    <a:lumMod val="60000"/>
                    <a:lumOff val="40000"/>
                  </a:schemeClr>
                </a:solidFill>
                <a:latin typeface="Arial Black" panose="020B0A04020102020204" pitchFamily="34" charset="0"/>
              </a:rPr>
              <a:t>мяч детям, </a:t>
            </a:r>
            <a:r>
              <a:rPr lang="ru-RU" sz="3100" dirty="0" smtClean="0">
                <a:solidFill>
                  <a:schemeClr val="tx2">
                    <a:lumMod val="60000"/>
                    <a:lumOff val="40000"/>
                  </a:schemeClr>
                </a:solidFill>
                <a:latin typeface="Arial Black" panose="020B0A04020102020204" pitchFamily="34" charset="0"/>
              </a:rPr>
              <a:t>называем </a:t>
            </a:r>
            <a:r>
              <a:rPr lang="ru-RU" sz="3100" dirty="0">
                <a:solidFill>
                  <a:schemeClr val="tx2">
                    <a:lumMod val="60000"/>
                    <a:lumOff val="40000"/>
                  </a:schemeClr>
                </a:solidFill>
                <a:latin typeface="Arial Black" panose="020B0A04020102020204" pitchFamily="34" charset="0"/>
              </a:rPr>
              <a:t>имена существительные в единственном числе. Дети бросают мяч обратно, называя существительные во множественном числе.</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Пример:</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Стол – столы             стул – стулья</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Гора – горы               лист – листья</a:t>
            </a:r>
            <a:br>
              <a:rPr lang="ru-RU" sz="3100" dirty="0">
                <a:solidFill>
                  <a:schemeClr val="tx2">
                    <a:lumMod val="60000"/>
                    <a:lumOff val="40000"/>
                  </a:schemeClr>
                </a:solidFill>
                <a:latin typeface="Arial Black" panose="020B0A04020102020204" pitchFamily="34" charset="0"/>
              </a:rPr>
            </a:br>
            <a:r>
              <a:rPr lang="ru-RU" sz="3100" dirty="0" smtClean="0">
                <a:solidFill>
                  <a:schemeClr val="tx2">
                    <a:lumMod val="60000"/>
                    <a:lumOff val="40000"/>
                  </a:schemeClr>
                </a:solidFill>
                <a:latin typeface="Arial Black" panose="020B0A04020102020204" pitchFamily="34" charset="0"/>
              </a:rPr>
              <a:t>             День </a:t>
            </a:r>
            <a:r>
              <a:rPr lang="ru-RU" sz="3100" dirty="0">
                <a:solidFill>
                  <a:schemeClr val="tx2">
                    <a:lumMod val="60000"/>
                    <a:lumOff val="40000"/>
                  </a:schemeClr>
                </a:solidFill>
                <a:latin typeface="Arial Black" panose="020B0A04020102020204" pitchFamily="34" charset="0"/>
              </a:rPr>
              <a:t>– дни             </a:t>
            </a:r>
            <a:r>
              <a:rPr lang="ru-RU" sz="3100" dirty="0" smtClean="0">
                <a:solidFill>
                  <a:schemeClr val="tx2">
                    <a:lumMod val="60000"/>
                    <a:lumOff val="40000"/>
                  </a:schemeClr>
                </a:solidFill>
                <a:latin typeface="Arial Black" panose="020B0A04020102020204" pitchFamily="34" charset="0"/>
              </a:rPr>
              <a:t> </a:t>
            </a:r>
            <a:r>
              <a:rPr lang="ru-RU" sz="3100" dirty="0">
                <a:solidFill>
                  <a:schemeClr val="tx2">
                    <a:lumMod val="60000"/>
                    <a:lumOff val="40000"/>
                  </a:schemeClr>
                </a:solidFill>
                <a:latin typeface="Arial Black" panose="020B0A04020102020204" pitchFamily="34" charset="0"/>
              </a:rPr>
              <a:t>прыжок – прыжки</a:t>
            </a:r>
            <a:br>
              <a:rPr lang="ru-RU" sz="3100" dirty="0">
                <a:solidFill>
                  <a:schemeClr val="tx2">
                    <a:lumMod val="60000"/>
                    <a:lumOff val="40000"/>
                  </a:schemeClr>
                </a:solidFill>
                <a:latin typeface="Arial Black" panose="020B0A04020102020204" pitchFamily="34" charset="0"/>
              </a:rPr>
            </a:br>
            <a:r>
              <a:rPr lang="ru-RU" sz="3100" dirty="0" smtClean="0">
                <a:solidFill>
                  <a:schemeClr val="tx2">
                    <a:lumMod val="60000"/>
                    <a:lumOff val="40000"/>
                  </a:schemeClr>
                </a:solidFill>
                <a:latin typeface="Arial Black" panose="020B0A04020102020204" pitchFamily="34" charset="0"/>
              </a:rPr>
              <a:t>Сон </a:t>
            </a:r>
            <a:r>
              <a:rPr lang="ru-RU" sz="3100" dirty="0">
                <a:solidFill>
                  <a:schemeClr val="tx2">
                    <a:lumMod val="60000"/>
                    <a:lumOff val="40000"/>
                  </a:schemeClr>
                </a:solidFill>
                <a:latin typeface="Arial Black" panose="020B0A04020102020204" pitchFamily="34" charset="0"/>
              </a:rPr>
              <a:t>– </a:t>
            </a:r>
            <a:r>
              <a:rPr lang="ru-RU" sz="3100" dirty="0" smtClean="0">
                <a:solidFill>
                  <a:schemeClr val="tx2">
                    <a:lumMod val="60000"/>
                    <a:lumOff val="40000"/>
                  </a:schemeClr>
                </a:solidFill>
                <a:latin typeface="Arial Black" panose="020B0A04020102020204" pitchFamily="34" charset="0"/>
              </a:rPr>
              <a:t>сны              </a:t>
            </a:r>
            <a:r>
              <a:rPr lang="ru-RU" sz="3100" dirty="0">
                <a:solidFill>
                  <a:schemeClr val="tx2">
                    <a:lumMod val="60000"/>
                    <a:lumOff val="40000"/>
                  </a:schemeClr>
                </a:solidFill>
                <a:latin typeface="Arial Black" panose="020B0A04020102020204" pitchFamily="34" charset="0"/>
              </a:rPr>
              <a:t>кусок – куски              </a:t>
            </a:r>
            <a:r>
              <a:rPr lang="ru-RU" sz="3100" dirty="0" smtClean="0">
                <a:solidFill>
                  <a:schemeClr val="tx2">
                    <a:lumMod val="60000"/>
                    <a:lumOff val="40000"/>
                  </a:schemeClr>
                </a:solidFill>
                <a:latin typeface="Arial Black" panose="020B0A04020102020204" pitchFamily="34" charset="0"/>
              </a:rPr>
              <a:t/>
            </a:r>
            <a:br>
              <a:rPr lang="ru-RU" sz="3100" dirty="0" smtClean="0">
                <a:solidFill>
                  <a:schemeClr val="tx2">
                    <a:lumMod val="60000"/>
                    <a:lumOff val="40000"/>
                  </a:schemeClr>
                </a:solidFill>
                <a:latin typeface="Arial Black" panose="020B0A04020102020204" pitchFamily="34" charset="0"/>
              </a:rPr>
            </a:br>
            <a:r>
              <a:rPr lang="ru-RU" sz="3100" dirty="0" smtClean="0">
                <a:solidFill>
                  <a:schemeClr val="tx2">
                    <a:lumMod val="60000"/>
                    <a:lumOff val="40000"/>
                  </a:schemeClr>
                </a:solidFill>
                <a:latin typeface="Arial Black" panose="020B0A04020102020204" pitchFamily="34" charset="0"/>
              </a:rPr>
              <a:t>             Лоб </a:t>
            </a:r>
            <a:r>
              <a:rPr lang="ru-RU" sz="3100" dirty="0">
                <a:solidFill>
                  <a:schemeClr val="tx2">
                    <a:lumMod val="60000"/>
                    <a:lumOff val="40000"/>
                  </a:schemeClr>
                </a:solidFill>
                <a:latin typeface="Arial Black" panose="020B0A04020102020204" pitchFamily="34" charset="0"/>
              </a:rPr>
              <a:t>– лбы                 тигрёнок – тигрята</a:t>
            </a:r>
            <a:r>
              <a:rPr lang="ru-RU" dirty="0">
                <a:solidFill>
                  <a:schemeClr val="tx2">
                    <a:lumMod val="60000"/>
                    <a:lumOff val="40000"/>
                  </a:schemeClr>
                </a:solidFill>
                <a:latin typeface="Arial Black" panose="020B0A04020102020204" pitchFamily="34" charset="0"/>
              </a:rPr>
              <a:t/>
            </a:r>
            <a:br>
              <a:rPr lang="ru-RU" dirty="0">
                <a:solidFill>
                  <a:schemeClr val="tx2">
                    <a:lumMod val="60000"/>
                    <a:lumOff val="40000"/>
                  </a:schemeClr>
                </a:solidFill>
                <a:latin typeface="Arial Black" panose="020B0A04020102020204" pitchFamily="34" charset="0"/>
              </a:rPr>
            </a:br>
            <a:endParaRPr lang="ru-RU"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3774922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71700" y="609599"/>
            <a:ext cx="8953500" cy="5659315"/>
          </a:xfrm>
        </p:spPr>
        <p:txBody>
          <a:bodyPr>
            <a:normAutofit fontScale="90000"/>
          </a:bodyPr>
          <a:lstStyle/>
          <a:p>
            <a:pPr algn="ctr"/>
            <a:r>
              <a:rPr lang="ru-RU" b="1" i="1" dirty="0">
                <a:solidFill>
                  <a:schemeClr val="tx2">
                    <a:lumMod val="60000"/>
                    <a:lumOff val="40000"/>
                  </a:schemeClr>
                </a:solidFill>
                <a:latin typeface="Arial Black" panose="020B0A04020102020204" pitchFamily="34" charset="0"/>
              </a:rPr>
              <a:t>«Составь рассказ</a:t>
            </a:r>
            <a:r>
              <a:rPr lang="ru-RU" b="1" i="1" dirty="0" smtClean="0">
                <a:solidFill>
                  <a:schemeClr val="tx2">
                    <a:lumMod val="60000"/>
                    <a:lumOff val="40000"/>
                  </a:schemeClr>
                </a:solidFill>
                <a:latin typeface="Arial Black" panose="020B0A04020102020204" pitchFamily="34" charset="0"/>
              </a:rPr>
              <a:t>»</a:t>
            </a:r>
            <a:br>
              <a:rPr lang="ru-RU" b="1" i="1" dirty="0" smtClean="0">
                <a:solidFill>
                  <a:schemeClr val="tx2">
                    <a:lumMod val="60000"/>
                    <a:lumOff val="40000"/>
                  </a:schemeClr>
                </a:solidFill>
                <a:latin typeface="Arial Black" panose="020B0A04020102020204" pitchFamily="34" charset="0"/>
              </a:rPr>
            </a:br>
            <a:r>
              <a:rPr lang="ru-RU" i="1" dirty="0"/>
              <a:t/>
            </a:r>
            <a:br>
              <a:rPr lang="ru-RU" i="1" dirty="0"/>
            </a:br>
            <a:r>
              <a:rPr lang="ru-RU" sz="2700" dirty="0">
                <a:solidFill>
                  <a:schemeClr val="tx2">
                    <a:lumMod val="60000"/>
                    <a:lumOff val="40000"/>
                  </a:schemeClr>
                </a:solidFill>
                <a:latin typeface="Arial Black" panose="020B0A04020102020204" pitchFamily="34" charset="0"/>
              </a:rPr>
              <a:t>Представь, что ты на какое-то время можешь стать домашним животным. Попробуй представить, что ты превратился в собаку, лошадь или кошку. Что бы ты ел? Чем бы занимался днем? Кто был бы твой хозяин и как бы к тебе относился? Где бы ты спал? Какой приятный сюрприз хотел бы ты получить от хозяина?</a:t>
            </a:r>
            <a:br>
              <a:rPr lang="ru-RU" sz="2700" dirty="0">
                <a:solidFill>
                  <a:schemeClr val="tx2">
                    <a:lumMod val="60000"/>
                    <a:lumOff val="40000"/>
                  </a:schemeClr>
                </a:solidFill>
                <a:latin typeface="Arial Black" panose="020B0A04020102020204" pitchFamily="34" charset="0"/>
              </a:rPr>
            </a:br>
            <a:r>
              <a:rPr lang="ru-RU" sz="2700" dirty="0">
                <a:solidFill>
                  <a:schemeClr val="tx2">
                    <a:lumMod val="60000"/>
                    <a:lumOff val="40000"/>
                  </a:schemeClr>
                </a:solidFill>
                <a:latin typeface="Arial Black" panose="020B0A04020102020204" pitchFamily="34" charset="0"/>
              </a:rPr>
              <a:t>Составь рассказ от имени выбранного животного на тему «День и ночь моей жизни»</a:t>
            </a:r>
            <a:br>
              <a:rPr lang="ru-RU" sz="2700" dirty="0">
                <a:solidFill>
                  <a:schemeClr val="tx2">
                    <a:lumMod val="60000"/>
                    <a:lumOff val="40000"/>
                  </a:schemeClr>
                </a:solidFill>
                <a:latin typeface="Arial Black" panose="020B0A04020102020204" pitchFamily="34" charset="0"/>
              </a:rPr>
            </a:br>
            <a:endParaRPr lang="ru-RU" sz="27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4062155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28850" y="342901"/>
            <a:ext cx="8077200" cy="5864468"/>
          </a:xfrm>
        </p:spPr>
        <p:txBody>
          <a:bodyPr>
            <a:normAutofit fontScale="90000"/>
          </a:bodyPr>
          <a:lstStyle/>
          <a:p>
            <a:pPr algn="ctr"/>
            <a:r>
              <a:rPr lang="ru-RU" sz="3200" b="1" i="1" dirty="0" smtClean="0">
                <a:solidFill>
                  <a:schemeClr val="tx2">
                    <a:lumMod val="60000"/>
                    <a:lumOff val="40000"/>
                  </a:schemeClr>
                </a:solidFill>
                <a:latin typeface="Arial Black" panose="020B0A04020102020204" pitchFamily="34" charset="0"/>
              </a:rPr>
              <a:t/>
            </a:r>
            <a:br>
              <a:rPr lang="ru-RU" sz="3200" b="1" i="1" dirty="0" smtClean="0">
                <a:solidFill>
                  <a:schemeClr val="tx2">
                    <a:lumMod val="60000"/>
                    <a:lumOff val="40000"/>
                  </a:schemeClr>
                </a:solidFill>
                <a:latin typeface="Arial Black" panose="020B0A04020102020204" pitchFamily="34" charset="0"/>
              </a:rPr>
            </a:br>
            <a:r>
              <a:rPr lang="ru-RU" sz="3200" b="1" i="1" dirty="0">
                <a:solidFill>
                  <a:schemeClr val="tx2">
                    <a:lumMod val="60000"/>
                    <a:lumOff val="40000"/>
                  </a:schemeClr>
                </a:solidFill>
                <a:latin typeface="Arial Black" panose="020B0A04020102020204" pitchFamily="34" charset="0"/>
              </a:rPr>
              <a:t/>
            </a:r>
            <a:br>
              <a:rPr lang="ru-RU" sz="3200" b="1" i="1" dirty="0">
                <a:solidFill>
                  <a:schemeClr val="tx2">
                    <a:lumMod val="60000"/>
                    <a:lumOff val="40000"/>
                  </a:schemeClr>
                </a:solidFill>
                <a:latin typeface="Arial Black" panose="020B0A04020102020204" pitchFamily="34" charset="0"/>
              </a:rPr>
            </a:br>
            <a:r>
              <a:rPr lang="ru-RU" sz="3200" b="1" i="1" dirty="0" smtClean="0">
                <a:solidFill>
                  <a:schemeClr val="tx2">
                    <a:lumMod val="60000"/>
                    <a:lumOff val="40000"/>
                  </a:schemeClr>
                </a:solidFill>
                <a:latin typeface="Arial Black" panose="020B0A04020102020204" pitchFamily="34" charset="0"/>
              </a:rPr>
              <a:t>Родителям </a:t>
            </a:r>
            <a:r>
              <a:rPr lang="ru-RU" sz="3200" b="1" i="1" dirty="0">
                <a:solidFill>
                  <a:schemeClr val="tx2">
                    <a:lumMod val="60000"/>
                    <a:lumOff val="40000"/>
                  </a:schemeClr>
                </a:solidFill>
                <a:latin typeface="Arial Black" panose="020B0A04020102020204" pitchFamily="34" charset="0"/>
              </a:rPr>
              <a:t>стоит запомнить три правила, действующие при организации игр:</a:t>
            </a:r>
            <a:br>
              <a:rPr lang="ru-RU" sz="3200" b="1" i="1" dirty="0">
                <a:solidFill>
                  <a:schemeClr val="tx2">
                    <a:lumMod val="60000"/>
                    <a:lumOff val="40000"/>
                  </a:schemeClr>
                </a:solidFill>
                <a:latin typeface="Arial Black" panose="020B0A04020102020204" pitchFamily="34" charset="0"/>
              </a:rPr>
            </a:br>
            <a:r>
              <a:rPr lang="ru-RU" sz="3200" b="1" i="1" dirty="0">
                <a:solidFill>
                  <a:schemeClr val="tx2">
                    <a:lumMod val="60000"/>
                    <a:lumOff val="40000"/>
                  </a:schemeClr>
                </a:solidFill>
                <a:latin typeface="Arial Black" panose="020B0A04020102020204" pitchFamily="34" charset="0"/>
              </a:rPr>
              <a:t>•	Игра не должна строиться на принуждении.</a:t>
            </a:r>
            <a:br>
              <a:rPr lang="ru-RU" sz="3200" b="1" i="1" dirty="0">
                <a:solidFill>
                  <a:schemeClr val="tx2">
                    <a:lumMod val="60000"/>
                    <a:lumOff val="40000"/>
                  </a:schemeClr>
                </a:solidFill>
                <a:latin typeface="Arial Black" panose="020B0A04020102020204" pitchFamily="34" charset="0"/>
              </a:rPr>
            </a:br>
            <a:r>
              <a:rPr lang="ru-RU" sz="3200" b="1" i="1" dirty="0">
                <a:solidFill>
                  <a:schemeClr val="tx2">
                    <a:lumMod val="60000"/>
                    <a:lumOff val="40000"/>
                  </a:schemeClr>
                </a:solidFill>
                <a:latin typeface="Arial Black" panose="020B0A04020102020204" pitchFamily="34" charset="0"/>
              </a:rPr>
              <a:t>•	Игра - творческий процесс, </a:t>
            </a:r>
            <a:r>
              <a:rPr lang="ru-RU" sz="3200" b="1" i="1" dirty="0" smtClean="0">
                <a:solidFill>
                  <a:schemeClr val="tx2">
                    <a:lumMod val="60000"/>
                    <a:lumOff val="40000"/>
                  </a:schemeClr>
                </a:solidFill>
                <a:latin typeface="Arial Black" panose="020B0A04020102020204" pitchFamily="34" charset="0"/>
              </a:rPr>
              <a:t>нет жёстких рамок.</a:t>
            </a:r>
            <a:r>
              <a:rPr lang="ru-RU" sz="3200" b="1" i="1" dirty="0">
                <a:solidFill>
                  <a:schemeClr val="tx2">
                    <a:lumMod val="60000"/>
                    <a:lumOff val="40000"/>
                  </a:schemeClr>
                </a:solidFill>
                <a:latin typeface="Arial Black" panose="020B0A04020102020204" pitchFamily="34" charset="0"/>
              </a:rPr>
              <a:t/>
            </a:r>
            <a:br>
              <a:rPr lang="ru-RU" sz="3200" b="1" i="1" dirty="0">
                <a:solidFill>
                  <a:schemeClr val="tx2">
                    <a:lumMod val="60000"/>
                    <a:lumOff val="40000"/>
                  </a:schemeClr>
                </a:solidFill>
                <a:latin typeface="Arial Black" panose="020B0A04020102020204" pitchFamily="34" charset="0"/>
              </a:rPr>
            </a:br>
            <a:r>
              <a:rPr lang="ru-RU" sz="3200" b="1" i="1" dirty="0">
                <a:solidFill>
                  <a:schemeClr val="tx2">
                    <a:lumMod val="60000"/>
                    <a:lumOff val="40000"/>
                  </a:schemeClr>
                </a:solidFill>
                <a:latin typeface="Arial Black" panose="020B0A04020102020204" pitchFamily="34" charset="0"/>
              </a:rPr>
              <a:t>•	Старайтесь, чтобы игра имела развитие.</a:t>
            </a:r>
            <a:br>
              <a:rPr lang="ru-RU" sz="3200" b="1" i="1" dirty="0">
                <a:solidFill>
                  <a:schemeClr val="tx2">
                    <a:lumMod val="60000"/>
                    <a:lumOff val="40000"/>
                  </a:schemeClr>
                </a:solidFill>
                <a:latin typeface="Arial Black" panose="020B0A04020102020204" pitchFamily="34" charset="0"/>
              </a:rPr>
            </a:br>
            <a:endParaRPr lang="ru-RU" sz="3200" b="1" i="1"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4065770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8145" y="609600"/>
            <a:ext cx="8586439" cy="5685692"/>
          </a:xfrm>
        </p:spPr>
        <p:txBody>
          <a:bodyPr>
            <a:normAutofit fontScale="90000"/>
          </a:bodyPr>
          <a:lstStyle/>
          <a:p>
            <a:r>
              <a:rPr lang="ru-RU" sz="3600" dirty="0" smtClean="0">
                <a:solidFill>
                  <a:schemeClr val="tx2">
                    <a:lumMod val="60000"/>
                    <a:lumOff val="40000"/>
                  </a:schemeClr>
                </a:solidFill>
                <a:latin typeface="Arial Black" panose="020B0A04020102020204" pitchFamily="34" charset="0"/>
              </a:rPr>
              <a:t/>
            </a:r>
            <a:br>
              <a:rPr lang="ru-RU" sz="3600" dirty="0" smtClean="0">
                <a:solidFill>
                  <a:schemeClr val="tx2">
                    <a:lumMod val="60000"/>
                    <a:lumOff val="40000"/>
                  </a:schemeClr>
                </a:solidFill>
                <a:latin typeface="Arial Black" panose="020B0A04020102020204" pitchFamily="34" charset="0"/>
              </a:rPr>
            </a:br>
            <a:r>
              <a:rPr lang="ru-RU" sz="3600" dirty="0" smtClean="0">
                <a:solidFill>
                  <a:schemeClr val="tx2">
                    <a:lumMod val="60000"/>
                    <a:lumOff val="40000"/>
                  </a:schemeClr>
                </a:solidFill>
                <a:latin typeface="Arial Black" panose="020B0A04020102020204" pitchFamily="34" charset="0"/>
              </a:rPr>
              <a:t/>
            </a:r>
            <a:br>
              <a:rPr lang="ru-RU" sz="3600" dirty="0" smtClean="0">
                <a:solidFill>
                  <a:schemeClr val="tx2">
                    <a:lumMod val="60000"/>
                    <a:lumOff val="40000"/>
                  </a:schemeClr>
                </a:solidFill>
                <a:latin typeface="Arial Black" panose="020B0A04020102020204" pitchFamily="34" charset="0"/>
              </a:rPr>
            </a:br>
            <a:r>
              <a:rPr lang="ru-RU" sz="3600" dirty="0" smtClean="0">
                <a:solidFill>
                  <a:schemeClr val="tx2">
                    <a:lumMod val="60000"/>
                    <a:lumOff val="40000"/>
                  </a:schemeClr>
                </a:solidFill>
                <a:latin typeface="Arial Black" panose="020B0A04020102020204" pitchFamily="34" charset="0"/>
              </a:rPr>
              <a:t>А </a:t>
            </a:r>
            <a:r>
              <a:rPr lang="ru-RU" sz="3600" dirty="0">
                <a:solidFill>
                  <a:schemeClr val="tx2">
                    <a:lumMod val="60000"/>
                    <a:lumOff val="40000"/>
                  </a:schemeClr>
                </a:solidFill>
                <a:latin typeface="Arial Black" panose="020B0A04020102020204" pitchFamily="34" charset="0"/>
              </a:rPr>
              <a:t>речь ребенка к моменту поступления в школу должна быть:</a:t>
            </a:r>
            <a:br>
              <a:rPr lang="ru-RU" sz="3600" dirty="0">
                <a:solidFill>
                  <a:schemeClr val="tx2">
                    <a:lumMod val="60000"/>
                    <a:lumOff val="40000"/>
                  </a:schemeClr>
                </a:solidFill>
                <a:latin typeface="Arial Black" panose="020B0A04020102020204" pitchFamily="34" charset="0"/>
              </a:rPr>
            </a:br>
            <a:r>
              <a:rPr lang="ru-RU" sz="3600" dirty="0" smtClean="0">
                <a:solidFill>
                  <a:schemeClr val="tx2">
                    <a:lumMod val="60000"/>
                    <a:lumOff val="40000"/>
                  </a:schemeClr>
                </a:solidFill>
                <a:latin typeface="Arial Black" panose="020B0A04020102020204" pitchFamily="34" charset="0"/>
              </a:rPr>
              <a:t> </a:t>
            </a:r>
            <a:r>
              <a:rPr lang="ru-RU" sz="3600" dirty="0">
                <a:solidFill>
                  <a:schemeClr val="tx2">
                    <a:lumMod val="60000"/>
                    <a:lumOff val="40000"/>
                  </a:schemeClr>
                </a:solidFill>
                <a:latin typeface="Arial Black" panose="020B0A04020102020204" pitchFamily="34" charset="0"/>
              </a:rPr>
              <a:t>Понятной</a:t>
            </a:r>
            <a:br>
              <a:rPr lang="ru-RU" sz="3600" dirty="0">
                <a:solidFill>
                  <a:schemeClr val="tx2">
                    <a:lumMod val="60000"/>
                    <a:lumOff val="40000"/>
                  </a:schemeClr>
                </a:solidFill>
                <a:latin typeface="Arial Black" panose="020B0A04020102020204" pitchFamily="34" charset="0"/>
              </a:rPr>
            </a:br>
            <a:r>
              <a:rPr lang="ru-RU" sz="3600" dirty="0">
                <a:solidFill>
                  <a:schemeClr val="tx2">
                    <a:lumMod val="60000"/>
                    <a:lumOff val="40000"/>
                  </a:schemeClr>
                </a:solidFill>
                <a:latin typeface="Arial Black" panose="020B0A04020102020204" pitchFamily="34" charset="0"/>
              </a:rPr>
              <a:t> Выразительной </a:t>
            </a:r>
            <a:br>
              <a:rPr lang="ru-RU" sz="3600" dirty="0">
                <a:solidFill>
                  <a:schemeClr val="tx2">
                    <a:lumMod val="60000"/>
                    <a:lumOff val="40000"/>
                  </a:schemeClr>
                </a:solidFill>
                <a:latin typeface="Arial Black" panose="020B0A04020102020204" pitchFamily="34" charset="0"/>
              </a:rPr>
            </a:br>
            <a:r>
              <a:rPr lang="ru-RU" sz="3600" dirty="0" smtClean="0">
                <a:solidFill>
                  <a:schemeClr val="tx2">
                    <a:lumMod val="60000"/>
                    <a:lumOff val="40000"/>
                  </a:schemeClr>
                </a:solidFill>
                <a:latin typeface="Arial Black" panose="020B0A04020102020204" pitchFamily="34" charset="0"/>
              </a:rPr>
              <a:t>Осмысленной</a:t>
            </a:r>
            <a:br>
              <a:rPr lang="ru-RU" sz="3600" dirty="0" smtClean="0">
                <a:solidFill>
                  <a:schemeClr val="tx2">
                    <a:lumMod val="60000"/>
                    <a:lumOff val="40000"/>
                  </a:schemeClr>
                </a:solidFill>
                <a:latin typeface="Arial Black" panose="020B0A04020102020204" pitchFamily="34" charset="0"/>
              </a:rPr>
            </a:br>
            <a:r>
              <a:rPr lang="ru-RU" sz="3600" dirty="0" smtClean="0">
                <a:solidFill>
                  <a:schemeClr val="tx2">
                    <a:lumMod val="60000"/>
                    <a:lumOff val="40000"/>
                  </a:schemeClr>
                </a:solidFill>
                <a:latin typeface="Arial Black" panose="020B0A04020102020204" pitchFamily="34" charset="0"/>
              </a:rPr>
              <a:t>Грамотной</a:t>
            </a:r>
            <a:r>
              <a:rPr lang="ru-RU" sz="3600" dirty="0">
                <a:solidFill>
                  <a:schemeClr val="tx2">
                    <a:lumMod val="60000"/>
                    <a:lumOff val="40000"/>
                  </a:schemeClr>
                </a:solidFill>
                <a:latin typeface="Arial Black" panose="020B0A04020102020204" pitchFamily="34" charset="0"/>
              </a:rPr>
              <a:t/>
            </a:r>
            <a:br>
              <a:rPr lang="ru-RU" sz="3600" dirty="0">
                <a:solidFill>
                  <a:schemeClr val="tx2">
                    <a:lumMod val="60000"/>
                    <a:lumOff val="40000"/>
                  </a:schemeClr>
                </a:solidFill>
                <a:latin typeface="Arial Black" panose="020B0A04020102020204" pitchFamily="34" charset="0"/>
              </a:rPr>
            </a:br>
            <a:r>
              <a:rPr lang="ru-RU" sz="3600" dirty="0">
                <a:solidFill>
                  <a:schemeClr val="tx2">
                    <a:lumMod val="60000"/>
                    <a:lumOff val="40000"/>
                  </a:schemeClr>
                </a:solidFill>
                <a:latin typeface="Arial Black" panose="020B0A04020102020204" pitchFamily="34" charset="0"/>
              </a:rPr>
              <a:t> Богатой</a:t>
            </a:r>
            <a:br>
              <a:rPr lang="ru-RU" sz="3600" dirty="0">
                <a:solidFill>
                  <a:schemeClr val="tx2">
                    <a:lumMod val="60000"/>
                    <a:lumOff val="40000"/>
                  </a:schemeClr>
                </a:solidFill>
                <a:latin typeface="Arial Black" panose="020B0A04020102020204" pitchFamily="34" charset="0"/>
              </a:rPr>
            </a:br>
            <a:r>
              <a:rPr lang="ru-RU" dirty="0"/>
              <a:t/>
            </a:r>
            <a:br>
              <a:rPr lang="ru-RU" dirty="0"/>
            </a:br>
            <a:endParaRPr lang="ru-RU" dirty="0"/>
          </a:p>
        </p:txBody>
      </p:sp>
    </p:spTree>
    <p:extLst>
      <p:ext uri="{BB962C8B-B14F-4D97-AF65-F5344CB8AC3E}">
        <p14:creationId xmlns:p14="http://schemas.microsoft.com/office/powerpoint/2010/main" xmlns="" val="342231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3950" y="2324100"/>
            <a:ext cx="9944100" cy="2552700"/>
          </a:xfrm>
        </p:spPr>
        <p:txBody>
          <a:bodyPr>
            <a:scene3d>
              <a:camera prst="perspectiveAbove"/>
              <a:lightRig rig="brightRoom" dir="t"/>
            </a:scene3d>
            <a:sp3d extrusionH="57150" contourW="6350" prstMaterial="plastic">
              <a:bevelT w="20320" h="20320" prst="angle"/>
              <a:contourClr>
                <a:schemeClr val="accent1">
                  <a:tint val="100000"/>
                  <a:shade val="100000"/>
                  <a:hueMod val="100000"/>
                  <a:satMod val="100000"/>
                </a:schemeClr>
              </a:contourClr>
            </a:sp3d>
          </a:bodyPr>
          <a:lstStyle/>
          <a:p>
            <a:r>
              <a:rPr lang="ru-RU" sz="4800" b="1" cap="all" dirty="0" smtClean="0">
                <a:ln/>
                <a:solidFill>
                  <a:schemeClr val="accent1"/>
                </a:solidFill>
                <a:effectLst>
                  <a:glow rad="1397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СПАСИБО за ВНИМАНИЕ!</a:t>
            </a:r>
            <a:endParaRPr lang="ru-RU" sz="4800" b="1" cap="all" dirty="0">
              <a:ln/>
              <a:solidFill>
                <a:schemeClr val="accent1"/>
              </a:solidFill>
              <a:effectLst>
                <a:glow rad="1397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Tree>
    <p:extLst>
      <p:ext uri="{BB962C8B-B14F-4D97-AF65-F5344CB8AC3E}">
        <p14:creationId xmlns:p14="http://schemas.microsoft.com/office/powerpoint/2010/main" xmlns="" val="3805609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940312" y="609599"/>
            <a:ext cx="8943278" cy="6036528"/>
          </a:xfrm>
        </p:spPr>
        <p:txBody>
          <a:bodyPr>
            <a:normAutofit/>
          </a:bodyPr>
          <a:lstStyle/>
          <a:p>
            <a:r>
              <a:rPr lang="ru-RU" sz="3200" dirty="0" smtClean="0">
                <a:solidFill>
                  <a:schemeClr val="tx2">
                    <a:lumMod val="60000"/>
                    <a:lumOff val="40000"/>
                  </a:schemeClr>
                </a:solidFill>
                <a:latin typeface="Arial Black" panose="020B0A04020102020204" pitchFamily="34" charset="0"/>
              </a:rPr>
              <a:t/>
            </a:r>
            <a:br>
              <a:rPr lang="ru-RU" sz="3200" dirty="0" smtClean="0">
                <a:solidFill>
                  <a:schemeClr val="tx2">
                    <a:lumMod val="60000"/>
                    <a:lumOff val="40000"/>
                  </a:schemeClr>
                </a:solidFill>
                <a:latin typeface="Arial Black" panose="020B0A04020102020204" pitchFamily="34" charset="0"/>
              </a:rPr>
            </a:br>
            <a:r>
              <a:rPr lang="ru-RU" sz="3200" dirty="0">
                <a:solidFill>
                  <a:schemeClr val="tx2">
                    <a:lumMod val="60000"/>
                    <a:lumOff val="40000"/>
                  </a:schemeClr>
                </a:solidFill>
                <a:latin typeface="Arial Black" panose="020B0A04020102020204" pitchFamily="34" charset="0"/>
              </a:rPr>
              <a:t/>
            </a:r>
            <a:br>
              <a:rPr lang="ru-RU" sz="3200" dirty="0">
                <a:solidFill>
                  <a:schemeClr val="tx2">
                    <a:lumMod val="60000"/>
                    <a:lumOff val="40000"/>
                  </a:schemeClr>
                </a:solidFill>
                <a:latin typeface="Arial Black" panose="020B0A04020102020204" pitchFamily="34" charset="0"/>
              </a:rPr>
            </a:br>
            <a:r>
              <a:rPr lang="ru-RU" sz="3200" dirty="0" smtClean="0">
                <a:solidFill>
                  <a:schemeClr val="tx2">
                    <a:lumMod val="60000"/>
                    <a:lumOff val="40000"/>
                  </a:schemeClr>
                </a:solidFill>
                <a:latin typeface="Arial Black" panose="020B0A04020102020204" pitchFamily="34" charset="0"/>
              </a:rPr>
              <a:t>Современные </a:t>
            </a:r>
            <a:r>
              <a:rPr lang="ru-RU" sz="3200" dirty="0">
                <a:solidFill>
                  <a:schemeClr val="tx2">
                    <a:lumMod val="60000"/>
                    <a:lumOff val="40000"/>
                  </a:schemeClr>
                </a:solidFill>
                <a:latin typeface="Arial Black" panose="020B0A04020102020204" pitchFamily="34" charset="0"/>
              </a:rPr>
              <a:t>дети проводят  </a:t>
            </a:r>
            <a:r>
              <a:rPr lang="ru-RU" sz="3200" dirty="0" smtClean="0">
                <a:solidFill>
                  <a:schemeClr val="tx2">
                    <a:lumMod val="60000"/>
                    <a:lumOff val="40000"/>
                  </a:schemeClr>
                </a:solidFill>
                <a:latin typeface="Arial Black" panose="020B0A04020102020204" pitchFamily="34" charset="0"/>
              </a:rPr>
              <a:t>мало</a:t>
            </a:r>
            <a:br>
              <a:rPr lang="ru-RU" sz="3200" dirty="0" smtClean="0">
                <a:solidFill>
                  <a:schemeClr val="tx2">
                    <a:lumMod val="60000"/>
                    <a:lumOff val="40000"/>
                  </a:schemeClr>
                </a:solidFill>
                <a:latin typeface="Arial Black" panose="020B0A04020102020204" pitchFamily="34" charset="0"/>
              </a:rPr>
            </a:br>
            <a:r>
              <a:rPr lang="ru-RU" sz="3200" dirty="0" smtClean="0">
                <a:solidFill>
                  <a:schemeClr val="tx2">
                    <a:lumMod val="60000"/>
                    <a:lumOff val="40000"/>
                  </a:schemeClr>
                </a:solidFill>
                <a:latin typeface="Arial Black" panose="020B0A04020102020204" pitchFamily="34" charset="0"/>
              </a:rPr>
              <a:t> </a:t>
            </a:r>
            <a:r>
              <a:rPr lang="ru-RU" sz="3200" dirty="0">
                <a:solidFill>
                  <a:schemeClr val="tx2">
                    <a:lumMod val="60000"/>
                    <a:lumOff val="40000"/>
                  </a:schemeClr>
                </a:solidFill>
                <a:latin typeface="Arial Black" panose="020B0A04020102020204" pitchFamily="34" charset="0"/>
              </a:rPr>
              <a:t>времени в обществе </a:t>
            </a:r>
            <a:r>
              <a:rPr lang="ru-RU" sz="3200" dirty="0" smtClean="0">
                <a:solidFill>
                  <a:schemeClr val="tx2">
                    <a:lumMod val="60000"/>
                    <a:lumOff val="40000"/>
                  </a:schemeClr>
                </a:solidFill>
                <a:latin typeface="Arial Black" panose="020B0A04020102020204" pitchFamily="34" charset="0"/>
              </a:rPr>
              <a:t>родителей, а всё </a:t>
            </a:r>
            <a:r>
              <a:rPr lang="ru-RU" sz="3200" dirty="0">
                <a:solidFill>
                  <a:schemeClr val="tx2">
                    <a:lumMod val="60000"/>
                    <a:lumOff val="40000"/>
                  </a:schemeClr>
                </a:solidFill>
                <a:latin typeface="Arial Black" panose="020B0A04020102020204" pitchFamily="34" charset="0"/>
              </a:rPr>
              <a:t>больше за компьютером, у телевизора или со своими </a:t>
            </a:r>
            <a:r>
              <a:rPr lang="ru-RU" sz="3200" dirty="0" smtClean="0">
                <a:solidFill>
                  <a:schemeClr val="tx2">
                    <a:lumMod val="60000"/>
                    <a:lumOff val="40000"/>
                  </a:schemeClr>
                </a:solidFill>
                <a:latin typeface="Arial Black" panose="020B0A04020102020204" pitchFamily="34" charset="0"/>
              </a:rPr>
              <a:t>игрушками. </a:t>
            </a:r>
            <a:r>
              <a:rPr lang="ru-RU" sz="3200" dirty="0" smtClean="0">
                <a:solidFill>
                  <a:schemeClr val="tx2">
                    <a:lumMod val="60000"/>
                    <a:lumOff val="40000"/>
                  </a:schemeClr>
                </a:solidFill>
                <a:latin typeface="Arial Black" panose="020B0A04020102020204" pitchFamily="34" charset="0"/>
              </a:rPr>
              <a:t>Поэтому </a:t>
            </a:r>
            <a:r>
              <a:rPr lang="ru-RU" sz="3200" dirty="0">
                <a:solidFill>
                  <a:schemeClr val="tx2">
                    <a:lumMod val="60000"/>
                    <a:lumOff val="40000"/>
                  </a:schemeClr>
                </a:solidFill>
                <a:latin typeface="Arial Black" panose="020B0A04020102020204" pitchFamily="34" charset="0"/>
              </a:rPr>
              <a:t>с речью ребенка к моменту поступления </a:t>
            </a:r>
            <a:r>
              <a:rPr lang="ru-RU" sz="3200" dirty="0" smtClean="0">
                <a:solidFill>
                  <a:schemeClr val="tx2">
                    <a:lumMod val="60000"/>
                    <a:lumOff val="40000"/>
                  </a:schemeClr>
                </a:solidFill>
                <a:latin typeface="Arial Black" panose="020B0A04020102020204" pitchFamily="34" charset="0"/>
              </a:rPr>
              <a:t>в </a:t>
            </a:r>
            <a:r>
              <a:rPr lang="ru-RU" sz="3200" dirty="0">
                <a:solidFill>
                  <a:schemeClr val="tx2">
                    <a:lumMod val="60000"/>
                    <a:lumOff val="40000"/>
                  </a:schemeClr>
                </a:solidFill>
                <a:latin typeface="Arial Black" panose="020B0A04020102020204" pitchFamily="34" charset="0"/>
              </a:rPr>
              <a:t>школу </a:t>
            </a:r>
            <a:r>
              <a:rPr lang="ru-RU" sz="3200" smtClean="0">
                <a:solidFill>
                  <a:schemeClr val="tx2">
                    <a:lumMod val="60000"/>
                    <a:lumOff val="40000"/>
                  </a:schemeClr>
                </a:solidFill>
                <a:latin typeface="Arial Black" panose="020B0A04020102020204" pitchFamily="34" charset="0"/>
              </a:rPr>
              <a:t>возникают некоторые проблемы.</a:t>
            </a:r>
            <a:r>
              <a:rPr lang="ru-RU" sz="3200" dirty="0">
                <a:solidFill>
                  <a:schemeClr val="tx2">
                    <a:lumMod val="60000"/>
                    <a:lumOff val="40000"/>
                  </a:schemeClr>
                </a:solidFill>
                <a:latin typeface="Arial Black" panose="020B0A04020102020204" pitchFamily="34" charset="0"/>
              </a:rPr>
              <a:t/>
            </a:r>
            <a:br>
              <a:rPr lang="ru-RU" sz="3200" dirty="0">
                <a:solidFill>
                  <a:schemeClr val="tx2">
                    <a:lumMod val="60000"/>
                    <a:lumOff val="40000"/>
                  </a:schemeClr>
                </a:solidFill>
                <a:latin typeface="Arial Black" panose="020B0A04020102020204" pitchFamily="34" charset="0"/>
              </a:rPr>
            </a:br>
            <a:endParaRPr lang="ru-RU" sz="32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3873386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7300" y="800100"/>
            <a:ext cx="9810750" cy="5987562"/>
          </a:xfrm>
        </p:spPr>
        <p:txBody>
          <a:bodyPr>
            <a:normAutofit/>
          </a:bodyPr>
          <a:lstStyle/>
          <a:p>
            <a:pPr algn="ctr">
              <a:spcAft>
                <a:spcPts val="0"/>
              </a:spcAft>
            </a:pPr>
            <a:r>
              <a:rPr lang="ru-RU" b="1" i="1" dirty="0">
                <a:solidFill>
                  <a:schemeClr val="tx2">
                    <a:lumMod val="60000"/>
                    <a:lumOff val="40000"/>
                  </a:schemeClr>
                </a:solidFill>
                <a:latin typeface="Arial Black" panose="020B0A04020102020204" pitchFamily="34" charset="0"/>
                <a:ea typeface="Times New Roman" panose="02020603050405020304" pitchFamily="18" charset="0"/>
              </a:rPr>
              <a:t>«Назови ласково»</a:t>
            </a:r>
            <a:br>
              <a:rPr lang="ru-RU" b="1" i="1" dirty="0">
                <a:solidFill>
                  <a:schemeClr val="tx2">
                    <a:lumMod val="60000"/>
                    <a:lumOff val="40000"/>
                  </a:schemeClr>
                </a:solidFill>
                <a:latin typeface="Arial Black" panose="020B0A04020102020204" pitchFamily="34" charset="0"/>
                <a:ea typeface="Times New Roman" panose="02020603050405020304" pitchFamily="18" charset="0"/>
              </a:rPr>
            </a:br>
            <a:r>
              <a:rPr lang="ru-RU" sz="3100" dirty="0" smtClean="0">
                <a:solidFill>
                  <a:schemeClr val="tx2">
                    <a:lumMod val="60000"/>
                    <a:lumOff val="40000"/>
                  </a:schemeClr>
                </a:solidFill>
                <a:latin typeface="Arial Black" panose="020B0A04020102020204" pitchFamily="34" charset="0"/>
                <a:ea typeface="Times New Roman" panose="02020603050405020304" pitchFamily="18" charset="0"/>
              </a:rPr>
              <a:t>Бросая </a:t>
            </a:r>
            <a:r>
              <a:rPr lang="ru-RU" sz="3100" dirty="0">
                <a:solidFill>
                  <a:schemeClr val="tx2">
                    <a:lumMod val="60000"/>
                    <a:lumOff val="40000"/>
                  </a:schemeClr>
                </a:solidFill>
                <a:latin typeface="Arial Black" panose="020B0A04020102020204" pitchFamily="34" charset="0"/>
                <a:ea typeface="Times New Roman" panose="02020603050405020304" pitchFamily="18" charset="0"/>
              </a:rPr>
              <a:t>мяч ребёнку, </a:t>
            </a:r>
            <a:r>
              <a:rPr lang="ru-RU" sz="3100" dirty="0" smtClean="0">
                <a:solidFill>
                  <a:schemeClr val="tx2">
                    <a:lumMod val="60000"/>
                    <a:lumOff val="40000"/>
                  </a:schemeClr>
                </a:solidFill>
                <a:latin typeface="Arial Black" panose="020B0A04020102020204" pitchFamily="34" charset="0"/>
                <a:ea typeface="Times New Roman" panose="02020603050405020304" pitchFamily="18" charset="0"/>
              </a:rPr>
              <a:t>называем </a:t>
            </a:r>
            <a:r>
              <a:rPr lang="ru-RU" sz="3100" dirty="0">
                <a:solidFill>
                  <a:schemeClr val="tx2">
                    <a:lumMod val="60000"/>
                    <a:lumOff val="40000"/>
                  </a:schemeClr>
                </a:solidFill>
                <a:latin typeface="Arial Black" panose="020B0A04020102020204" pitchFamily="34" charset="0"/>
                <a:ea typeface="Times New Roman" panose="02020603050405020304" pitchFamily="18" charset="0"/>
              </a:rPr>
              <a:t>первое слово (например, шар), а ребёнок, возвращая мяч, называет второе слово (шарик). </a:t>
            </a:r>
            <a:br>
              <a:rPr lang="ru-RU" sz="3100" dirty="0">
                <a:solidFill>
                  <a:schemeClr val="tx2">
                    <a:lumMod val="60000"/>
                    <a:lumOff val="40000"/>
                  </a:schemeClr>
                </a:solidFill>
                <a:latin typeface="Arial Black" panose="020B0A04020102020204" pitchFamily="34" charset="0"/>
                <a:ea typeface="Times New Roman" panose="02020603050405020304" pitchFamily="18" charset="0"/>
              </a:rPr>
            </a:br>
            <a:r>
              <a:rPr lang="ru-RU" sz="2400" dirty="0" smtClean="0">
                <a:solidFill>
                  <a:schemeClr val="tx2">
                    <a:lumMod val="60000"/>
                    <a:lumOff val="40000"/>
                  </a:schemeClr>
                </a:solidFill>
                <a:latin typeface="Arial Black" panose="020B0A04020102020204" pitchFamily="34" charset="0"/>
                <a:ea typeface="Times New Roman" panose="02020603050405020304" pitchFamily="18" charset="0"/>
              </a:rPr>
              <a:t>Книга-книжечка</a:t>
            </a:r>
            <a:r>
              <a:rPr lang="ru-RU" sz="2400" dirty="0">
                <a:solidFill>
                  <a:schemeClr val="tx2">
                    <a:lumMod val="60000"/>
                    <a:lumOff val="40000"/>
                  </a:schemeClr>
                </a:solidFill>
                <a:latin typeface="Arial Black" panose="020B0A04020102020204" pitchFamily="34" charset="0"/>
                <a:ea typeface="Times New Roman" panose="02020603050405020304" pitchFamily="18" charset="0"/>
              </a:rPr>
              <a:t>, ложка-ложечка.</a:t>
            </a:r>
            <a:br>
              <a:rPr lang="ru-RU" sz="2400" dirty="0">
                <a:solidFill>
                  <a:schemeClr val="tx2">
                    <a:lumMod val="60000"/>
                    <a:lumOff val="40000"/>
                  </a:schemeClr>
                </a:solidFill>
                <a:latin typeface="Arial Black" panose="020B0A04020102020204" pitchFamily="34" charset="0"/>
                <a:ea typeface="Times New Roman" panose="02020603050405020304" pitchFamily="18" charset="0"/>
              </a:rPr>
            </a:br>
            <a:r>
              <a:rPr lang="ru-RU" sz="2400" dirty="0">
                <a:solidFill>
                  <a:schemeClr val="tx2">
                    <a:lumMod val="60000"/>
                    <a:lumOff val="40000"/>
                  </a:schemeClr>
                </a:solidFill>
                <a:latin typeface="Arial Black" panose="020B0A04020102020204" pitchFamily="34" charset="0"/>
                <a:ea typeface="Times New Roman" panose="02020603050405020304" pitchFamily="18" charset="0"/>
              </a:rPr>
              <a:t>Голова-головка, картина-картинка.</a:t>
            </a:r>
            <a:br>
              <a:rPr lang="ru-RU" sz="2400" dirty="0">
                <a:solidFill>
                  <a:schemeClr val="tx2">
                    <a:lumMod val="60000"/>
                    <a:lumOff val="40000"/>
                  </a:schemeClr>
                </a:solidFill>
                <a:latin typeface="Arial Black" panose="020B0A04020102020204" pitchFamily="34" charset="0"/>
                <a:ea typeface="Times New Roman" panose="02020603050405020304" pitchFamily="18" charset="0"/>
              </a:rPr>
            </a:br>
            <a:r>
              <a:rPr lang="ru-RU" sz="2400" dirty="0">
                <a:solidFill>
                  <a:schemeClr val="tx2">
                    <a:lumMod val="60000"/>
                    <a:lumOff val="40000"/>
                  </a:schemeClr>
                </a:solidFill>
                <a:latin typeface="Arial Black" panose="020B0A04020102020204" pitchFamily="34" charset="0"/>
                <a:ea typeface="Times New Roman" panose="02020603050405020304" pitchFamily="18" charset="0"/>
              </a:rPr>
              <a:t>Мыло-мыльце, зеркало-зеркальце.</a:t>
            </a:r>
            <a:br>
              <a:rPr lang="ru-RU" sz="2400" dirty="0">
                <a:solidFill>
                  <a:schemeClr val="tx2">
                    <a:lumMod val="60000"/>
                    <a:lumOff val="40000"/>
                  </a:schemeClr>
                </a:solidFill>
                <a:latin typeface="Arial Black" panose="020B0A04020102020204" pitchFamily="34" charset="0"/>
                <a:ea typeface="Times New Roman" panose="02020603050405020304" pitchFamily="18" charset="0"/>
              </a:rPr>
            </a:br>
            <a:r>
              <a:rPr lang="ru-RU" sz="2400" dirty="0" smtClean="0">
                <a:solidFill>
                  <a:schemeClr val="tx2">
                    <a:lumMod val="60000"/>
                    <a:lumOff val="40000"/>
                  </a:schemeClr>
                </a:solidFill>
                <a:latin typeface="Arial Black" panose="020B0A04020102020204" pitchFamily="34" charset="0"/>
                <a:ea typeface="Times New Roman" panose="02020603050405020304" pitchFamily="18" charset="0"/>
              </a:rPr>
              <a:t>Коса-косичка</a:t>
            </a:r>
            <a:r>
              <a:rPr lang="ru-RU" sz="2400" dirty="0">
                <a:solidFill>
                  <a:schemeClr val="tx2">
                    <a:lumMod val="60000"/>
                    <a:lumOff val="40000"/>
                  </a:schemeClr>
                </a:solidFill>
                <a:latin typeface="Arial Black" panose="020B0A04020102020204" pitchFamily="34" charset="0"/>
                <a:ea typeface="Times New Roman" panose="02020603050405020304" pitchFamily="18" charset="0"/>
              </a:rPr>
              <a:t>, вода-водичка.</a:t>
            </a:r>
            <a:br>
              <a:rPr lang="ru-RU" sz="2400" dirty="0">
                <a:solidFill>
                  <a:schemeClr val="tx2">
                    <a:lumMod val="60000"/>
                    <a:lumOff val="40000"/>
                  </a:schemeClr>
                </a:solidFill>
                <a:latin typeface="Arial Black" panose="020B0A04020102020204" pitchFamily="34" charset="0"/>
                <a:ea typeface="Times New Roman" panose="02020603050405020304" pitchFamily="18" charset="0"/>
              </a:rPr>
            </a:br>
            <a:r>
              <a:rPr lang="ru-RU" sz="2400" dirty="0">
                <a:solidFill>
                  <a:schemeClr val="tx2">
                    <a:lumMod val="60000"/>
                    <a:lumOff val="40000"/>
                  </a:schemeClr>
                </a:solidFill>
                <a:latin typeface="Arial Black" panose="020B0A04020102020204" pitchFamily="34" charset="0"/>
                <a:ea typeface="Times New Roman" panose="02020603050405020304" pitchFamily="18" charset="0"/>
              </a:rPr>
              <a:t>Жук-жучок, дуб-дубок.</a:t>
            </a:r>
            <a:br>
              <a:rPr lang="ru-RU" sz="2400" dirty="0">
                <a:solidFill>
                  <a:schemeClr val="tx2">
                    <a:lumMod val="60000"/>
                    <a:lumOff val="40000"/>
                  </a:schemeClr>
                </a:solidFill>
                <a:latin typeface="Arial Black" panose="020B0A04020102020204" pitchFamily="34" charset="0"/>
                <a:ea typeface="Times New Roman" panose="02020603050405020304" pitchFamily="18" charset="0"/>
              </a:rPr>
            </a:br>
            <a:r>
              <a:rPr lang="ru-RU" sz="2400" dirty="0">
                <a:solidFill>
                  <a:schemeClr val="tx2">
                    <a:lumMod val="60000"/>
                    <a:lumOff val="40000"/>
                  </a:schemeClr>
                </a:solidFill>
                <a:latin typeface="Arial Black" panose="020B0A04020102020204" pitchFamily="34" charset="0"/>
                <a:ea typeface="Times New Roman" panose="02020603050405020304" pitchFamily="18" charset="0"/>
              </a:rPr>
              <a:t>Вишня-вишенка, башня-башенка.</a:t>
            </a:r>
            <a:br>
              <a:rPr lang="ru-RU" sz="2400" dirty="0">
                <a:solidFill>
                  <a:schemeClr val="tx2">
                    <a:lumMod val="60000"/>
                    <a:lumOff val="40000"/>
                  </a:schemeClr>
                </a:solidFill>
                <a:latin typeface="Arial Black" panose="020B0A04020102020204" pitchFamily="34" charset="0"/>
                <a:ea typeface="Times New Roman" panose="02020603050405020304" pitchFamily="18" charset="0"/>
              </a:rPr>
            </a:br>
            <a:endParaRPr lang="ru-RU" sz="24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1290731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3550" y="609599"/>
            <a:ext cx="8324850" cy="5826369"/>
          </a:xfrm>
        </p:spPr>
        <p:txBody>
          <a:bodyPr>
            <a:normAutofit fontScale="90000"/>
          </a:bodyPr>
          <a:lstStyle/>
          <a:p>
            <a:pPr algn="ctr"/>
            <a:r>
              <a:rPr lang="ru-RU" b="1" i="1" dirty="0">
                <a:solidFill>
                  <a:schemeClr val="tx2">
                    <a:lumMod val="60000"/>
                    <a:lumOff val="40000"/>
                  </a:schemeClr>
                </a:solidFill>
                <a:latin typeface="Arial Black" panose="020B0A04020102020204" pitchFamily="34" charset="0"/>
              </a:rPr>
              <a:t>«Законченное предложение</a:t>
            </a:r>
            <a:r>
              <a:rPr lang="ru-RU" b="1" i="1" dirty="0" smtClean="0">
                <a:solidFill>
                  <a:schemeClr val="tx2">
                    <a:lumMod val="60000"/>
                    <a:lumOff val="40000"/>
                  </a:schemeClr>
                </a:solidFill>
                <a:latin typeface="Arial Black" panose="020B0A04020102020204" pitchFamily="34" charset="0"/>
              </a:rPr>
              <a:t>».</a:t>
            </a:r>
            <a:r>
              <a:rPr lang="en-US" b="1" i="1" dirty="0" smtClean="0">
                <a:solidFill>
                  <a:schemeClr val="tx2">
                    <a:lumMod val="60000"/>
                    <a:lumOff val="40000"/>
                  </a:schemeClr>
                </a:solidFill>
                <a:latin typeface="Arial Black" panose="020B0A04020102020204" pitchFamily="34" charset="0"/>
              </a:rPr>
              <a:t/>
            </a:r>
            <a:br>
              <a:rPr lang="en-US" b="1" i="1" dirty="0" smtClean="0">
                <a:solidFill>
                  <a:schemeClr val="tx2">
                    <a:lumMod val="60000"/>
                    <a:lumOff val="40000"/>
                  </a:schemeClr>
                </a:solidFill>
                <a:latin typeface="Arial Black" panose="020B0A04020102020204" pitchFamily="34" charset="0"/>
              </a:rPr>
            </a:br>
            <a:r>
              <a:rPr lang="ru-RU" sz="1400" b="1" i="1" dirty="0" smtClean="0">
                <a:solidFill>
                  <a:schemeClr val="tx2">
                    <a:lumMod val="60000"/>
                    <a:lumOff val="40000"/>
                  </a:schemeClr>
                </a:solidFill>
                <a:latin typeface="Arial Black" panose="020B0A04020102020204" pitchFamily="34" charset="0"/>
              </a:rPr>
              <a:t/>
            </a:r>
            <a:br>
              <a:rPr lang="ru-RU" sz="1400" b="1" i="1" dirty="0" smtClean="0">
                <a:solidFill>
                  <a:schemeClr val="tx2">
                    <a:lumMod val="60000"/>
                    <a:lumOff val="40000"/>
                  </a:schemeClr>
                </a:solidFill>
                <a:latin typeface="Arial Black" panose="020B0A04020102020204" pitchFamily="34" charset="0"/>
              </a:rPr>
            </a:br>
            <a:r>
              <a:rPr lang="ru-RU" sz="3100" dirty="0" smtClean="0">
                <a:solidFill>
                  <a:schemeClr val="tx2">
                    <a:lumMod val="60000"/>
                    <a:lumOff val="40000"/>
                  </a:schemeClr>
                </a:solidFill>
                <a:latin typeface="Arial Black" panose="020B0A04020102020204" pitchFamily="34" charset="0"/>
              </a:rPr>
              <a:t>Повторить </a:t>
            </a:r>
            <a:r>
              <a:rPr lang="ru-RU" sz="3100" dirty="0">
                <a:solidFill>
                  <a:schemeClr val="tx2">
                    <a:lumMod val="60000"/>
                    <a:lumOff val="40000"/>
                  </a:schemeClr>
                </a:solidFill>
                <a:latin typeface="Arial Black" panose="020B0A04020102020204" pitchFamily="34" charset="0"/>
              </a:rPr>
              <a:t>пару слов и каждый раз дополнять ее.</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Быстро бегает…</a:t>
            </a:r>
            <a:br>
              <a:rPr lang="ru-RU" sz="3100" dirty="0">
                <a:solidFill>
                  <a:schemeClr val="tx2">
                    <a:lumMod val="60000"/>
                    <a:lumOff val="40000"/>
                  </a:schemeClr>
                </a:solidFill>
                <a:latin typeface="Arial Black" panose="020B0A04020102020204" pitchFamily="34" charset="0"/>
              </a:rPr>
            </a:br>
            <a:r>
              <a:rPr lang="ru-RU" sz="3100" dirty="0" smtClean="0">
                <a:solidFill>
                  <a:schemeClr val="tx2">
                    <a:lumMod val="60000"/>
                    <a:lumOff val="40000"/>
                  </a:schemeClr>
                </a:solidFill>
                <a:latin typeface="Arial Black" panose="020B0A04020102020204" pitchFamily="34" charset="0"/>
              </a:rPr>
              <a:t>Важно </a:t>
            </a:r>
            <a:r>
              <a:rPr lang="ru-RU" sz="3100" dirty="0">
                <a:solidFill>
                  <a:schemeClr val="tx2">
                    <a:lumMod val="60000"/>
                    <a:lumOff val="40000"/>
                  </a:schemeClr>
                </a:solidFill>
                <a:latin typeface="Arial Black" panose="020B0A04020102020204" pitchFamily="34" charset="0"/>
              </a:rPr>
              <a:t>ходит…</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Громко кричит…</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В воде тонет…</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В </a:t>
            </a:r>
            <a:r>
              <a:rPr lang="ru-RU" sz="3100" dirty="0" smtClean="0">
                <a:solidFill>
                  <a:schemeClr val="tx2">
                    <a:lumMod val="60000"/>
                    <a:lumOff val="40000"/>
                  </a:schemeClr>
                </a:solidFill>
                <a:latin typeface="Arial Black" panose="020B0A04020102020204" pitchFamily="34" charset="0"/>
              </a:rPr>
              <a:t>коробке </a:t>
            </a:r>
            <a:r>
              <a:rPr lang="ru-RU" sz="3100" dirty="0">
                <a:solidFill>
                  <a:schemeClr val="tx2">
                    <a:lumMod val="60000"/>
                    <a:lumOff val="40000"/>
                  </a:schemeClr>
                </a:solidFill>
                <a:latin typeface="Arial Black" panose="020B0A04020102020204" pitchFamily="34" charset="0"/>
              </a:rPr>
              <a:t>лежит…</a:t>
            </a:r>
            <a:br>
              <a:rPr lang="ru-RU" sz="3100" dirty="0">
                <a:solidFill>
                  <a:schemeClr val="tx2">
                    <a:lumMod val="60000"/>
                    <a:lumOff val="40000"/>
                  </a:schemeClr>
                </a:solidFill>
                <a:latin typeface="Arial Black" panose="020B0A04020102020204" pitchFamily="34" charset="0"/>
              </a:rPr>
            </a:br>
            <a:r>
              <a:rPr lang="ru-RU" sz="3100" dirty="0">
                <a:solidFill>
                  <a:schemeClr val="tx2">
                    <a:lumMod val="60000"/>
                    <a:lumOff val="40000"/>
                  </a:schemeClr>
                </a:solidFill>
                <a:latin typeface="Arial Black" panose="020B0A04020102020204" pitchFamily="34" charset="0"/>
              </a:rPr>
              <a:t>В цирке выступает…</a:t>
            </a:r>
            <a:br>
              <a:rPr lang="ru-RU" sz="3100" dirty="0">
                <a:solidFill>
                  <a:schemeClr val="tx2">
                    <a:lumMod val="60000"/>
                    <a:lumOff val="40000"/>
                  </a:schemeClr>
                </a:solidFill>
                <a:latin typeface="Arial Black" panose="020B0A04020102020204" pitchFamily="34" charset="0"/>
              </a:rPr>
            </a:br>
            <a:endParaRPr lang="ru-RU" sz="31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2137810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64780" y="200722"/>
            <a:ext cx="8318810" cy="6155473"/>
          </a:xfrm>
        </p:spPr>
        <p:txBody>
          <a:bodyPr>
            <a:normAutofit/>
          </a:bodyPr>
          <a:lstStyle/>
          <a:p>
            <a:r>
              <a:rPr lang="ru-RU" sz="4000" b="1" i="1" dirty="0" smtClean="0">
                <a:solidFill>
                  <a:schemeClr val="tx2">
                    <a:lumMod val="60000"/>
                    <a:lumOff val="40000"/>
                  </a:schemeClr>
                </a:solidFill>
                <a:latin typeface="Arial Black" panose="020B0A04020102020204" pitchFamily="34" charset="0"/>
              </a:rPr>
              <a:t/>
            </a:r>
            <a:br>
              <a:rPr lang="ru-RU" sz="4000" b="1" i="1" dirty="0" smtClean="0">
                <a:solidFill>
                  <a:schemeClr val="tx2">
                    <a:lumMod val="60000"/>
                    <a:lumOff val="40000"/>
                  </a:schemeClr>
                </a:solidFill>
                <a:latin typeface="Arial Black" panose="020B0A04020102020204" pitchFamily="34" charset="0"/>
              </a:rPr>
            </a:br>
            <a:r>
              <a:rPr lang="ru-RU" sz="4000" b="1" i="1" dirty="0" smtClean="0">
                <a:solidFill>
                  <a:schemeClr val="tx2">
                    <a:lumMod val="60000"/>
                    <a:lumOff val="40000"/>
                  </a:schemeClr>
                </a:solidFill>
                <a:latin typeface="Arial Black" panose="020B0A04020102020204" pitchFamily="34" charset="0"/>
              </a:rPr>
              <a:t>«</a:t>
            </a:r>
            <a:r>
              <a:rPr lang="ru-RU" sz="4000" b="1" i="1" dirty="0">
                <a:solidFill>
                  <a:schemeClr val="tx2">
                    <a:lumMod val="60000"/>
                    <a:lumOff val="40000"/>
                  </a:schemeClr>
                </a:solidFill>
                <a:latin typeface="Arial Black" panose="020B0A04020102020204" pitchFamily="34" charset="0"/>
              </a:rPr>
              <a:t>Каждый знает</a:t>
            </a:r>
            <a:r>
              <a:rPr lang="ru-RU" sz="4000" b="1" i="1" dirty="0" smtClean="0">
                <a:solidFill>
                  <a:schemeClr val="tx2">
                    <a:lumMod val="60000"/>
                    <a:lumOff val="40000"/>
                  </a:schemeClr>
                </a:solidFill>
                <a:latin typeface="Arial Black" panose="020B0A04020102020204" pitchFamily="34" charset="0"/>
              </a:rPr>
              <a:t>».</a:t>
            </a:r>
            <a:r>
              <a:rPr lang="en-US" sz="4000" b="1" i="1" dirty="0" smtClean="0">
                <a:solidFill>
                  <a:schemeClr val="tx2">
                    <a:lumMod val="60000"/>
                    <a:lumOff val="40000"/>
                  </a:schemeClr>
                </a:solidFill>
                <a:latin typeface="Arial Black" panose="020B0A04020102020204" pitchFamily="34" charset="0"/>
              </a:rPr>
              <a:t/>
            </a:r>
            <a:br>
              <a:rPr lang="en-US" sz="4000" b="1" i="1" dirty="0" smtClean="0">
                <a:solidFill>
                  <a:schemeClr val="tx2">
                    <a:lumMod val="60000"/>
                    <a:lumOff val="40000"/>
                  </a:schemeClr>
                </a:solidFill>
                <a:latin typeface="Arial Black" panose="020B0A04020102020204" pitchFamily="34" charset="0"/>
              </a:rPr>
            </a:br>
            <a:r>
              <a:rPr lang="ru-RU" sz="2800" dirty="0" smtClean="0">
                <a:solidFill>
                  <a:schemeClr val="tx2">
                    <a:lumMod val="60000"/>
                    <a:lumOff val="40000"/>
                  </a:schemeClr>
                </a:solidFill>
                <a:latin typeface="Arial Black" panose="020B0A04020102020204" pitchFamily="34" charset="0"/>
              </a:rPr>
              <a:t>Повторить </a:t>
            </a:r>
            <a:r>
              <a:rPr lang="ru-RU" sz="2800" dirty="0">
                <a:solidFill>
                  <a:schemeClr val="tx2">
                    <a:lumMod val="60000"/>
                    <a:lumOff val="40000"/>
                  </a:schemeClr>
                </a:solidFill>
                <a:latin typeface="Arial Black" panose="020B0A04020102020204" pitchFamily="34" charset="0"/>
              </a:rPr>
              <a:t>начало фразы </a:t>
            </a:r>
            <a:r>
              <a:rPr lang="ru-RU" sz="2800" dirty="0" smtClean="0">
                <a:solidFill>
                  <a:schemeClr val="tx2">
                    <a:lumMod val="60000"/>
                    <a:lumOff val="40000"/>
                  </a:schemeClr>
                </a:solidFill>
                <a:latin typeface="Arial Black" panose="020B0A04020102020204" pitchFamily="34" charset="0"/>
              </a:rPr>
              <a:t>и</a:t>
            </a:r>
            <a:br>
              <a:rPr lang="ru-RU" sz="2800" dirty="0" smtClean="0">
                <a:solidFill>
                  <a:schemeClr val="tx2">
                    <a:lumMod val="60000"/>
                    <a:lumOff val="40000"/>
                  </a:schemeClr>
                </a:solidFill>
                <a:latin typeface="Arial Black" panose="020B0A04020102020204" pitchFamily="34" charset="0"/>
              </a:rPr>
            </a:br>
            <a:r>
              <a:rPr lang="ru-RU" sz="2800" dirty="0" smtClean="0">
                <a:solidFill>
                  <a:schemeClr val="tx2">
                    <a:lumMod val="60000"/>
                    <a:lumOff val="40000"/>
                  </a:schemeClr>
                </a:solidFill>
                <a:latin typeface="Arial Black" panose="020B0A04020102020204" pitchFamily="34" charset="0"/>
              </a:rPr>
              <a:t> </a:t>
            </a:r>
            <a:r>
              <a:rPr lang="ru-RU" sz="2800" dirty="0">
                <a:solidFill>
                  <a:schemeClr val="tx2">
                    <a:lumMod val="60000"/>
                    <a:lumOff val="40000"/>
                  </a:schemeClr>
                </a:solidFill>
                <a:latin typeface="Arial Black" panose="020B0A04020102020204" pitchFamily="34" charset="0"/>
              </a:rPr>
              <a:t>добавлять новое слово.</a:t>
            </a:r>
            <a:br>
              <a:rPr lang="ru-RU" sz="2800" dirty="0">
                <a:solidFill>
                  <a:schemeClr val="tx2">
                    <a:lumMod val="60000"/>
                    <a:lumOff val="40000"/>
                  </a:schemeClr>
                </a:solidFill>
                <a:latin typeface="Arial Black" panose="020B0A04020102020204" pitchFamily="34" charset="0"/>
              </a:rPr>
            </a:br>
            <a:r>
              <a:rPr lang="ru-RU" sz="2800" dirty="0">
                <a:solidFill>
                  <a:schemeClr val="tx2">
                    <a:lumMod val="60000"/>
                    <a:lumOff val="40000"/>
                  </a:schemeClr>
                </a:solidFill>
                <a:latin typeface="Arial Black" panose="020B0A04020102020204" pitchFamily="34" charset="0"/>
              </a:rPr>
              <a:t>Каждый знает, что белым бывает…</a:t>
            </a:r>
            <a:br>
              <a:rPr lang="ru-RU" sz="2800" dirty="0">
                <a:solidFill>
                  <a:schemeClr val="tx2">
                    <a:lumMod val="60000"/>
                    <a:lumOff val="40000"/>
                  </a:schemeClr>
                </a:solidFill>
                <a:latin typeface="Arial Black" panose="020B0A04020102020204" pitchFamily="34" charset="0"/>
              </a:rPr>
            </a:br>
            <a:r>
              <a:rPr lang="ru-RU" sz="2800" dirty="0">
                <a:solidFill>
                  <a:schemeClr val="tx2">
                    <a:lumMod val="60000"/>
                    <a:lumOff val="40000"/>
                  </a:schemeClr>
                </a:solidFill>
                <a:latin typeface="Arial Black" panose="020B0A04020102020204" pitchFamily="34" charset="0"/>
              </a:rPr>
              <a:t>Каждый знает, что желтым бывает…</a:t>
            </a:r>
            <a:br>
              <a:rPr lang="ru-RU" sz="2800" dirty="0">
                <a:solidFill>
                  <a:schemeClr val="tx2">
                    <a:lumMod val="60000"/>
                    <a:lumOff val="40000"/>
                  </a:schemeClr>
                </a:solidFill>
                <a:latin typeface="Arial Black" panose="020B0A04020102020204" pitchFamily="34" charset="0"/>
              </a:rPr>
            </a:br>
            <a:r>
              <a:rPr lang="ru-RU" sz="2800" dirty="0">
                <a:solidFill>
                  <a:schemeClr val="tx2">
                    <a:lumMod val="60000"/>
                    <a:lumOff val="40000"/>
                  </a:schemeClr>
                </a:solidFill>
                <a:latin typeface="Arial Black" panose="020B0A04020102020204" pitchFamily="34" charset="0"/>
              </a:rPr>
              <a:t>Каждый знает, что сильным бывает…</a:t>
            </a:r>
            <a:br>
              <a:rPr lang="ru-RU" sz="2800" dirty="0">
                <a:solidFill>
                  <a:schemeClr val="tx2">
                    <a:lumMod val="60000"/>
                    <a:lumOff val="40000"/>
                  </a:schemeClr>
                </a:solidFill>
                <a:latin typeface="Arial Black" panose="020B0A04020102020204" pitchFamily="34" charset="0"/>
              </a:rPr>
            </a:br>
            <a:r>
              <a:rPr lang="ru-RU" sz="2800" dirty="0">
                <a:solidFill>
                  <a:schemeClr val="tx2">
                    <a:lumMod val="60000"/>
                    <a:lumOff val="40000"/>
                  </a:schemeClr>
                </a:solidFill>
                <a:latin typeface="Arial Black" panose="020B0A04020102020204" pitchFamily="34" charset="0"/>
              </a:rPr>
              <a:t>Каждый знает, что старым бывает…</a:t>
            </a:r>
            <a:br>
              <a:rPr lang="ru-RU" sz="2800" dirty="0">
                <a:solidFill>
                  <a:schemeClr val="tx2">
                    <a:lumMod val="60000"/>
                    <a:lumOff val="40000"/>
                  </a:schemeClr>
                </a:solidFill>
                <a:latin typeface="Arial Black" panose="020B0A04020102020204" pitchFamily="34" charset="0"/>
              </a:rPr>
            </a:br>
            <a:r>
              <a:rPr lang="ru-RU" sz="2800" dirty="0" smtClean="0">
                <a:solidFill>
                  <a:schemeClr val="tx2">
                    <a:lumMod val="60000"/>
                    <a:lumOff val="40000"/>
                  </a:schemeClr>
                </a:solidFill>
                <a:latin typeface="Arial Black" panose="020B0A04020102020204" pitchFamily="34" charset="0"/>
              </a:rPr>
              <a:t>Каждый </a:t>
            </a:r>
            <a:r>
              <a:rPr lang="ru-RU" sz="2800" dirty="0">
                <a:solidFill>
                  <a:schemeClr val="tx2">
                    <a:lumMod val="60000"/>
                    <a:lumOff val="40000"/>
                  </a:schemeClr>
                </a:solidFill>
                <a:latin typeface="Arial Black" panose="020B0A04020102020204" pitchFamily="34" charset="0"/>
              </a:rPr>
              <a:t>знает, что нужным бывает…</a:t>
            </a:r>
            <a:br>
              <a:rPr lang="ru-RU" sz="2800" dirty="0">
                <a:solidFill>
                  <a:schemeClr val="tx2">
                    <a:lumMod val="60000"/>
                    <a:lumOff val="40000"/>
                  </a:schemeClr>
                </a:solidFill>
                <a:latin typeface="Arial Black" panose="020B0A04020102020204" pitchFamily="34" charset="0"/>
              </a:rPr>
            </a:br>
            <a:r>
              <a:rPr lang="ru-RU" sz="2800" dirty="0">
                <a:solidFill>
                  <a:schemeClr val="tx2">
                    <a:lumMod val="60000"/>
                    <a:lumOff val="40000"/>
                  </a:schemeClr>
                </a:solidFill>
                <a:latin typeface="Arial Black" panose="020B0A04020102020204" pitchFamily="34" charset="0"/>
              </a:rPr>
              <a:t>Каждый знает, что хрупким бывает…</a:t>
            </a:r>
            <a:br>
              <a:rPr lang="ru-RU" sz="2800" dirty="0">
                <a:solidFill>
                  <a:schemeClr val="tx2">
                    <a:lumMod val="60000"/>
                    <a:lumOff val="40000"/>
                  </a:schemeClr>
                </a:solidFill>
                <a:latin typeface="Arial Black" panose="020B0A04020102020204" pitchFamily="34" charset="0"/>
              </a:rPr>
            </a:br>
            <a:r>
              <a:rPr lang="ru-RU" sz="2800" dirty="0">
                <a:solidFill>
                  <a:schemeClr val="tx2">
                    <a:lumMod val="60000"/>
                    <a:lumOff val="40000"/>
                  </a:schemeClr>
                </a:solidFill>
                <a:latin typeface="Arial Black" panose="020B0A04020102020204" pitchFamily="34" charset="0"/>
              </a:rPr>
              <a:t>Каждый знает, что умным бывает…</a:t>
            </a:r>
            <a:br>
              <a:rPr lang="ru-RU" sz="2800" dirty="0">
                <a:solidFill>
                  <a:schemeClr val="tx2">
                    <a:lumMod val="60000"/>
                    <a:lumOff val="40000"/>
                  </a:schemeClr>
                </a:solidFill>
                <a:latin typeface="Arial Black" panose="020B0A04020102020204" pitchFamily="34" charset="0"/>
              </a:rPr>
            </a:br>
            <a:endParaRPr lang="ru-RU" sz="28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4041155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9599"/>
            <a:ext cx="10896600" cy="5562601"/>
          </a:xfrm>
        </p:spPr>
        <p:txBody>
          <a:bodyPr>
            <a:normAutofit/>
          </a:bodyPr>
          <a:lstStyle/>
          <a:p>
            <a:r>
              <a:rPr lang="ru-RU" b="1" i="1" dirty="0">
                <a:solidFill>
                  <a:schemeClr val="tx2">
                    <a:lumMod val="60000"/>
                    <a:lumOff val="40000"/>
                  </a:schemeClr>
                </a:solidFill>
                <a:latin typeface="Arial Black" panose="020B0A04020102020204" pitchFamily="34" charset="0"/>
              </a:rPr>
              <a:t>Игра «Где это</a:t>
            </a:r>
            <a:r>
              <a:rPr lang="ru-RU" b="1" i="1" dirty="0" smtClean="0">
                <a:solidFill>
                  <a:schemeClr val="tx2">
                    <a:lumMod val="60000"/>
                    <a:lumOff val="40000"/>
                  </a:schemeClr>
                </a:solidFill>
                <a:latin typeface="Arial Black" panose="020B0A04020102020204" pitchFamily="34" charset="0"/>
              </a:rPr>
              <a:t>?»</a:t>
            </a:r>
            <a:r>
              <a:rPr lang="en-US" b="1" i="1" dirty="0" smtClean="0">
                <a:solidFill>
                  <a:schemeClr val="tx2">
                    <a:lumMod val="60000"/>
                    <a:lumOff val="40000"/>
                  </a:schemeClr>
                </a:solidFill>
                <a:latin typeface="Arial Black" panose="020B0A04020102020204" pitchFamily="34" charset="0"/>
              </a:rPr>
              <a:t/>
            </a:r>
            <a:br>
              <a:rPr lang="en-US" b="1" i="1" dirty="0" smtClean="0">
                <a:solidFill>
                  <a:schemeClr val="tx2">
                    <a:lumMod val="60000"/>
                    <a:lumOff val="40000"/>
                  </a:schemeClr>
                </a:solidFill>
                <a:latin typeface="Arial Black" panose="020B0A04020102020204" pitchFamily="34" charset="0"/>
              </a:rPr>
            </a:br>
            <a:r>
              <a:rPr lang="ru-RU" sz="1400" b="1" i="1" dirty="0" smtClean="0">
                <a:solidFill>
                  <a:schemeClr val="tx2">
                    <a:lumMod val="60000"/>
                    <a:lumOff val="40000"/>
                  </a:schemeClr>
                </a:solidFill>
                <a:latin typeface="Arial Black" panose="020B0A04020102020204" pitchFamily="34" charset="0"/>
              </a:rPr>
              <a:t/>
            </a:r>
            <a:br>
              <a:rPr lang="ru-RU" sz="1400" b="1" i="1" dirty="0" smtClean="0">
                <a:solidFill>
                  <a:schemeClr val="tx2">
                    <a:lumMod val="60000"/>
                    <a:lumOff val="40000"/>
                  </a:schemeClr>
                </a:solidFill>
                <a:latin typeface="Arial Black" panose="020B0A04020102020204" pitchFamily="34" charset="0"/>
              </a:rPr>
            </a:br>
            <a:r>
              <a:rPr lang="ru-RU" sz="2700" dirty="0" smtClean="0">
                <a:solidFill>
                  <a:schemeClr val="tx2">
                    <a:lumMod val="60000"/>
                    <a:lumOff val="40000"/>
                  </a:schemeClr>
                </a:solidFill>
                <a:latin typeface="Arial Black" panose="020B0A04020102020204" pitchFamily="34" charset="0"/>
              </a:rPr>
              <a:t>Кидая </a:t>
            </a:r>
            <a:r>
              <a:rPr lang="ru-RU" sz="2700" dirty="0">
                <a:solidFill>
                  <a:schemeClr val="tx2">
                    <a:lumMod val="60000"/>
                    <a:lumOff val="40000"/>
                  </a:schemeClr>
                </a:solidFill>
                <a:latin typeface="Arial Black" panose="020B0A04020102020204" pitchFamily="34" charset="0"/>
              </a:rPr>
              <a:t>мяч ребенку, задаем вопросы:</a:t>
            </a:r>
            <a:br>
              <a:rPr lang="ru-RU" sz="2700" dirty="0">
                <a:solidFill>
                  <a:schemeClr val="tx2">
                    <a:lumMod val="60000"/>
                    <a:lumOff val="40000"/>
                  </a:schemeClr>
                </a:solidFill>
                <a:latin typeface="Arial Black" panose="020B0A04020102020204" pitchFamily="34" charset="0"/>
              </a:rPr>
            </a:br>
            <a:r>
              <a:rPr lang="ru-RU" sz="2700" dirty="0" smtClean="0">
                <a:solidFill>
                  <a:schemeClr val="tx2">
                    <a:lumMod val="60000"/>
                    <a:lumOff val="40000"/>
                  </a:schemeClr>
                </a:solidFill>
                <a:latin typeface="Arial Black" panose="020B0A04020102020204" pitchFamily="34" charset="0"/>
              </a:rPr>
              <a:t>Где </a:t>
            </a:r>
            <a:r>
              <a:rPr lang="ru-RU" sz="2700" dirty="0">
                <a:solidFill>
                  <a:schemeClr val="tx2">
                    <a:lumMod val="60000"/>
                    <a:lumOff val="40000"/>
                  </a:schemeClr>
                </a:solidFill>
                <a:latin typeface="Arial Black" panose="020B0A04020102020204" pitchFamily="34" charset="0"/>
              </a:rPr>
              <a:t>растут деревья? (В лесу</a:t>
            </a:r>
            <a:r>
              <a:rPr lang="ru-RU" sz="2700" dirty="0" smtClean="0">
                <a:solidFill>
                  <a:schemeClr val="tx2">
                    <a:lumMod val="60000"/>
                    <a:lumOff val="40000"/>
                  </a:schemeClr>
                </a:solidFill>
                <a:latin typeface="Arial Black" panose="020B0A04020102020204" pitchFamily="34" charset="0"/>
              </a:rPr>
              <a:t>).</a:t>
            </a:r>
            <a:br>
              <a:rPr lang="ru-RU" sz="2700" dirty="0" smtClean="0">
                <a:solidFill>
                  <a:schemeClr val="tx2">
                    <a:lumMod val="60000"/>
                    <a:lumOff val="40000"/>
                  </a:schemeClr>
                </a:solidFill>
                <a:latin typeface="Arial Black" panose="020B0A04020102020204" pitchFamily="34" charset="0"/>
              </a:rPr>
            </a:br>
            <a:r>
              <a:rPr lang="ru-RU" sz="2700" dirty="0" smtClean="0">
                <a:solidFill>
                  <a:schemeClr val="tx2">
                    <a:lumMod val="60000"/>
                    <a:lumOff val="40000"/>
                  </a:schemeClr>
                </a:solidFill>
                <a:latin typeface="Arial Black" panose="020B0A04020102020204" pitchFamily="34" charset="0"/>
              </a:rPr>
              <a:t>Где </a:t>
            </a:r>
            <a:r>
              <a:rPr lang="ru-RU" sz="2700" dirty="0">
                <a:solidFill>
                  <a:schemeClr val="tx2">
                    <a:lumMod val="60000"/>
                    <a:lumOff val="40000"/>
                  </a:schemeClr>
                </a:solidFill>
                <a:latin typeface="Arial Black" panose="020B0A04020102020204" pitchFamily="34" charset="0"/>
              </a:rPr>
              <a:t>стоит светофор? (На перекрестке)</a:t>
            </a:r>
            <a:br>
              <a:rPr lang="ru-RU" sz="2700" dirty="0">
                <a:solidFill>
                  <a:schemeClr val="tx2">
                    <a:lumMod val="60000"/>
                    <a:lumOff val="40000"/>
                  </a:schemeClr>
                </a:solidFill>
                <a:latin typeface="Arial Black" panose="020B0A04020102020204" pitchFamily="34" charset="0"/>
              </a:rPr>
            </a:br>
            <a:r>
              <a:rPr lang="ru-RU" sz="2700" dirty="0" smtClean="0">
                <a:solidFill>
                  <a:schemeClr val="tx2">
                    <a:lumMod val="60000"/>
                    <a:lumOff val="40000"/>
                  </a:schemeClr>
                </a:solidFill>
                <a:latin typeface="Arial Black" panose="020B0A04020102020204" pitchFamily="34" charset="0"/>
              </a:rPr>
              <a:t>Где </a:t>
            </a:r>
            <a:r>
              <a:rPr lang="ru-RU" sz="2700" dirty="0">
                <a:solidFill>
                  <a:schemeClr val="tx2">
                    <a:lumMod val="60000"/>
                    <a:lumOff val="40000"/>
                  </a:schemeClr>
                </a:solidFill>
                <a:latin typeface="Arial Black" panose="020B0A04020102020204" pitchFamily="34" charset="0"/>
              </a:rPr>
              <a:t>растут листья? (На ветке).</a:t>
            </a:r>
            <a:br>
              <a:rPr lang="ru-RU" sz="2700" dirty="0">
                <a:solidFill>
                  <a:schemeClr val="tx2">
                    <a:lumMod val="60000"/>
                    <a:lumOff val="40000"/>
                  </a:schemeClr>
                </a:solidFill>
                <a:latin typeface="Arial Black" panose="020B0A04020102020204" pitchFamily="34" charset="0"/>
              </a:rPr>
            </a:br>
            <a:r>
              <a:rPr lang="ru-RU" sz="2700" dirty="0">
                <a:solidFill>
                  <a:schemeClr val="tx2">
                    <a:lumMod val="60000"/>
                    <a:lumOff val="40000"/>
                  </a:schemeClr>
                </a:solidFill>
                <a:latin typeface="Arial Black" panose="020B0A04020102020204" pitchFamily="34" charset="0"/>
              </a:rPr>
              <a:t>Где живут рыбы? (В реке)</a:t>
            </a:r>
            <a:br>
              <a:rPr lang="ru-RU" sz="2700" dirty="0">
                <a:solidFill>
                  <a:schemeClr val="tx2">
                    <a:lumMod val="60000"/>
                    <a:lumOff val="40000"/>
                  </a:schemeClr>
                </a:solidFill>
                <a:latin typeface="Arial Black" panose="020B0A04020102020204" pitchFamily="34" charset="0"/>
              </a:rPr>
            </a:br>
            <a:r>
              <a:rPr lang="ru-RU" sz="2700" dirty="0">
                <a:solidFill>
                  <a:schemeClr val="tx2">
                    <a:lumMod val="60000"/>
                    <a:lumOff val="40000"/>
                  </a:schemeClr>
                </a:solidFill>
                <a:latin typeface="Arial Black" panose="020B0A04020102020204" pitchFamily="34" charset="0"/>
              </a:rPr>
              <a:t>Где стоит стул? (В комнате)</a:t>
            </a:r>
            <a:br>
              <a:rPr lang="ru-RU" sz="2700" dirty="0">
                <a:solidFill>
                  <a:schemeClr val="tx2">
                    <a:lumMod val="60000"/>
                    <a:lumOff val="40000"/>
                  </a:schemeClr>
                </a:solidFill>
                <a:latin typeface="Arial Black" panose="020B0A04020102020204" pitchFamily="34" charset="0"/>
              </a:rPr>
            </a:br>
            <a:r>
              <a:rPr lang="ru-RU" sz="2700" dirty="0">
                <a:solidFill>
                  <a:schemeClr val="tx2">
                    <a:lumMod val="60000"/>
                    <a:lumOff val="40000"/>
                  </a:schemeClr>
                </a:solidFill>
                <a:latin typeface="Arial Black" panose="020B0A04020102020204" pitchFamily="34" charset="0"/>
              </a:rPr>
              <a:t>Где стоит ваза? (На столе)</a:t>
            </a:r>
            <a:br>
              <a:rPr lang="ru-RU" sz="2700" dirty="0">
                <a:solidFill>
                  <a:schemeClr val="tx2">
                    <a:lumMod val="60000"/>
                    <a:lumOff val="40000"/>
                  </a:schemeClr>
                </a:solidFill>
                <a:latin typeface="Arial Black" panose="020B0A04020102020204" pitchFamily="34" charset="0"/>
              </a:rPr>
            </a:br>
            <a:r>
              <a:rPr lang="ru-RU" sz="2700" dirty="0">
                <a:solidFill>
                  <a:schemeClr val="tx2">
                    <a:lumMod val="60000"/>
                    <a:lumOff val="40000"/>
                  </a:schemeClr>
                </a:solidFill>
                <a:latin typeface="Arial Black" panose="020B0A04020102020204" pitchFamily="34" charset="0"/>
              </a:rPr>
              <a:t>Где лежит ковер? (На полу)</a:t>
            </a:r>
            <a:br>
              <a:rPr lang="ru-RU" sz="2700" dirty="0">
                <a:solidFill>
                  <a:schemeClr val="tx2">
                    <a:lumMod val="60000"/>
                    <a:lumOff val="40000"/>
                  </a:schemeClr>
                </a:solidFill>
                <a:latin typeface="Arial Black" panose="020B0A04020102020204" pitchFamily="34" charset="0"/>
              </a:rPr>
            </a:br>
            <a:r>
              <a:rPr lang="ru-RU" sz="2700" dirty="0" smtClean="0">
                <a:solidFill>
                  <a:schemeClr val="tx2">
                    <a:lumMod val="60000"/>
                    <a:lumOff val="40000"/>
                  </a:schemeClr>
                </a:solidFill>
                <a:latin typeface="Arial Black" panose="020B0A04020102020204" pitchFamily="34" charset="0"/>
              </a:rPr>
              <a:t>Где </a:t>
            </a:r>
            <a:r>
              <a:rPr lang="ru-RU" sz="2700" dirty="0">
                <a:solidFill>
                  <a:schemeClr val="tx2">
                    <a:lumMod val="60000"/>
                    <a:lumOff val="40000"/>
                  </a:schemeClr>
                </a:solidFill>
                <a:latin typeface="Arial Black" panose="020B0A04020102020204" pitchFamily="34" charset="0"/>
              </a:rPr>
              <a:t>сидит шофер? (В кабине)</a:t>
            </a:r>
            <a:br>
              <a:rPr lang="ru-RU" sz="2700" dirty="0">
                <a:solidFill>
                  <a:schemeClr val="tx2">
                    <a:lumMod val="60000"/>
                    <a:lumOff val="40000"/>
                  </a:schemeClr>
                </a:solidFill>
                <a:latin typeface="Arial Black" panose="020B0A04020102020204" pitchFamily="34" charset="0"/>
              </a:rPr>
            </a:br>
            <a:r>
              <a:rPr lang="ru-RU" sz="2700" dirty="0">
                <a:solidFill>
                  <a:schemeClr val="tx2">
                    <a:lumMod val="60000"/>
                    <a:lumOff val="40000"/>
                  </a:schemeClr>
                </a:solidFill>
                <a:latin typeface="Arial Black" panose="020B0A04020102020204" pitchFamily="34" charset="0"/>
              </a:rPr>
              <a:t>Где летит самолет? (В небе).</a:t>
            </a:r>
            <a:br>
              <a:rPr lang="ru-RU" sz="2700" dirty="0">
                <a:solidFill>
                  <a:schemeClr val="tx2">
                    <a:lumMod val="60000"/>
                    <a:lumOff val="40000"/>
                  </a:schemeClr>
                </a:solidFill>
                <a:latin typeface="Arial Black" panose="020B0A04020102020204" pitchFamily="34" charset="0"/>
              </a:rPr>
            </a:br>
            <a:endParaRPr lang="ru-RU" sz="27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2137255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05050" y="895349"/>
            <a:ext cx="8115300" cy="5639265"/>
          </a:xfrm>
        </p:spPr>
        <p:txBody>
          <a:bodyPr>
            <a:normAutofit fontScale="90000"/>
          </a:bodyPr>
          <a:lstStyle/>
          <a:p>
            <a:r>
              <a:rPr lang="ru-RU" sz="4000" b="1" i="1" dirty="0" smtClean="0">
                <a:solidFill>
                  <a:schemeClr val="tx2">
                    <a:lumMod val="60000"/>
                    <a:lumOff val="40000"/>
                  </a:schemeClr>
                </a:solidFill>
                <a:latin typeface="Arial Black" panose="020B0A04020102020204" pitchFamily="34" charset="0"/>
              </a:rPr>
              <a:t>«</a:t>
            </a:r>
            <a:r>
              <a:rPr lang="ru-RU" sz="4000" b="1" i="1" dirty="0">
                <a:solidFill>
                  <a:schemeClr val="tx2">
                    <a:lumMod val="60000"/>
                    <a:lumOff val="40000"/>
                  </a:schemeClr>
                </a:solidFill>
                <a:latin typeface="Arial Black" panose="020B0A04020102020204" pitchFamily="34" charset="0"/>
              </a:rPr>
              <a:t>Что бывает мягким</a:t>
            </a:r>
            <a:r>
              <a:rPr lang="ru-RU" sz="4000" b="1" i="1" dirty="0" smtClean="0">
                <a:solidFill>
                  <a:schemeClr val="tx2">
                    <a:lumMod val="60000"/>
                    <a:lumOff val="40000"/>
                  </a:schemeClr>
                </a:solidFill>
                <a:latin typeface="Arial Black" panose="020B0A04020102020204" pitchFamily="34" charset="0"/>
              </a:rPr>
              <a:t>? сладким, </a:t>
            </a:r>
            <a:r>
              <a:rPr lang="ru-RU" sz="4000" b="1" i="1" dirty="0">
                <a:solidFill>
                  <a:schemeClr val="tx2">
                    <a:lumMod val="60000"/>
                    <a:lumOff val="40000"/>
                  </a:schemeClr>
                </a:solidFill>
                <a:latin typeface="Arial Black" panose="020B0A04020102020204" pitchFamily="34" charset="0"/>
              </a:rPr>
              <a:t>длинным, острым, </a:t>
            </a:r>
            <a:r>
              <a:rPr lang="ru-RU" sz="4000" b="1" i="1" dirty="0" smtClean="0">
                <a:solidFill>
                  <a:schemeClr val="tx2">
                    <a:lumMod val="60000"/>
                    <a:lumOff val="40000"/>
                  </a:schemeClr>
                </a:solidFill>
                <a:latin typeface="Arial Black" panose="020B0A04020102020204" pitchFamily="34" charset="0"/>
              </a:rPr>
              <a:t>синим</a:t>
            </a:r>
            <a:r>
              <a:rPr lang="ru-RU" sz="4000" b="1" i="1" dirty="0">
                <a:solidFill>
                  <a:schemeClr val="tx2">
                    <a:lumMod val="60000"/>
                    <a:lumOff val="40000"/>
                  </a:schemeClr>
                </a:solidFill>
                <a:latin typeface="Arial Black" panose="020B0A04020102020204" pitchFamily="34" charset="0"/>
              </a:rPr>
              <a:t>, квадратным т.д</a:t>
            </a:r>
            <a:r>
              <a:rPr lang="ru-RU" sz="4000" b="1" i="1" dirty="0" smtClean="0">
                <a:solidFill>
                  <a:schemeClr val="tx2">
                    <a:lumMod val="60000"/>
                    <a:lumOff val="40000"/>
                  </a:schemeClr>
                </a:solidFill>
                <a:latin typeface="Arial Black" panose="020B0A04020102020204" pitchFamily="34" charset="0"/>
              </a:rPr>
              <a:t>.)</a:t>
            </a:r>
            <a:r>
              <a:rPr lang="ru-RU" dirty="0" smtClean="0">
                <a:solidFill>
                  <a:schemeClr val="tx2">
                    <a:lumMod val="60000"/>
                    <a:lumOff val="40000"/>
                  </a:schemeClr>
                </a:solidFill>
              </a:rPr>
              <a:t> </a:t>
            </a:r>
            <a:r>
              <a:rPr lang="ru-RU" sz="2800" dirty="0">
                <a:solidFill>
                  <a:schemeClr val="tx2">
                    <a:lumMod val="60000"/>
                    <a:lumOff val="40000"/>
                  </a:schemeClr>
                </a:solidFill>
                <a:latin typeface="Arial Black" panose="020B0A04020102020204" pitchFamily="34" charset="0"/>
              </a:rPr>
              <a:t>Начните игру словами:</a:t>
            </a:r>
            <a:br>
              <a:rPr lang="ru-RU" sz="2800" dirty="0">
                <a:solidFill>
                  <a:schemeClr val="tx2">
                    <a:lumMod val="60000"/>
                    <a:lumOff val="40000"/>
                  </a:schemeClr>
                </a:solidFill>
                <a:latin typeface="Arial Black" panose="020B0A04020102020204" pitchFamily="34" charset="0"/>
              </a:rPr>
            </a:br>
            <a:r>
              <a:rPr lang="ru-RU" sz="2800" dirty="0">
                <a:solidFill>
                  <a:schemeClr val="tx2">
                    <a:lumMod val="60000"/>
                    <a:lumOff val="40000"/>
                  </a:schemeClr>
                </a:solidFill>
                <a:latin typeface="Arial Black" panose="020B0A04020102020204" pitchFamily="34" charset="0"/>
              </a:rPr>
              <a:t>Мягким может быть…хлеб, подушка, шапка и т.д.</a:t>
            </a:r>
            <a:br>
              <a:rPr lang="ru-RU" sz="2800" dirty="0">
                <a:solidFill>
                  <a:schemeClr val="tx2">
                    <a:lumMod val="60000"/>
                    <a:lumOff val="40000"/>
                  </a:schemeClr>
                </a:solidFill>
                <a:latin typeface="Arial Black" panose="020B0A04020102020204" pitchFamily="34" charset="0"/>
              </a:rPr>
            </a:br>
            <a:r>
              <a:rPr lang="ru-RU" sz="2800" dirty="0">
                <a:solidFill>
                  <a:schemeClr val="tx2">
                    <a:lumMod val="60000"/>
                    <a:lumOff val="40000"/>
                  </a:schemeClr>
                </a:solidFill>
                <a:latin typeface="Arial Black" panose="020B0A04020102020204" pitchFamily="34" charset="0"/>
              </a:rPr>
              <a:t>Кислым может быть…лимон, варенье, лекарство и т.д.</a:t>
            </a:r>
            <a:br>
              <a:rPr lang="ru-RU" sz="2800" dirty="0">
                <a:solidFill>
                  <a:schemeClr val="tx2">
                    <a:lumMod val="60000"/>
                    <a:lumOff val="40000"/>
                  </a:schemeClr>
                </a:solidFill>
                <a:latin typeface="Arial Black" panose="020B0A04020102020204" pitchFamily="34" charset="0"/>
              </a:rPr>
            </a:br>
            <a:r>
              <a:rPr lang="ru-RU" sz="2800" dirty="0">
                <a:solidFill>
                  <a:schemeClr val="tx2">
                    <a:lumMod val="60000"/>
                    <a:lumOff val="40000"/>
                  </a:schemeClr>
                </a:solidFill>
                <a:latin typeface="Arial Black" panose="020B0A04020102020204" pitchFamily="34" charset="0"/>
              </a:rPr>
              <a:t>Острым может быть…нож, перец, соус и т.д.</a:t>
            </a:r>
            <a:br>
              <a:rPr lang="ru-RU" sz="2800" dirty="0">
                <a:solidFill>
                  <a:schemeClr val="tx2">
                    <a:lumMod val="60000"/>
                    <a:lumOff val="40000"/>
                  </a:schemeClr>
                </a:solidFill>
                <a:latin typeface="Arial Black" panose="020B0A04020102020204" pitchFamily="34" charset="0"/>
              </a:rPr>
            </a:br>
            <a:endParaRPr lang="ru-RU" sz="28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2318488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62150" y="781050"/>
            <a:ext cx="8420100" cy="5584580"/>
          </a:xfrm>
        </p:spPr>
        <p:txBody>
          <a:bodyPr>
            <a:normAutofit/>
          </a:bodyPr>
          <a:lstStyle/>
          <a:p>
            <a:pPr algn="ctr"/>
            <a:r>
              <a:rPr lang="ru-RU" b="1" i="1" dirty="0">
                <a:solidFill>
                  <a:schemeClr val="tx2">
                    <a:lumMod val="60000"/>
                    <a:lumOff val="40000"/>
                  </a:schemeClr>
                </a:solidFill>
                <a:latin typeface="Arial Black" panose="020B0A04020102020204" pitchFamily="34" charset="0"/>
              </a:rPr>
              <a:t>«Угадай-ка»</a:t>
            </a:r>
            <a:r>
              <a:rPr lang="ru-RU" b="1" i="1" dirty="0"/>
              <a:t> </a:t>
            </a:r>
            <a:r>
              <a:rPr lang="en-US" b="1" i="1" dirty="0" smtClean="0"/>
              <a:t/>
            </a:r>
            <a:br>
              <a:rPr lang="en-US" b="1" i="1" dirty="0" smtClean="0"/>
            </a:br>
            <a:r>
              <a:rPr lang="ru-RU" sz="2800" dirty="0" smtClean="0">
                <a:solidFill>
                  <a:schemeClr val="tx2">
                    <a:lumMod val="60000"/>
                    <a:lumOff val="40000"/>
                  </a:schemeClr>
                </a:solidFill>
                <a:latin typeface="Arial Black" panose="020B0A04020102020204" pitchFamily="34" charset="0"/>
              </a:rPr>
              <a:t>Определите </a:t>
            </a:r>
            <a:r>
              <a:rPr lang="ru-RU" sz="2800" dirty="0">
                <a:solidFill>
                  <a:schemeClr val="tx2">
                    <a:lumMod val="60000"/>
                    <a:lumOff val="40000"/>
                  </a:schemeClr>
                </a:solidFill>
                <a:latin typeface="Arial Black" panose="020B0A04020102020204" pitchFamily="34" charset="0"/>
              </a:rPr>
              <a:t>тему: овощи, фрукты или игрушки и т. д. Описывайте предмет, не называя его: цвет, форму, величину, вкус.</a:t>
            </a:r>
            <a:br>
              <a:rPr lang="ru-RU" sz="2800" dirty="0">
                <a:solidFill>
                  <a:schemeClr val="tx2">
                    <a:lumMod val="60000"/>
                    <a:lumOff val="40000"/>
                  </a:schemeClr>
                </a:solidFill>
                <a:latin typeface="Arial Black" panose="020B0A04020102020204" pitchFamily="34" charset="0"/>
              </a:rPr>
            </a:br>
            <a:r>
              <a:rPr lang="ru-RU" sz="2800" i="1" dirty="0" smtClean="0">
                <a:solidFill>
                  <a:schemeClr val="tx2">
                    <a:lumMod val="60000"/>
                    <a:lumOff val="40000"/>
                  </a:schemeClr>
                </a:solidFill>
                <a:latin typeface="Arial Black" panose="020B0A04020102020204" pitchFamily="34" charset="0"/>
              </a:rPr>
              <a:t>Оранжевый, сладкий, круглый, ароматный…</a:t>
            </a:r>
            <a:r>
              <a:rPr lang="ru-RU" sz="2800" b="1" i="1" dirty="0" smtClean="0">
                <a:solidFill>
                  <a:schemeClr val="tx2">
                    <a:lumMod val="60000"/>
                    <a:lumOff val="40000"/>
                  </a:schemeClr>
                </a:solidFill>
                <a:latin typeface="Arial Black" panose="020B0A04020102020204" pitchFamily="34" charset="0"/>
              </a:rPr>
              <a:t>апельсин</a:t>
            </a:r>
            <a:r>
              <a:rPr lang="ru-RU" sz="2800" b="1" dirty="0">
                <a:solidFill>
                  <a:schemeClr val="tx2">
                    <a:lumMod val="60000"/>
                    <a:lumOff val="40000"/>
                  </a:schemeClr>
                </a:solidFill>
                <a:latin typeface="Arial Black" panose="020B0A04020102020204" pitchFamily="34" charset="0"/>
              </a:rPr>
              <a:t/>
            </a:r>
            <a:br>
              <a:rPr lang="ru-RU" sz="2800" b="1" dirty="0">
                <a:solidFill>
                  <a:schemeClr val="tx2">
                    <a:lumMod val="60000"/>
                    <a:lumOff val="40000"/>
                  </a:schemeClr>
                </a:solidFill>
                <a:latin typeface="Arial Black" panose="020B0A04020102020204" pitchFamily="34" charset="0"/>
              </a:rPr>
            </a:br>
            <a:r>
              <a:rPr lang="ru-RU" sz="2800" i="1" dirty="0">
                <a:solidFill>
                  <a:schemeClr val="tx2">
                    <a:lumMod val="60000"/>
                    <a:lumOff val="40000"/>
                  </a:schemeClr>
                </a:solidFill>
                <a:latin typeface="Arial Black" panose="020B0A04020102020204" pitchFamily="34" charset="0"/>
              </a:rPr>
              <a:t>Черное, круглое, большое, резиновое…</a:t>
            </a:r>
            <a:r>
              <a:rPr lang="ru-RU" sz="2800" b="1" i="1" dirty="0">
                <a:solidFill>
                  <a:schemeClr val="tx2">
                    <a:lumMod val="60000"/>
                    <a:lumOff val="40000"/>
                  </a:schemeClr>
                </a:solidFill>
                <a:latin typeface="Arial Black" panose="020B0A04020102020204" pitchFamily="34" charset="0"/>
              </a:rPr>
              <a:t>колесо.</a:t>
            </a:r>
            <a:r>
              <a:rPr lang="ru-RU" sz="2800" dirty="0">
                <a:solidFill>
                  <a:schemeClr val="tx2">
                    <a:lumMod val="60000"/>
                    <a:lumOff val="40000"/>
                  </a:schemeClr>
                </a:solidFill>
                <a:latin typeface="Arial Black" panose="020B0A04020102020204" pitchFamily="34" charset="0"/>
              </a:rPr>
              <a:t/>
            </a:r>
            <a:br>
              <a:rPr lang="ru-RU" sz="2800" dirty="0">
                <a:solidFill>
                  <a:schemeClr val="tx2">
                    <a:lumMod val="60000"/>
                    <a:lumOff val="40000"/>
                  </a:schemeClr>
                </a:solidFill>
                <a:latin typeface="Arial Black" panose="020B0A04020102020204" pitchFamily="34" charset="0"/>
              </a:rPr>
            </a:br>
            <a:r>
              <a:rPr lang="ru-RU" sz="2800" i="1" dirty="0">
                <a:solidFill>
                  <a:schemeClr val="tx2">
                    <a:lumMod val="60000"/>
                    <a:lumOff val="40000"/>
                  </a:schemeClr>
                </a:solidFill>
                <a:latin typeface="Arial Black" panose="020B0A04020102020204" pitchFamily="34" charset="0"/>
              </a:rPr>
              <a:t>Белый, сыпучий, мелкий, </a:t>
            </a:r>
            <a:r>
              <a:rPr lang="ru-RU" sz="2800" i="1" dirty="0" smtClean="0">
                <a:solidFill>
                  <a:schemeClr val="tx2">
                    <a:lumMod val="60000"/>
                    <a:lumOff val="40000"/>
                  </a:schemeClr>
                </a:solidFill>
                <a:latin typeface="Arial Black" panose="020B0A04020102020204" pitchFamily="34" charset="0"/>
              </a:rPr>
              <a:t>солёный</a:t>
            </a:r>
            <a:r>
              <a:rPr lang="ru-RU" sz="2800" b="1" i="1" dirty="0" smtClean="0">
                <a:solidFill>
                  <a:schemeClr val="tx2">
                    <a:lumMod val="60000"/>
                    <a:lumOff val="40000"/>
                  </a:schemeClr>
                </a:solidFill>
                <a:latin typeface="Arial Black" panose="020B0A04020102020204" pitchFamily="34" charset="0"/>
              </a:rPr>
              <a:t>…соль.</a:t>
            </a:r>
            <a:r>
              <a:rPr lang="ru-RU" sz="2800" dirty="0">
                <a:solidFill>
                  <a:schemeClr val="tx2">
                    <a:lumMod val="60000"/>
                    <a:lumOff val="40000"/>
                  </a:schemeClr>
                </a:solidFill>
                <a:latin typeface="Arial Black" panose="020B0A04020102020204" pitchFamily="34" charset="0"/>
              </a:rPr>
              <a:t/>
            </a:r>
            <a:br>
              <a:rPr lang="ru-RU" sz="2800" dirty="0">
                <a:solidFill>
                  <a:schemeClr val="tx2">
                    <a:lumMod val="60000"/>
                    <a:lumOff val="40000"/>
                  </a:schemeClr>
                </a:solidFill>
                <a:latin typeface="Arial Black" panose="020B0A04020102020204" pitchFamily="34" charset="0"/>
              </a:rPr>
            </a:br>
            <a:endParaRPr lang="ru-RU" sz="2800" dirty="0">
              <a:solidFill>
                <a:schemeClr val="tx2">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xmlns="" val="3101844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Тема Office">
  <a:themeElements>
    <a:clrScheme name="Другая 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6923C"/>
      </a:hlink>
      <a:folHlink>
        <a:srgbClr val="76923C"/>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Template>
  <TotalTime>199</TotalTime>
  <Words>96</Words>
  <Application>Microsoft Office PowerPoint</Application>
  <PresentationFormat>Произвольный</PresentationFormat>
  <Paragraphs>22</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1_Тема Office</vt:lpstr>
      <vt:lpstr>Слайд 1</vt:lpstr>
      <vt:lpstr>  А речь ребенка к моменту поступления в школу должна быть:  Понятной  Выразительной  Осмысленной Грамотной  Богатой  </vt:lpstr>
      <vt:lpstr>  Современные дети проводят  мало  времени в обществе родителей, а всё больше за компьютером, у телевизора или со своими игрушками. Поэтому с речью ребенка к моменту поступления в школу возникают некоторые проблемы. </vt:lpstr>
      <vt:lpstr>«Назови ласково» Бросая мяч ребёнку, называем первое слово (например, шар), а ребёнок, возвращая мяч, называет второе слово (шарик).  Книга-книжечка, ложка-ложечка. Голова-головка, картина-картинка. Мыло-мыльце, зеркало-зеркальце. Коса-косичка, вода-водичка. Жук-жучок, дуб-дубок. Вишня-вишенка, башня-башенка. </vt:lpstr>
      <vt:lpstr>«Законченное предложение».  Повторить пару слов и каждый раз дополнять ее. Быстро бегает… Важно ходит… Громко кричит… В воде тонет… В коробке лежит… В цирке выступает… </vt:lpstr>
      <vt:lpstr> «Каждый знает». Повторить начало фразы и  добавлять новое слово. Каждый знает, что белым бывает… Каждый знает, что желтым бывает… Каждый знает, что сильным бывает… Каждый знает, что старым бывает… Каждый знает, что нужным бывает… Каждый знает, что хрупким бывает… Каждый знает, что умным бывает… </vt:lpstr>
      <vt:lpstr>Игра «Где это?»  Кидая мяч ребенку, задаем вопросы: Где растут деревья? (В лесу). Где стоит светофор? (На перекрестке) Где растут листья? (На ветке). Где живут рыбы? (В реке) Где стоит стул? (В комнате) Где стоит ваза? (На столе) Где лежит ковер? (На полу) Где сидит шофер? (В кабине) Где летит самолет? (В небе). </vt:lpstr>
      <vt:lpstr>«Что бывает мягким? сладким, длинным, острым, синим, квадратным т.д.) Начните игру словами: Мягким может быть…хлеб, подушка, шапка и т.д. Кислым может быть…лимон, варенье, лекарство и т.д. Острым может быть…нож, перец, соус и т.д. </vt:lpstr>
      <vt:lpstr>«Угадай-ка»  Определите тему: овощи, фрукты или игрушки и т. д. Описывайте предмет, не называя его: цвет, форму, величину, вкус. Оранжевый, сладкий, круглый, ароматный…апельсин Черное, круглое, большое, резиновое…колесо. Белый, сыпучий, мелкий, солёный…соль. </vt:lpstr>
      <vt:lpstr>«Так бывает или нет?»   Сейчас я буду рассказывать, а вы должны заметить то, чего не бывает и объяснить свой ответ. Летом, когда ярко светило солнце, мы из снега лепили снеговика. Осенью на деревьях распускаются листочки. Зимой мы купаемся и загораем. </vt:lpstr>
      <vt:lpstr>«Кто что делает?»  Солнышко светит, а еще …сияет, греет Машина едет, а еще … гудит, светит Кошка бегает, а еще … ходит, пьет, спит Или называете два предмета или живых существа. Ребенок должен назвать общее для них действие: И лягушка, и зайчик … прыгают. И птица, и муха ...летают. И снег, и лед … тают. Или много предметов на одно действие: Светит - солнышко, лампа, фонарь, фара, а еще … Едет - машина, поезд, велосипед, … Тает - мороженое, лед, …</vt:lpstr>
      <vt:lpstr>«От норы до горы».  Назвать как можно больше животных, птиц, насекомых, живущих в указанных местах. В траве живут… В норе живут… В земле живут… В озере живут… В сарае живут… В квартире живут… </vt:lpstr>
      <vt:lpstr>«Чистоговорки» Да-да-да – в огороде лебеда. Ду-ду-ду - растут яблоки в саду. Ша-ша-ша- принесли домой ерша. Жа-жа-жа- -есть иголки у ежа. Чи-чи-чи – прилетели к нам грачи. </vt:lpstr>
      <vt:lpstr> «Скороговорки»  Шла Саша по шоссе и сосала сушку. Белые бараны били в барабаны. Проворонила ворона вороненка. Дятел дуб долбил, да не додолбил. Роет землю старый крот, разоряет огород. </vt:lpstr>
      <vt:lpstr>«Скажи наоборот» - Грустный, а наоборот как будет? ~ Весёлый. большой — маленький   тонкий — толстый   вредный- полезный  сухой — мокрый    мягкий — твёрдый длинный — короткий   чистый — грязный    тёмный — светлый  и тд </vt:lpstr>
      <vt:lpstr>« Четвёртый лишний»  Закрепляем умения детей выделять общий признак в словах, развивать способность к обобщению. Бросая мяч ребёнку, называем четыре слова и просим определить, какое слово лишнее. Например: голубой, красный, зелёный, спелый. Кабачок, яблоко, банан, лимон. Пасмурно, ненастно, хмуро, ясно. Круг, квадрат, треугольник, ромб. </vt:lpstr>
      <vt:lpstr>«Один – много» Бросаем мяч детям, называем имена существительные в единственном числе. Дети бросают мяч обратно, называя существительные во множественном числе. Пример: Стол – столы             стул – стулья Гора – горы               лист – листья              День – дни              прыжок – прыжки Сон – сны              кусок – куски                            Лоб – лбы                 тигрёнок – тигрята </vt:lpstr>
      <vt:lpstr>«Составь рассказ»  Представь, что ты на какое-то время можешь стать домашним животным. Попробуй представить, что ты превратился в собаку, лошадь или кошку. Что бы ты ел? Чем бы занимался днем? Кто был бы твой хозяин и как бы к тебе относился? Где бы ты спал? Какой приятный сюрприз хотел бы ты получить от хозяина? Составь рассказ от имени выбранного животного на тему «День и ночь моей жизни» </vt:lpstr>
      <vt:lpstr>  Родителям стоит запомнить три правила, действующие при организации игр: • Игра не должна строиться на принуждении. • Игра - творческий процесс, нет жёстких рамок. • Старайтесь, чтобы игра имела развитие. </vt:lpstr>
      <vt:lpstr>СПАСИБО за ВНИМАНИЕ!</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речи подготовительная группа</dc:title>
  <dc:creator>1</dc:creator>
  <cp:lastModifiedBy>Метод2</cp:lastModifiedBy>
  <cp:revision>19</cp:revision>
  <dcterms:created xsi:type="dcterms:W3CDTF">2020-04-06T07:09:13Z</dcterms:created>
  <dcterms:modified xsi:type="dcterms:W3CDTF">2020-04-21T06:59:42Z</dcterms:modified>
</cp:coreProperties>
</file>