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81" r:id="rId6"/>
    <p:sldId id="290" r:id="rId7"/>
    <p:sldId id="260" r:id="rId8"/>
    <p:sldId id="285" r:id="rId9"/>
    <p:sldId id="263" r:id="rId10"/>
    <p:sldId id="264" r:id="rId11"/>
    <p:sldId id="268" r:id="rId12"/>
    <p:sldId id="269" r:id="rId13"/>
    <p:sldId id="270" r:id="rId14"/>
    <p:sldId id="283" r:id="rId15"/>
    <p:sldId id="282" r:id="rId16"/>
    <p:sldId id="271" r:id="rId17"/>
    <p:sldId id="286" r:id="rId18"/>
    <p:sldId id="287" r:id="rId19"/>
    <p:sldId id="288" r:id="rId20"/>
    <p:sldId id="274" r:id="rId21"/>
    <p:sldId id="278" r:id="rId22"/>
    <p:sldId id="280" r:id="rId2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DFB4DC-05A8-4D51-8D1B-30363C618167}" type="slidenum">
              <a:t>‹#›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90330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089871E-403C-4902-87CD-5A7425C2D79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3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4F35A7-0210-48AA-ADA9-F8378FB5CE9C}" type="slidenum">
              <a:t>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548760-BAE9-44C4-8BA9-86D934F9CCA6}" type="slidenum">
              <a:t>12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64B64E-D89E-4F76-8960-33E32B3BC08F}" type="slidenum">
              <a:t>13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4CE343-36F2-446C-B686-45187F233EDA}" type="slidenum">
              <a:t>16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66D359-A532-4D80-BC37-4E5B269B6DA2}" type="slidenum">
              <a:t>17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F2F48F-B5E8-4C42-8662-3E8D6337C07C}" type="slidenum">
              <a:t>18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F27F80-12E2-4C6B-ADCC-345259D44C62}" type="slidenum">
              <a:t>19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7B7174-E9FF-47C4-B82D-4B7A7B128920}" type="slidenum">
              <a:t>20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4B6650A-5F9E-43F8-AC5E-0B2B4A23DA6E}" type="slidenum">
              <a:t>21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9CA86E-D0BD-4B87-A2A2-6CA593AE9705}" type="slidenum">
              <a:t>22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26872B-841E-4DF6-8714-FD3436E4527A}" type="slidenum">
              <a:t>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29AA10-1CCA-4E29-8301-08F3BEDB61F3}" type="slidenum">
              <a:t>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1CAC6-566F-4B8C-A9B6-E6109634A26E}" type="slidenum">
              <a:t>4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A8339C-2E82-4132-8AF2-F86620BA08B6}" type="slidenum">
              <a:t>7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F4080E-04B3-42F0-9244-5683E3CB4A06}" type="slidenum">
              <a:t>8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E3CE70-FA9B-4380-9775-5DD3CE52A32A}" type="slidenum">
              <a:t>9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3CB41A-FBBF-46ED-979F-9D598014162D}" type="slidenum">
              <a:t>10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431C6C-90C7-4817-8EB1-1E5CBEB630AD}" type="slidenum">
              <a:t>11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4334932" y="1169929"/>
            <a:ext cx="4814837" cy="4993803"/>
            <a:chOff x="4334932" y="1169929"/>
            <a:chExt cx="4814837" cy="4993803"/>
          </a:xfrm>
        </p:grpSpPr>
        <p:cxnSp>
          <p:nvCxnSpPr>
            <p:cNvPr id="3" name="Straight Connector 16"/>
            <p:cNvCxnSpPr/>
            <p:nvPr/>
          </p:nvCxnSpPr>
          <p:spPr>
            <a:xfrm flipH="1">
              <a:off x="6009263" y="1169929"/>
              <a:ext cx="3134737" cy="3134746"/>
            </a:xfrm>
            <a:prstGeom prst="straightConnector1">
              <a:avLst/>
            </a:prstGeom>
            <a:noFill/>
            <a:ln w="12701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18"/>
            <p:cNvCxnSpPr/>
            <p:nvPr/>
          </p:nvCxnSpPr>
          <p:spPr>
            <a:xfrm flipH="1">
              <a:off x="4334932" y="1348895"/>
              <a:ext cx="4814837" cy="4814837"/>
            </a:xfrm>
            <a:prstGeom prst="straightConnector1">
              <a:avLst/>
            </a:prstGeom>
            <a:noFill/>
            <a:ln w="12701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20"/>
            <p:cNvCxnSpPr/>
            <p:nvPr/>
          </p:nvCxnSpPr>
          <p:spPr>
            <a:xfrm flipH="1">
              <a:off x="5225594" y="1469267"/>
              <a:ext cx="3912050" cy="3912059"/>
            </a:xfrm>
            <a:prstGeom prst="straightConnector1">
              <a:avLst/>
            </a:prstGeom>
            <a:noFill/>
            <a:ln w="12701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21"/>
            <p:cNvCxnSpPr/>
            <p:nvPr/>
          </p:nvCxnSpPr>
          <p:spPr>
            <a:xfrm flipH="1">
              <a:off x="5304589" y="1307857"/>
              <a:ext cx="3839411" cy="3839410"/>
            </a:xfrm>
            <a:prstGeom prst="straightConnector1">
              <a:avLst/>
            </a:prstGeom>
            <a:noFill/>
            <a:ln w="31747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22"/>
            <p:cNvCxnSpPr/>
            <p:nvPr/>
          </p:nvCxnSpPr>
          <p:spPr>
            <a:xfrm flipH="1">
              <a:off x="5707081" y="1770196"/>
              <a:ext cx="3430563" cy="3430572"/>
            </a:xfrm>
            <a:prstGeom prst="straightConnector1">
              <a:avLst/>
            </a:prstGeom>
            <a:noFill/>
            <a:ln w="31747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1"/>
          <p:cNvSpPr txBox="1">
            <a:spLocks noGrp="1"/>
          </p:cNvSpPr>
          <p:nvPr>
            <p:ph type="ctrTitle"/>
          </p:nvPr>
        </p:nvSpPr>
        <p:spPr>
          <a:xfrm>
            <a:off x="533396" y="533396"/>
            <a:ext cx="6154716" cy="3124203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Subtitle 2"/>
          <p:cNvSpPr txBox="1">
            <a:spLocks noGrp="1"/>
          </p:cNvSpPr>
          <p:nvPr>
            <p:ph type="subTitle" idx="1"/>
          </p:nvPr>
        </p:nvSpPr>
        <p:spPr>
          <a:xfrm>
            <a:off x="533396" y="3843872"/>
            <a:ext cx="4954246" cy="191346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C80908-4391-46BD-A2DC-E5053B43EF81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2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DD68C0-BE38-4A8C-BB44-8D47763EB08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4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533396" y="533396"/>
            <a:ext cx="8077196" cy="3124203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62006" y="3843863"/>
            <a:ext cx="7281330" cy="45720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6DD4A8-0199-464A-B03C-F7A78D259F0F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DCDFE1-FF61-4083-BBC6-B8594EACEAE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2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3396" y="533396"/>
            <a:ext cx="8077196" cy="289560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3396" y="4114800"/>
            <a:ext cx="6383554" cy="1904996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E23AAD-F896-4567-90C3-594DB3A91D29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97FE31-35BE-45B6-B6D6-7BF9C55C5F4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6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56280" y="533396"/>
            <a:ext cx="6859783" cy="289560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066803" y="3429000"/>
            <a:ext cx="6402464" cy="4826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3396" y="4301072"/>
            <a:ext cx="6382356" cy="17187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78FBDF-7AD7-461F-A2E4-167DED459CB2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5CAD2E-3D74-42BC-9E86-3B97EC51A4DD}" type="slidenum">
              <a:t>‹#›</a:t>
            </a:fld>
            <a:endParaRPr lang="ru-RU"/>
          </a:p>
        </p:txBody>
      </p:sp>
      <p:sp>
        <p:nvSpPr>
          <p:cNvPr id="8" name="TextBox 13"/>
          <p:cNvSpPr txBox="1"/>
          <p:nvPr/>
        </p:nvSpPr>
        <p:spPr>
          <a:xfrm>
            <a:off x="228600" y="710625"/>
            <a:ext cx="457318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7696203" y="2768602"/>
            <a:ext cx="457318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83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3396" y="3429000"/>
            <a:ext cx="6382356" cy="16974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3396" y="5132984"/>
            <a:ext cx="6383554" cy="886821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A50FC8-03B3-496E-9AF2-4A300C211ABF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FD6E24-E3EB-485D-A3F7-E0A81A61708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8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56280" y="533396"/>
            <a:ext cx="6859783" cy="289560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533396" y="3886200"/>
            <a:ext cx="6382356" cy="1049868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3396" y="4953003"/>
            <a:ext cx="6382356" cy="1066803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0F7CA8-2DBF-49B2-A379-FEB599EE8031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E8F0C2-7E8C-49A4-BE03-D45B2BC085E5}" type="slidenum">
              <a:t>‹#›</a:t>
            </a:fld>
            <a:endParaRPr lang="ru-RU"/>
          </a:p>
        </p:txBody>
      </p:sp>
      <p:sp>
        <p:nvSpPr>
          <p:cNvPr id="8" name="TextBox 13"/>
          <p:cNvSpPr txBox="1"/>
          <p:nvPr/>
        </p:nvSpPr>
        <p:spPr>
          <a:xfrm>
            <a:off x="228600" y="710625"/>
            <a:ext cx="457318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7696203" y="2768602"/>
            <a:ext cx="457318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14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3396" y="533396"/>
            <a:ext cx="7525658" cy="289560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533396" y="3928536"/>
            <a:ext cx="638235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33396" y="4766730"/>
            <a:ext cx="6382356" cy="1253066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895B4F-5223-4FCB-8ED3-D0E7CC946FC0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05BE33-369E-4759-A51B-1FA6EF5865F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1798DE-0D32-4FDF-9D7E-3C24B4865660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82726E-5E62-47D5-9132-6D78AA8ACF4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6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66406" y="533396"/>
            <a:ext cx="2044196" cy="4419596"/>
          </a:xfrm>
        </p:spPr>
        <p:txBody>
          <a:bodyPr vert="eaVert"/>
          <a:lstStyle>
            <a:lvl1pPr>
              <a:defRPr sz="28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533396" y="533396"/>
            <a:ext cx="5850011" cy="5486400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7A7BE8-55A1-4235-9B8D-104D3F0B1A78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1DFB2E-2AF8-4458-8E69-F41003D22E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6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6128CE-187B-475A-B120-E16C3F233287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9FFA74-BE73-4509-8700-1EE58F73041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6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3396" y="1981203"/>
            <a:ext cx="6402464" cy="2319869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3396" y="4487335"/>
            <a:ext cx="6402464" cy="153247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E0088A-A6CF-4A8A-BB07-C2E31927E7ED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EAF452-D059-4F72-A8DC-FF17FABE663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4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3"/>
          <p:cNvSpPr txBox="1">
            <a:spLocks noGrp="1"/>
          </p:cNvSpPr>
          <p:nvPr>
            <p:ph idx="1"/>
          </p:nvPr>
        </p:nvSpPr>
        <p:spPr>
          <a:xfrm>
            <a:off x="533396" y="533396"/>
            <a:ext cx="3949970" cy="376766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5"/>
          <p:cNvSpPr txBox="1">
            <a:spLocks noGrp="1"/>
          </p:cNvSpPr>
          <p:nvPr>
            <p:ph idx="2"/>
          </p:nvPr>
        </p:nvSpPr>
        <p:spPr>
          <a:xfrm>
            <a:off x="4662361" y="533396"/>
            <a:ext cx="3948242" cy="37591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6FBF64-63ED-4261-ADAA-B6C4C8273F8F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6E2B1B-A0B1-40B4-9506-1F483F6EB05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7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61996" y="533396"/>
            <a:ext cx="3716862" cy="609603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33396" y="1143000"/>
            <a:ext cx="3945471" cy="3158063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855015" y="566735"/>
            <a:ext cx="3764054" cy="576264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62361" y="1143000"/>
            <a:ext cx="3956709" cy="31495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B76AE6-6C1B-405A-BBAA-FBB02C819B1A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A76A2D-3EF3-4469-8EDF-D652A4CD05B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9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8DCD10-7D2F-4515-A4CD-90CC78246EE0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336029-1856-4E82-8472-7CB028DB379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7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5113B8-9A3E-411D-B2DF-17E3BB857B08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5800CB-0674-416C-A6DF-394DBD08804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6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418670" y="533396"/>
            <a:ext cx="3200400" cy="1524003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33396" y="533396"/>
            <a:ext cx="4438753" cy="548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418670" y="2209803"/>
            <a:ext cx="3200400" cy="209126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B0AF7E-D588-43BA-BA45-D142121E51BF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B1D429-8251-4737-97A0-47DEC09277D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4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495803" y="1447796"/>
            <a:ext cx="3563261" cy="11430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761996" y="914400"/>
            <a:ext cx="3280976" cy="4800600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496022" y="2743200"/>
            <a:ext cx="3564221" cy="2082802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3F415D-EE6C-44FB-B98D-23C1B8D14FE9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E89116-A1C5-46F7-A8DA-5E7240F1DF2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9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670676" y="3894667"/>
            <a:ext cx="2470452" cy="2658536"/>
            <a:chOff x="6670676" y="3894667"/>
            <a:chExt cx="2470452" cy="2658536"/>
          </a:xfrm>
        </p:grpSpPr>
        <p:cxnSp>
          <p:nvCxnSpPr>
            <p:cNvPr id="3" name="Straight Connector 7"/>
            <p:cNvCxnSpPr/>
            <p:nvPr/>
          </p:nvCxnSpPr>
          <p:spPr>
            <a:xfrm flipH="1">
              <a:off x="8384865" y="3894667"/>
              <a:ext cx="756263" cy="756264"/>
            </a:xfrm>
            <a:prstGeom prst="straightConnector1">
              <a:avLst/>
            </a:prstGeom>
            <a:noFill/>
            <a:ln w="9528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8"/>
            <p:cNvCxnSpPr/>
            <p:nvPr/>
          </p:nvCxnSpPr>
          <p:spPr>
            <a:xfrm flipH="1">
              <a:off x="6670676" y="4082741"/>
              <a:ext cx="2470452" cy="2470462"/>
            </a:xfrm>
            <a:prstGeom prst="straightConnector1">
              <a:avLst/>
            </a:prstGeom>
            <a:noFill/>
            <a:ln w="9528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9"/>
            <p:cNvCxnSpPr/>
            <p:nvPr/>
          </p:nvCxnSpPr>
          <p:spPr>
            <a:xfrm flipH="1">
              <a:off x="7569860" y="4161224"/>
              <a:ext cx="1571268" cy="1571268"/>
            </a:xfrm>
            <a:prstGeom prst="straightConnector1">
              <a:avLst/>
            </a:prstGeom>
            <a:noFill/>
            <a:ln w="9528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10"/>
            <p:cNvCxnSpPr/>
            <p:nvPr/>
          </p:nvCxnSpPr>
          <p:spPr>
            <a:xfrm flipH="1">
              <a:off x="7694813" y="4038603"/>
              <a:ext cx="1441359" cy="1441359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11"/>
            <p:cNvCxnSpPr/>
            <p:nvPr/>
          </p:nvCxnSpPr>
          <p:spPr>
            <a:xfrm flipH="1">
              <a:off x="8088937" y="4495867"/>
              <a:ext cx="1047235" cy="1047234"/>
            </a:xfrm>
            <a:prstGeom prst="straightConnector1">
              <a:avLst/>
            </a:prstGeom>
            <a:noFill/>
            <a:ln w="28575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Placeholder 1"/>
          <p:cNvSpPr txBox="1">
            <a:spLocks noGrp="1"/>
          </p:cNvSpPr>
          <p:nvPr>
            <p:ph type="title"/>
          </p:nvPr>
        </p:nvSpPr>
        <p:spPr>
          <a:xfrm>
            <a:off x="533396" y="4495803"/>
            <a:ext cx="6554867" cy="1524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Text Placeholder 2"/>
          <p:cNvSpPr txBox="1">
            <a:spLocks noGrp="1"/>
          </p:cNvSpPr>
          <p:nvPr>
            <p:ph type="body" idx="1"/>
          </p:nvPr>
        </p:nvSpPr>
        <p:spPr>
          <a:xfrm>
            <a:off x="533396" y="533396"/>
            <a:ext cx="6554867" cy="3767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430240" y="6172200"/>
            <a:ext cx="120046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3D1A021D-56C2-4D5B-B282-1E870C7FBF4A}" type="datetime1">
              <a:rPr lang="ru-RU"/>
              <a:pPr lvl="0"/>
              <a:t>15.02.2024</a:t>
            </a:fld>
            <a:endParaRPr lang="ru-RU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533396" y="6172200"/>
            <a:ext cx="581172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endParaRPr lang="ru-RU"/>
          </a:p>
        </p:txBody>
      </p:sp>
      <p:sp>
        <p:nvSpPr>
          <p:cNvPr id="12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774429" y="5578480"/>
            <a:ext cx="856902" cy="669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8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083D8859-F6AC-4ACA-B2C1-EB38C84932AA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3200" b="0" i="0" u="none" strike="noStrike" kern="1200" cap="all" spc="0" baseline="0">
          <a:solidFill>
            <a:srgbClr val="FFFFFF"/>
          </a:solidFill>
          <a:uFillTx/>
          <a:latin typeface="Century Gothic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ru-RU" sz="2000" b="0" i="0" u="none" strike="noStrike" kern="1200" cap="none" spc="0" baseline="0">
          <a:solidFill>
            <a:srgbClr val="0F496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ru-RU" sz="1800" b="0" i="0" u="none" strike="noStrike" kern="1200" cap="none" spc="0" baseline="0">
          <a:solidFill>
            <a:srgbClr val="0F496F"/>
          </a:solidFill>
          <a:uFillTx/>
          <a:latin typeface="Century Gothic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ru-RU" sz="1600" b="0" i="0" u="none" strike="noStrike" kern="1200" cap="none" spc="0" baseline="0">
          <a:solidFill>
            <a:srgbClr val="0F496F"/>
          </a:solidFill>
          <a:uFillTx/>
          <a:latin typeface="Century Gothic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ru-RU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ru-RU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4sar.schoolrm.ru/sveden/employees/9984/672027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gradFill>
          <a:gsLst>
            <a:gs pos="0">
              <a:srgbClr val="C3F7ED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93811" y="339727"/>
            <a:ext cx="7850188" cy="1133471"/>
          </a:xfrm>
        </p:spPr>
        <p:txBody>
          <a:bodyPr anchorCtr="1"/>
          <a:lstStyle/>
          <a:p>
            <a:pPr lvl="0" algn="ctr"/>
            <a:r>
              <a:rPr lang="ru-RU" sz="6500" b="1" i="1">
                <a:solidFill>
                  <a:srgbClr val="2E75B6"/>
                </a:solidFill>
                <a:latin typeface="Monotype Corsiva" pitchFamily="66"/>
                <a:cs typeface="Times New Roman" pitchFamily="18"/>
              </a:rPr>
              <a:t>ПОРТФОЛИО</a:t>
            </a:r>
          </a:p>
        </p:txBody>
      </p:sp>
      <p:sp>
        <p:nvSpPr>
          <p:cNvPr id="3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0" y="1658941"/>
            <a:ext cx="7781928" cy="1495428"/>
          </a:xfrm>
        </p:spPr>
        <p:txBody>
          <a:bodyPr lIns="90004" tIns="44997" rIns="90004" bIns="44997" anchorCtr="1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i="1">
                <a:latin typeface="Times New Roman" pitchFamily="18"/>
                <a:cs typeface="Times New Roman" pitchFamily="18"/>
              </a:rPr>
              <a:t>Минеевой Марии Александровны,</a:t>
            </a:r>
          </a:p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i="1">
                <a:latin typeface="Times New Roman" pitchFamily="18"/>
                <a:cs typeface="Times New Roman" pitchFamily="18"/>
              </a:rPr>
              <a:t>воспитателя</a:t>
            </a:r>
          </a:p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i="1">
                <a:latin typeface="Times New Roman" pitchFamily="18"/>
                <a:cs typeface="Times New Roman" pitchFamily="18"/>
              </a:rPr>
              <a:t>МАДОУ «Центр развития ребёнка – детский сад №4»</a:t>
            </a:r>
          </a:p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i="1">
                <a:latin typeface="Times New Roman" pitchFamily="18"/>
                <a:cs typeface="Times New Roman" pitchFamily="18"/>
              </a:rPr>
              <a:t>г.о. Саранск</a:t>
            </a:r>
          </a:p>
        </p:txBody>
      </p:sp>
      <p:sp>
        <p:nvSpPr>
          <p:cNvPr id="4" name="Прямоугольник 4"/>
          <p:cNvSpPr/>
          <p:nvPr/>
        </p:nvSpPr>
        <p:spPr>
          <a:xfrm>
            <a:off x="826196" y="87837"/>
            <a:ext cx="7491240" cy="3646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МИНИСТЕРСТВО ОБРАЗОВАНИЯ РЕСПУБЛИКИ МОРДОВИЯ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4462555" y="2952003"/>
            <a:ext cx="4321436" cy="39841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Дата рождения: 20.01.1995г.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Профессиональное образование: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МГПИ им. М.Е. Евсевьева, специальность: «Педагогическое образование» 44.03.05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квалификация: «Бакалавр»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№диплома: 5340, 07 июля 2017г.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«Педагогическое образование» 44.04.01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Квалификация: «Магистр»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№диплома:2844,08 февраля 2020г.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Стаж педагогической работы:  6 лет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Общий трудовой стаж: 6 лет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Наличие квалификационной категории: соответствие занимаемой должности.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Дата последней : 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14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.0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4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.20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21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г.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(приказ МО РМ № 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285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 от 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14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.0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4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.20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21</a:t>
            </a: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 г.)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3082" algn="l"/>
                <a:tab pos="447836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837" algn="l"/>
                <a:tab pos="6288118" algn="l"/>
                <a:tab pos="6737399" algn="l"/>
                <a:tab pos="7186681" algn="l"/>
                <a:tab pos="7635962" algn="l"/>
                <a:tab pos="8085243" algn="l"/>
                <a:tab pos="8534515" algn="l"/>
                <a:tab pos="898379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Lucida Sans" pitchFamily="2"/>
              </a:rPr>
              <a:t>Звание: не имею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2" y="3157395"/>
            <a:ext cx="2210671" cy="357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02239"/>
            <a:ext cx="5113333" cy="1944691"/>
          </a:xfrm>
        </p:spPr>
        <p:txBody>
          <a:bodyPr anchorCtr="1"/>
          <a:lstStyle/>
          <a:p>
            <a:pPr lvl="0" algn="ctr"/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 РЕЗУЛЬТАТЫ УЧАСТИЯ ВОСПИТАННИКОВ В: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 КОНКУРСАХ;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 ВЫСТАВКАХ;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 ТУРНИРАХ;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 СОРЕВНОВАНИЯХ;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 АКЦИЯХ;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-ФЕСТИВАЛЯХ</a:t>
            </a:r>
          </a:p>
        </p:txBody>
      </p:sp>
      <p:pic>
        <p:nvPicPr>
          <p:cNvPr id="3" name="Рисунок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57996" y="818863"/>
            <a:ext cx="4170240" cy="296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37" y="3576684"/>
            <a:ext cx="4602659" cy="32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1715039" y="3183190"/>
            <a:ext cx="3398294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ИНТЕРНЕТ ПОРТАЛ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22012" y="172538"/>
            <a:ext cx="2497537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МУНИЦИПАЛЬНЫЙ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14" y="1535131"/>
            <a:ext cx="4189149" cy="308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50" y="2758168"/>
            <a:ext cx="3926003" cy="28218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/>
          <p:cNvSpPr txBox="1"/>
          <p:nvPr/>
        </p:nvSpPr>
        <p:spPr>
          <a:xfrm>
            <a:off x="2538484" y="491316"/>
            <a:ext cx="4503758" cy="523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ИНТЕРНЕТ- ПОРТАЛ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858250" cy="936629"/>
          </a:xfrm>
        </p:spPr>
        <p:txBody>
          <a:bodyPr anchorCtr="1"/>
          <a:lstStyle/>
          <a:p>
            <a:pPr lvl="0" algn="ctr"/>
            <a:r>
              <a:rPr lang="ru-RU" sz="1600" b="1" i="1">
                <a:latin typeface="Times New Roman" pitchFamily="18"/>
                <a:cs typeface="Times New Roman" pitchFamily="18"/>
              </a:rPr>
              <a:t> </a:t>
            </a: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01" y="1196748"/>
            <a:ext cx="5242941" cy="54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280404" cy="288922"/>
          </a:xfrm>
        </p:spPr>
        <p:txBody>
          <a:bodyPr anchorCtr="1"/>
          <a:lstStyle/>
          <a:p>
            <a:pPr lvl="0" algn="ctr"/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Проведение открытых занятий, мастер-классов, мероприятий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08" y="2638437"/>
            <a:ext cx="2842549" cy="402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740" y="1273667"/>
            <a:ext cx="2826904" cy="414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39" y="1273667"/>
            <a:ext cx="2939585" cy="4143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4904" y="0"/>
            <a:ext cx="6223378" cy="9233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ЭКСПЕРТНАЯ ДЕЯТЕЛЬНОСТЬ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1" u="none" strike="noStrike" kern="0" cap="none" spc="0" baseline="0">
              <a:solidFill>
                <a:srgbClr val="1F4E79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ИНТЕРНЕТ ПОРТАЛ</a:t>
            </a:r>
            <a:endParaRPr lang="ru-RU" sz="1800" b="1" i="1" u="none" strike="noStrike" kern="1200" cap="none" spc="0" baseline="0">
              <a:solidFill>
                <a:srgbClr val="1F4E79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029" y="1052739"/>
            <a:ext cx="4883865" cy="554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70" y="2047158"/>
            <a:ext cx="3512877" cy="44011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1364769" y="272957"/>
            <a:ext cx="6728347" cy="1015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Общественно-педагогическая активность педагога: участие в комиссиях ,педагогических сообществах , в жюри конкурсах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57" y="2047158"/>
            <a:ext cx="3199860" cy="44011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87748" y="1678673"/>
            <a:ext cx="4933672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МЕЖДУНАРОДНЫЙ УРОВЕНЬ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431" y="1288618"/>
            <a:ext cx="4462820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УРОВЕНЬ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ОБРАЗОВАТЕЛЬНОЙ ОРГАНИЗАЦИИ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3604" y="188640"/>
            <a:ext cx="7416826" cy="476256"/>
          </a:xfrm>
        </p:spPr>
        <p:txBody>
          <a:bodyPr anchorCtr="1"/>
          <a:lstStyle/>
          <a:p>
            <a:pPr lvl="0" algn="ctr"/>
            <a:r>
              <a:rPr lang="ru-RU" sz="14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Позитивные результаты работы с воспитанниками</a:t>
            </a:r>
            <a:r>
              <a:rPr lang="ru-RU" sz="1400" b="1" i="1">
                <a:cs typeface="Times New Roman" pitchFamily="18"/>
              </a:rPr>
              <a:t/>
            </a:r>
            <a:br>
              <a:rPr lang="ru-RU" sz="1400" b="1" i="1">
                <a:cs typeface="Times New Roman" pitchFamily="18"/>
              </a:rPr>
            </a:br>
            <a:endParaRPr lang="ru-RU" sz="1400" b="1" i="1">
              <a:cs typeface="Times New Roman" pitchFamily="18"/>
            </a:endParaRP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6" y="876809"/>
            <a:ext cx="3981453" cy="575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158" y="857762"/>
            <a:ext cx="4114800" cy="577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458200" cy="360365"/>
          </a:xfrm>
        </p:spPr>
        <p:txBody>
          <a:bodyPr anchorCtr="1"/>
          <a:lstStyle/>
          <a:p>
            <a:pPr lvl="0" algn="ctr"/>
            <a:r>
              <a:rPr lang="ru-RU" sz="1300">
                <a:cs typeface="Times New Roman" pitchFamily="18"/>
              </a:rPr>
              <a:t/>
            </a:r>
            <a:br>
              <a:rPr lang="ru-RU" sz="1300">
                <a:cs typeface="Times New Roman" pitchFamily="18"/>
              </a:rPr>
            </a:br>
            <a:endParaRPr lang="ru-RU" sz="1300">
              <a:cs typeface="Times New Roman" pitchFamily="18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1" y="620639"/>
            <a:ext cx="3829049" cy="575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60" y="639686"/>
            <a:ext cx="4095753" cy="573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458200" cy="360365"/>
          </a:xfrm>
        </p:spPr>
        <p:txBody>
          <a:bodyPr anchorCtr="1"/>
          <a:lstStyle/>
          <a:p>
            <a:pPr lvl="0" algn="ctr"/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Позитивные результаты работы с РОДИТЕЛЯМИ</a:t>
            </a:r>
            <a:endParaRPr lang="ru-RU" sz="1800">
              <a:cs typeface="Times New Roman" pitchFamily="18"/>
            </a:endParaRPr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2" y="981224"/>
            <a:ext cx="2602062" cy="363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75" y="3441444"/>
            <a:ext cx="2314529" cy="335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904" y="1074602"/>
            <a:ext cx="2618265" cy="372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116" y="3441444"/>
            <a:ext cx="2379442" cy="3341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458200" cy="360365"/>
          </a:xfrm>
        </p:spPr>
        <p:txBody>
          <a:bodyPr anchorCtr="1"/>
          <a:lstStyle/>
          <a:p>
            <a:pPr lvl="0" algn="ctr"/>
            <a:r>
              <a:rPr lang="ru-RU" sz="900" b="1" i="1">
                <a:latin typeface="Times New Roman" pitchFamily="18"/>
                <a:cs typeface="Times New Roman" pitchFamily="18"/>
              </a:rPr>
              <a:t/>
            </a:r>
            <a:br>
              <a:rPr lang="ru-RU" sz="900" b="1" i="1">
                <a:latin typeface="Times New Roman" pitchFamily="18"/>
                <a:cs typeface="Times New Roman" pitchFamily="18"/>
              </a:rPr>
            </a:br>
            <a:r>
              <a:rPr lang="ru-RU" sz="900" b="1" i="1">
                <a:latin typeface="Times New Roman" pitchFamily="18"/>
                <a:cs typeface="Times New Roman" pitchFamily="18"/>
              </a:rPr>
              <a:t/>
            </a:r>
            <a:br>
              <a:rPr lang="ru-RU" sz="900" b="1" i="1">
                <a:latin typeface="Times New Roman" pitchFamily="18"/>
                <a:cs typeface="Times New Roman" pitchFamily="18"/>
              </a:rPr>
            </a:br>
            <a:r>
              <a:rPr lang="ru-RU" sz="900" b="1" i="1">
                <a:latin typeface="Times New Roman" pitchFamily="18"/>
                <a:cs typeface="Times New Roman" pitchFamily="18"/>
              </a:rPr>
              <a:t>                          </a:t>
            </a: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РАБОТА С ДЕТЬМИ ИЗ СОЦИАЛЬНО- НЕБЛАГОПОЛУЧНЫХ ДЕТЕЙ</a:t>
            </a:r>
            <a:r>
              <a:rPr lang="ru-RU" sz="1300">
                <a:cs typeface="Times New Roman" pitchFamily="18"/>
              </a:rPr>
              <a:t/>
            </a:r>
            <a:br>
              <a:rPr lang="ru-RU" sz="1300">
                <a:cs typeface="Times New Roman" pitchFamily="18"/>
              </a:rPr>
            </a:br>
            <a:endParaRPr lang="ru-RU" sz="1300">
              <a:cs typeface="Times New Roman" pitchFamily="18"/>
            </a:endParaRPr>
          </a:p>
        </p:txBody>
      </p:sp>
      <p:pic>
        <p:nvPicPr>
          <p:cNvPr id="3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62" y="926634"/>
            <a:ext cx="4292806" cy="5433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268409"/>
            <a:ext cx="9144000" cy="2520945"/>
          </a:xfrm>
        </p:spPr>
        <p:txBody>
          <a:bodyPr anchorCtr="1"/>
          <a:lstStyle/>
          <a:p>
            <a:pPr lvl="0" algn="ctr">
              <a:lnSpc>
                <a:spcPct val="200000"/>
              </a:lnSpc>
            </a:pP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Представление инновационного педагогического опыта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на сайте МАДОУ «Центр развития ребенка – детский сад №4»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  тема: «Изучение истории и культуры родного края с целью нравственно-патриотического воспитания дошкольников»</a:t>
            </a:r>
            <a:br>
              <a:rPr lang="ru-RU" sz="16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en-US" sz="1600">
                <a:solidFill>
                  <a:srgbClr val="1F4E79"/>
                </a:solidFill>
                <a:hlinkClick r:id="rId3"/>
              </a:rPr>
              <a:t>https://ds4sar.schoolrm.ru/sveden/employees/9984/672027/</a:t>
            </a:r>
            <a:endParaRPr lang="ru-RU" sz="1600" b="1" i="1">
              <a:solidFill>
                <a:srgbClr val="1F4E79"/>
              </a:solidFill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5891"/>
            <a:ext cx="8458200" cy="431797"/>
          </a:xfrm>
        </p:spPr>
        <p:txBody>
          <a:bodyPr anchorCtr="1"/>
          <a:lstStyle/>
          <a:p>
            <a:pPr lvl="0" algn="ctr">
              <a:lnSpc>
                <a:spcPct val="150000"/>
              </a:lnSpc>
            </a:pPr>
            <a:r>
              <a:rPr lang="ru-RU" sz="1800" b="1" i="1">
                <a:latin typeface="Times New Roman" pitchFamily="18"/>
                <a:cs typeface="Times New Roman" pitchFamily="18"/>
              </a:rPr>
              <a:t> </a:t>
            </a: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Участие педагога в профессиональных конкурсах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48" y="3382237"/>
            <a:ext cx="2602693" cy="342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641" y="1874574"/>
            <a:ext cx="3602836" cy="248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151" y="3329586"/>
            <a:ext cx="2683069" cy="35284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0" y="2748393"/>
            <a:ext cx="2888507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ИНТЕРНЕТ ПОРТАЛ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555842" y="1056232"/>
            <a:ext cx="5882188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ОЧНЫЙ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ВСЕРОССИЙСКИЙ УРОВЕНЬ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6460930" y="1689911"/>
            <a:ext cx="2572280" cy="1477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1F4E79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1" u="none" strike="noStrike" kern="1200" cap="none" spc="0" baseline="0">
              <a:solidFill>
                <a:srgbClr val="1F4E79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ОЧНЫЙ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МУНИЦИПАЛЬНЫЙ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76" y="4042315"/>
            <a:ext cx="4121621" cy="26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8"/>
          <p:cNvSpPr txBox="1"/>
          <p:nvPr/>
        </p:nvSpPr>
        <p:spPr>
          <a:xfrm>
            <a:off x="2462890" y="190460"/>
            <a:ext cx="3774131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НАГРАДЫ И ПООЩРЕНИЯ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-481349" y="741304"/>
            <a:ext cx="5145200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ИНТЕРНЕТ ПОРТАЛ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4">
            <a:off x="6338840" y="4133837"/>
            <a:ext cx="2983687" cy="24646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9"/>
          <p:cNvSpPr txBox="1"/>
          <p:nvPr/>
        </p:nvSpPr>
        <p:spPr>
          <a:xfrm>
            <a:off x="6598365" y="2897651"/>
            <a:ext cx="2545634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МУНИЦИПАЛЬНЫЙ УРОВЕНЬ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956" y="2273298"/>
            <a:ext cx="2179051" cy="309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" y="1292138"/>
            <a:ext cx="4110913" cy="258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696041" y="1123953"/>
            <a:ext cx="7424379" cy="5113333"/>
          </a:xfrm>
        </p:spPr>
        <p:txBody>
          <a:bodyPr anchorCtr="1"/>
          <a:lstStyle/>
          <a:p>
            <a:pPr lvl="0" algn="just"/>
            <a:r>
              <a:rPr lang="ru-RU" sz="80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Спасибо </a:t>
            </a:r>
            <a:br>
              <a:rPr lang="ru-RU" sz="80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80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за</a:t>
            </a:r>
            <a:br>
              <a:rPr lang="ru-RU" sz="80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80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 внимание</a:t>
            </a:r>
            <a:r>
              <a:rPr lang="ru-RU" sz="1600">
                <a:cs typeface="Times New Roman" pitchFamily="18"/>
              </a:rPr>
              <a:t/>
            </a:r>
            <a:br>
              <a:rPr lang="ru-RU" sz="1600">
                <a:cs typeface="Times New Roman" pitchFamily="18"/>
              </a:rPr>
            </a:br>
            <a:endParaRPr lang="ru-RU" sz="1600"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3999" y="929880"/>
            <a:ext cx="4253038" cy="572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3999" y="1583996"/>
            <a:ext cx="4823999" cy="39038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11996" y="336956"/>
            <a:ext cx="6153116" cy="455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1" u="none" strike="noStrike" kern="1200" cap="none" spc="0" baseline="0">
                <a:solidFill>
                  <a:srgbClr val="04617B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УЧАСТИЕ В ИННОВАЦИОННОЙ (ЭКСПЕРИМЕНТАЛЬНОЙ)</a:t>
            </a:r>
            <a:br>
              <a:rPr lang="ru-RU" sz="1800" b="1" i="1" u="none" strike="noStrike" kern="1200" cap="none" spc="0" baseline="0">
                <a:solidFill>
                  <a:srgbClr val="04617B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</a:br>
            <a:r>
              <a:rPr lang="ru-RU" sz="1800" b="1" i="1" u="none" strike="noStrike" kern="1200" cap="none" spc="0" baseline="0">
                <a:solidFill>
                  <a:srgbClr val="04617B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ДЕЯТЕЛЬНОСТИ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2" y="284954"/>
            <a:ext cx="3383764" cy="417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507" y="2374678"/>
            <a:ext cx="3220873" cy="417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831" y="284954"/>
            <a:ext cx="3110935" cy="439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7" y="1083253"/>
            <a:ext cx="4008656" cy="5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42" y="1052922"/>
            <a:ext cx="3872438" cy="517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218" y="931627"/>
            <a:ext cx="3625339" cy="499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1059" y="931627"/>
            <a:ext cx="3990002" cy="49909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61315" y="150126"/>
            <a:ext cx="4039736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ВСЕРОССИЙСКИЙ УРОВЕНЬ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41190" y="791001"/>
            <a:ext cx="7851779" cy="164893"/>
          </a:xfrm>
        </p:spPr>
        <p:txBody>
          <a:bodyPr anchorCtr="1"/>
          <a:lstStyle/>
          <a:p>
            <a:pPr lvl="0" algn="ctr"/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НАЛИЧИЕ ПУБЛИКАЦИЙ </a:t>
            </a:r>
            <a:b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</a:br>
            <a:r>
              <a:rPr lang="ru-RU" sz="1800" b="1" i="1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МАтЕРИАЛЫ ПРОШЕДШИЕ ЭКСПЕРТИЗУ НА САЙТАХ, ПорТАЛАХ,СЕТИ ИНТЕРНЕТ</a:t>
            </a:r>
          </a:p>
        </p:txBody>
      </p:sp>
      <p:sp>
        <p:nvSpPr>
          <p:cNvPr id="3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0" y="218367"/>
            <a:ext cx="8447967" cy="1241947"/>
          </a:xfrm>
        </p:spPr>
        <p:txBody>
          <a:bodyPr lIns="90004" tIns="44997" rIns="90004" bIns="44997"/>
          <a:lstStyle/>
          <a:p>
            <a:pPr marL="0" lvl="0" indent="0">
              <a:lnSpc>
                <a:spcPct val="6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ru-RU" sz="800">
              <a:solidFill>
                <a:srgbClr val="1F4E79"/>
              </a:solidFill>
              <a:latin typeface="Times New Roman" pitchFamily="18"/>
              <a:cs typeface="Times New Roman" pitchFamily="18"/>
            </a:endParaRPr>
          </a:p>
          <a:p>
            <a:pPr marL="0" lvl="0" indent="0">
              <a:lnSpc>
                <a:spcPct val="6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ru-RU" sz="800"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60000"/>
              </a:lnSpc>
              <a:spcBef>
                <a:spcPts val="300"/>
              </a:spcBef>
              <a:spcAft>
                <a:spcPts val="0"/>
              </a:spcAft>
            </a:pPr>
            <a:endParaRPr lang="ru-RU" sz="800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705" y="2032125"/>
            <a:ext cx="2971800" cy="421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7" y="2320116"/>
            <a:ext cx="5025588" cy="36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02239"/>
            <a:ext cx="7851779" cy="334963"/>
          </a:xfrm>
        </p:spPr>
        <p:txBody>
          <a:bodyPr anchorCtr="1"/>
          <a:lstStyle/>
          <a:p>
            <a:pPr lvl="0"/>
            <a:r>
              <a:rPr lang="en-US" sz="230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              </a:t>
            </a:r>
            <a:r>
              <a:rPr lang="ru-RU" sz="230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ИНТЕРНЕТ-ПУБЛИКАЦИЯ</a:t>
            </a:r>
          </a:p>
        </p:txBody>
      </p:sp>
      <p:sp>
        <p:nvSpPr>
          <p:cNvPr id="3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1119115" y="142875"/>
            <a:ext cx="5240737" cy="294327"/>
          </a:xfrm>
        </p:spPr>
        <p:txBody>
          <a:bodyPr lIns="90004" tIns="44997" rIns="90004" bIns="44997"/>
          <a:lstStyle/>
          <a:p>
            <a:pPr marL="0" lvl="0" indent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ru-RU" sz="1300"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</a:pPr>
            <a:endParaRPr lang="ru-RU" sz="1300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Picture 4" descr="C:\Users\delo\Desktop\Вестник\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4" y="1374251"/>
            <a:ext cx="2700223" cy="380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delo\Desktop\Вестник\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03847" y="2619573"/>
            <a:ext cx="2735647" cy="380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C:\Users\delo\Desktop\Вестник\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66364" y="1340766"/>
            <a:ext cx="2665750" cy="382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55775" y="450378"/>
            <a:ext cx="4916225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u="none" strike="noStrike" kern="1200" cap="none" spc="0" baseline="0">
                <a:solidFill>
                  <a:srgbClr val="1F4E79"/>
                </a:solidFill>
                <a:uFillTx/>
                <a:latin typeface="Times New Roman" pitchFamily="18"/>
                <a:cs typeface="Times New Roman" pitchFamily="18"/>
              </a:rPr>
              <a:t>ВСЕРОССИЙСКИЙ УРОВЕНЬ</a:t>
            </a:r>
          </a:p>
        </p:txBody>
      </p:sp>
      <p:pic>
        <p:nvPicPr>
          <p:cNvPr id="3" name="Picture 2" descr="C:\Users\delo\Desktop\Сборник\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871" y="1664390"/>
            <a:ext cx="2767861" cy="388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C:\Users\delo\Desktop\Сборник\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31838" y="2708919"/>
            <a:ext cx="2787072" cy="402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C:\Users\delo\Desktop\Сборник\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51526" y="1664390"/>
            <a:ext cx="2840958" cy="388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249</Words>
  <Application>Microsoft Office PowerPoint</Application>
  <PresentationFormat>Экран (4:3)</PresentationFormat>
  <Paragraphs>74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Сектор</vt:lpstr>
      <vt:lpstr>ПОРТФОЛИО</vt:lpstr>
      <vt:lpstr>Представление инновационного педагогического опыта на сайте МАДОУ «Центр развития ребенка – детский сад №4»   тема: «Изучение истории и культуры родного края с целью нравственно-патриотического воспитания дошкольников» https://ds4sar.schoolrm.ru/sveden/employees/9984/672027/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  МАтЕРИАЛЫ ПРОШЕДШИЕ ЭКСПЕРТИЗУ НА САЙТАХ, ПорТАЛАХ,СЕТИ ИНТЕРНЕТ</vt:lpstr>
      <vt:lpstr>              ИНТЕРНЕТ-ПУБЛИКАЦИЯ</vt:lpstr>
      <vt:lpstr>Презентация PowerPoint</vt:lpstr>
      <vt:lpstr> РЕЗУЛЬТАТЫ УЧАСТИЯ ВОСПИТАННИКОВ В: - КОНКУРСАХ; - ВЫСТАВКАХ; - ТУРНИРАХ; - СОРЕВНОВАНИЯХ; - АКЦИЯХ; -ФЕСТИВАЛЯХ</vt:lpstr>
      <vt:lpstr>Презентация PowerPoint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    Проведение открытых занятий, мастер-классов, мероприятий</vt:lpstr>
      <vt:lpstr>Презентация PowerPoint</vt:lpstr>
      <vt:lpstr>Презентация PowerPoint</vt:lpstr>
      <vt:lpstr>Позитивные результаты работы с воспитанниками </vt:lpstr>
      <vt:lpstr> </vt:lpstr>
      <vt:lpstr>Позитивные результаты работы с РОДИТЕЛЯМИ</vt:lpstr>
      <vt:lpstr>                            РАБОТА С ДЕТЬМИ ИЗ СОЦИАЛЬНО- НЕБЛАГОПОЛУЧНЫХ ДЕТЕЙ </vt:lpstr>
      <vt:lpstr> Участие педагога в профессиональных конкурсах</vt:lpstr>
      <vt:lpstr>Презентация PowerPoint</vt:lpstr>
      <vt:lpstr>Спасибо  за 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МАша Минеева</dc:creator>
  <cp:lastModifiedBy>delo</cp:lastModifiedBy>
  <cp:revision>43</cp:revision>
  <dcterms:created xsi:type="dcterms:W3CDTF">2024-02-15T09:23:15Z</dcterms:created>
  <dcterms:modified xsi:type="dcterms:W3CDTF">2024-02-15T09:32:15Z</dcterms:modified>
</cp:coreProperties>
</file>