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548" r:id="rId1"/>
  </p:sldMasterIdLst>
  <p:sldIdLst>
    <p:sldId id="257" r:id="rId2"/>
    <p:sldId id="259" r:id="rId3"/>
    <p:sldId id="435" r:id="rId4"/>
    <p:sldId id="407" r:id="rId5"/>
    <p:sldId id="453" r:id="rId6"/>
    <p:sldId id="452" r:id="rId7"/>
    <p:sldId id="317" r:id="rId8"/>
    <p:sldId id="436" r:id="rId9"/>
    <p:sldId id="450" r:id="rId10"/>
    <p:sldId id="261" r:id="rId11"/>
    <p:sldId id="437" r:id="rId12"/>
    <p:sldId id="438" r:id="rId13"/>
    <p:sldId id="264" r:id="rId14"/>
    <p:sldId id="399" r:id="rId15"/>
    <p:sldId id="400" r:id="rId16"/>
    <p:sldId id="296" r:id="rId17"/>
    <p:sldId id="318" r:id="rId18"/>
    <p:sldId id="269" r:id="rId19"/>
    <p:sldId id="433" r:id="rId20"/>
    <p:sldId id="427" r:id="rId21"/>
    <p:sldId id="275" r:id="rId22"/>
    <p:sldId id="430" r:id="rId23"/>
    <p:sldId id="319" r:id="rId24"/>
    <p:sldId id="278" r:id="rId25"/>
    <p:sldId id="447" r:id="rId26"/>
    <p:sldId id="448" r:id="rId27"/>
    <p:sldId id="279" r:id="rId28"/>
    <p:sldId id="420" r:id="rId29"/>
    <p:sldId id="421" r:id="rId30"/>
    <p:sldId id="283" r:id="rId31"/>
    <p:sldId id="418" r:id="rId32"/>
    <p:sldId id="432" r:id="rId33"/>
    <p:sldId id="451" r:id="rId34"/>
    <p:sldId id="285" r:id="rId35"/>
    <p:sldId id="288" r:id="rId36"/>
    <p:sldId id="379" r:id="rId37"/>
    <p:sldId id="439" r:id="rId38"/>
    <p:sldId id="440" r:id="rId39"/>
    <p:sldId id="443" r:id="rId40"/>
    <p:sldId id="309" r:id="rId41"/>
    <p:sldId id="446" r:id="rId42"/>
    <p:sldId id="386" r:id="rId43"/>
    <p:sldId id="444" r:id="rId44"/>
    <p:sldId id="445" r:id="rId45"/>
    <p:sldId id="449" r:id="rId4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30EB87AB-7DB0-4EF2-9D21-F8210F2BB476}">
          <p14:sldIdLst>
            <p14:sldId id="257"/>
            <p14:sldId id="259"/>
            <p14:sldId id="435"/>
            <p14:sldId id="407"/>
            <p14:sldId id="453"/>
            <p14:sldId id="452"/>
            <p14:sldId id="317"/>
            <p14:sldId id="436"/>
            <p14:sldId id="450"/>
            <p14:sldId id="261"/>
            <p14:sldId id="437"/>
            <p14:sldId id="438"/>
            <p14:sldId id="264"/>
            <p14:sldId id="399"/>
            <p14:sldId id="400"/>
            <p14:sldId id="296"/>
            <p14:sldId id="318"/>
            <p14:sldId id="269"/>
            <p14:sldId id="433"/>
            <p14:sldId id="427"/>
            <p14:sldId id="275"/>
            <p14:sldId id="430"/>
            <p14:sldId id="319"/>
            <p14:sldId id="278"/>
            <p14:sldId id="447"/>
            <p14:sldId id="448"/>
            <p14:sldId id="279"/>
            <p14:sldId id="420"/>
            <p14:sldId id="421"/>
            <p14:sldId id="283"/>
            <p14:sldId id="418"/>
            <p14:sldId id="432"/>
            <p14:sldId id="451"/>
            <p14:sldId id="285"/>
            <p14:sldId id="288"/>
            <p14:sldId id="379"/>
            <p14:sldId id="439"/>
            <p14:sldId id="440"/>
            <p14:sldId id="443"/>
            <p14:sldId id="309"/>
            <p14:sldId id="446"/>
            <p14:sldId id="386"/>
            <p14:sldId id="444"/>
            <p14:sldId id="445"/>
            <p14:sldId id="44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40" autoAdjust="0"/>
    <p:restoredTop sz="93975" autoAdjust="0"/>
  </p:normalViewPr>
  <p:slideViewPr>
    <p:cSldViewPr>
      <p:cViewPr varScale="1">
        <p:scale>
          <a:sx n="98" d="100"/>
          <a:sy n="98" d="100"/>
        </p:scale>
        <p:origin x="342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104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78182" y="802299"/>
            <a:ext cx="5536652" cy="2541431"/>
          </a:xfrm>
        </p:spPr>
        <p:txBody>
          <a:bodyPr bIns="0" anchor="b">
            <a:normAutofit/>
          </a:bodyPr>
          <a:lstStyle>
            <a:lvl1pPr algn="l"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78182" y="3531205"/>
            <a:ext cx="553665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600" b="0" cap="all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02.10.2023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78181" y="329308"/>
            <a:ext cx="3004429" cy="309201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4703" y="798973"/>
            <a:ext cx="802005" cy="50357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2316514" y="798973"/>
            <a:ext cx="0" cy="2544757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08958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02.10.2023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371687" y="798973"/>
            <a:ext cx="0" cy="1067168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83703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18028" y="881269"/>
            <a:ext cx="1103027" cy="4577594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35413" y="881269"/>
            <a:ext cx="5209173" cy="457759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02.10.2023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6918028" y="719273"/>
            <a:ext cx="1096806" cy="0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09091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02.10.2023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371687" y="798973"/>
            <a:ext cx="0" cy="1067168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65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5411" y="1756130"/>
            <a:ext cx="5525081" cy="1887950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35412" y="3806196"/>
            <a:ext cx="5525081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02.10.2023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371687" y="798973"/>
            <a:ext cx="0" cy="2845107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84072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5413" y="804890"/>
            <a:ext cx="6479421" cy="1059305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35412" y="2013936"/>
            <a:ext cx="3079690" cy="34375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35143" y="2013936"/>
            <a:ext cx="3079690" cy="343755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02.10.2023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371687" y="798973"/>
            <a:ext cx="0" cy="1067168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367379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5413" y="804164"/>
            <a:ext cx="6479422" cy="1056319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35413" y="2019550"/>
            <a:ext cx="3079690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35413" y="2824270"/>
            <a:ext cx="3079690" cy="264445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35142" y="2023004"/>
            <a:ext cx="3079691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35142" y="2821491"/>
            <a:ext cx="3079691" cy="263737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02.10.2023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1371687" y="798973"/>
            <a:ext cx="0" cy="1067168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473510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02.10.2023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1371687" y="798973"/>
            <a:ext cx="0" cy="1067168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71000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02.10.2023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638900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5356" y="798973"/>
            <a:ext cx="2329635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86656" y="798974"/>
            <a:ext cx="3828178" cy="4658826"/>
          </a:xfrm>
        </p:spPr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35413" y="3205492"/>
            <a:ext cx="2330998" cy="2248181"/>
          </a:xfrm>
        </p:spPr>
        <p:txBody>
          <a:bodyPr>
            <a:normAutofit/>
          </a:bodyPr>
          <a:lstStyle>
            <a:lvl1pPr marL="0" indent="0" algn="l"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02.10.2023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371687" y="798973"/>
            <a:ext cx="0" cy="2247117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109249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4996501" y="482171"/>
            <a:ext cx="3511387" cy="5149101"/>
            <a:chOff x="4996501" y="482171"/>
            <a:chExt cx="3511387" cy="5149101"/>
          </a:xfrm>
        </p:grpSpPr>
        <p:sp>
          <p:nvSpPr>
            <p:cNvPr id="14" name="Rectangle 13"/>
            <p:cNvSpPr/>
            <p:nvPr/>
          </p:nvSpPr>
          <p:spPr>
            <a:xfrm>
              <a:off x="4996501" y="482171"/>
              <a:ext cx="3511387" cy="5149101"/>
            </a:xfrm>
            <a:prstGeom prst="rect">
              <a:avLst/>
            </a:prstGeom>
            <a:gradFill>
              <a:gsLst>
                <a:gs pos="0">
                  <a:schemeClr val="bg2">
                    <a:lumMod val="10000"/>
                  </a:schemeClr>
                </a:gs>
                <a:gs pos="100000">
                  <a:schemeClr val="bg2">
                    <a:lumMod val="10000"/>
                  </a:schemeClr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 prstMaterial="matte">
              <a:bevelT w="133350" h="50800" prst="divo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14"/>
            <p:cNvSpPr/>
            <p:nvPr/>
          </p:nvSpPr>
          <p:spPr>
            <a:xfrm>
              <a:off x="5312152" y="812506"/>
              <a:ext cx="2883013" cy="4479361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6201" y="1129513"/>
            <a:ext cx="3152882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640128" y="1122543"/>
            <a:ext cx="2234998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35412" y="3145992"/>
            <a:ext cx="3148365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535412" y="5469857"/>
            <a:ext cx="3153672" cy="320123"/>
          </a:xfrm>
        </p:spPr>
        <p:txBody>
          <a:bodyPr/>
          <a:lstStyle>
            <a:lvl1pPr algn="l">
              <a:defRPr/>
            </a:lvl1pPr>
          </a:lstStyle>
          <a:p>
            <a:fld id="{5B106E36-FD25-4E2D-B0AA-010F637433A0}" type="datetimeFigureOut">
              <a:rPr lang="ru-RU" smtClean="0"/>
              <a:pPr/>
              <a:t>02.10.2023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536252" y="318641"/>
            <a:ext cx="3152831" cy="320931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cxnSp>
        <p:nvCxnSpPr>
          <p:cNvPr id="12" name="Straight Connector 11"/>
          <p:cNvCxnSpPr/>
          <p:nvPr/>
        </p:nvCxnSpPr>
        <p:spPr>
          <a:xfrm>
            <a:off x="1371687" y="798973"/>
            <a:ext cx="0" cy="2161124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98641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015734"/>
            <a:ext cx="9144000" cy="4147322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956"/>
          <a:stretch/>
        </p:blipFill>
        <p:spPr>
          <a:xfrm>
            <a:off x="0" y="6163056"/>
            <a:ext cx="9144000" cy="715502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35413" y="804520"/>
            <a:ext cx="6479421" cy="104923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35413" y="2015733"/>
            <a:ext cx="6479421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46542" y="330370"/>
            <a:ext cx="2368292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02.10.2023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5413" y="329308"/>
            <a:ext cx="3942082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7725" y="798973"/>
            <a:ext cx="795746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cxnSp>
        <p:nvCxnSpPr>
          <p:cNvPr id="12" name="Straight Connector 11"/>
          <p:cNvCxnSpPr/>
          <p:nvPr/>
        </p:nvCxnSpPr>
        <p:spPr>
          <a:xfrm>
            <a:off x="0" y="6171272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3000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49" r:id="rId1"/>
    <p:sldLayoutId id="2147484550" r:id="rId2"/>
    <p:sldLayoutId id="2147484551" r:id="rId3"/>
    <p:sldLayoutId id="2147484552" r:id="rId4"/>
    <p:sldLayoutId id="2147484553" r:id="rId5"/>
    <p:sldLayoutId id="2147484554" r:id="rId6"/>
    <p:sldLayoutId id="2147484555" r:id="rId7"/>
    <p:sldLayoutId id="2147484556" r:id="rId8"/>
    <p:sldLayoutId id="2147484557" r:id="rId9"/>
    <p:sldLayoutId id="2147484558" r:id="rId10"/>
    <p:sldLayoutId id="214748455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200" b="0" i="0" kern="1200" cap="none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6858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131840" y="184285"/>
            <a:ext cx="6012160" cy="95410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sz="28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Курина</a:t>
            </a:r>
          </a:p>
          <a:p>
            <a:pPr algn="ctr"/>
            <a:r>
              <a:rPr lang="ru-RU" sz="28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Светлана Викторовна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347864" y="1268760"/>
            <a:ext cx="55446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ВОСПИТАТЕЛЬ </a:t>
            </a:r>
          </a:p>
          <a:p>
            <a:pPr algn="ctr"/>
            <a:r>
              <a:rPr lang="ru-RU" sz="16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СТРУКТУРНОГО ПОДРАЗДЕЛЕНИЯ</a:t>
            </a:r>
          </a:p>
          <a:p>
            <a:pPr algn="ctr"/>
            <a:r>
              <a:rPr lang="ru-RU" sz="16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«ДЕТСКИЙ САД №10 КОМБИНИРОВАННОГО ВИДА» </a:t>
            </a:r>
          </a:p>
          <a:p>
            <a:pPr algn="ctr"/>
            <a:r>
              <a:rPr lang="ru-RU" sz="16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МБДОУ «ДЕТСКИЙ САД «РАДУГА» КОМБИНИРОВАННОГО ВИДА» </a:t>
            </a:r>
          </a:p>
          <a:p>
            <a:pPr algn="ctr"/>
            <a:r>
              <a:rPr lang="ru-RU" sz="16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РУЗАЕВСКОГО МУНИЦИПАЛЬНОГО РАЙОНА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51520" y="3140968"/>
            <a:ext cx="889248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lang="ru-RU" sz="16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</a:t>
            </a:r>
            <a:r>
              <a:rPr lang="ru-RU" sz="16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ата рождения: 27.09.1963 г.</a:t>
            </a:r>
            <a:endParaRPr lang="ru-RU" sz="1600" dirty="0">
              <a:solidFill>
                <a:schemeClr val="accent4">
                  <a:lumMod val="50000"/>
                </a:schemeClr>
              </a:solidFill>
              <a:latin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lang="ru-RU" sz="16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Образование: Мордовский ордена Дружбы народов  государственный университет им. Н.П. Огарёва, 1987 г специальность «Русский язык и литература», квалификация «Филолог, преподаватель русского языка и литературы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lang="ru-RU" sz="16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Профессиональная переподготовка ФГБОУ ВО «МГПИ им. М.Е. </a:t>
            </a:r>
            <a:r>
              <a:rPr lang="ru-RU" sz="1600" b="1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Евсевьева</a:t>
            </a:r>
            <a:r>
              <a:rPr lang="ru-RU" sz="16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» по программе «Педагог дошкольного и дополнительного образования», 2017 г. квалификация воспитатель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lang="ru-RU" sz="16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Стаж педагогической работы (по специальности): 28 лет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lang="ru-RU" sz="16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данной должности: 12 лет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lang="ru-RU" sz="16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Дата последней аттестации: 19.12.2018 г.,  приказ № 1128  Министерства образования РМ от 27.12.2018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lang="ru-RU" sz="16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Наличие квалификационной категории: высшая квалификационная категория</a:t>
            </a:r>
            <a:endParaRPr lang="ru-RU" sz="1600" dirty="0">
              <a:solidFill>
                <a:schemeClr val="accent4">
                  <a:lumMod val="50000"/>
                </a:schemeClr>
              </a:solidFill>
              <a:latin typeface="Arial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97D30E8-D3C0-0D8D-49C8-E4F78AF9AE9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9564" y="184285"/>
            <a:ext cx="2256074" cy="2836303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11560" y="1988840"/>
            <a:ext cx="79928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ctr">
              <a:buAutoNum type="arabicPeriod" startAt="3"/>
            </a:pP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НАЛИЧИЕ   ПУБЛИКАЦИЙ</a:t>
            </a:r>
          </a:p>
        </p:txBody>
      </p:sp>
      <p:sp>
        <p:nvSpPr>
          <p:cNvPr id="49153" name="Rectangle 1"/>
          <p:cNvSpPr>
            <a:spLocks noChangeArrowheads="1"/>
          </p:cNvSpPr>
          <p:nvPr/>
        </p:nvSpPr>
        <p:spPr bwMode="auto">
          <a:xfrm>
            <a:off x="683568" y="3408094"/>
            <a:ext cx="705678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Всероссийский</a:t>
            </a: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уровень - 1</a:t>
            </a:r>
            <a:endParaRPr kumimoji="0" lang="ru-RU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042A202-F4A6-C237-5125-593BBEEF62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1945" y="130324"/>
            <a:ext cx="4802055" cy="659735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63ACBBB-32EA-6EA1-CA7D-C5F9D016A3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0324"/>
            <a:ext cx="4798800" cy="6602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9968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B1C6AB6-61C0-6BB4-D777-774841DD11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4775" y="0"/>
            <a:ext cx="48544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2540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1340769"/>
            <a:ext cx="9144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4.РЕЗУЛЬТАТЫ УЧАСТИЯ ВОСПИТАННИКОВ В : </a:t>
            </a:r>
          </a:p>
          <a:p>
            <a:pPr algn="ctr">
              <a:buFontTx/>
              <a:buChar char="-"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конкурсах; выставках; турнирах; соревнованиях; акциях; фестивалях</a:t>
            </a:r>
          </a:p>
          <a:p>
            <a:pPr algn="ctr">
              <a:buFontTx/>
              <a:buChar char="-"/>
            </a:pP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45057" name="Rectangle 1"/>
          <p:cNvSpPr>
            <a:spLocks noChangeArrowheads="1"/>
          </p:cNvSpPr>
          <p:nvPr/>
        </p:nvSpPr>
        <p:spPr bwMode="auto">
          <a:xfrm>
            <a:off x="467544" y="3858724"/>
            <a:ext cx="810039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Победы и призовые места в заочных/дистанционных мероприятиях  в сети «Интернет»-1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Победы и призовые места в очных муниципальных мероприятиях – 2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Победы и призовые места в очных республиканских мероприятиях-1</a:t>
            </a:r>
            <a:endParaRPr kumimoji="0" lang="ru-RU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DC43EF1-488C-2481-BC45-1D03DBA7E6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223603"/>
            <a:ext cx="4478105" cy="616530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130E55A-570A-E1D0-1A75-50E1DE81FD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13625"/>
            <a:ext cx="4707205" cy="648072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69B60DC-742C-72D6-7278-C6565A946E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7070" y="0"/>
            <a:ext cx="4560786" cy="6450615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D729D63-B66E-6A4B-A982-1982188E7E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64" y="0"/>
            <a:ext cx="4686775" cy="6450614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D8779DE-D606-9FE5-7AA5-FEA22C684E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9712" y="0"/>
            <a:ext cx="4982766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5536" y="2348880"/>
            <a:ext cx="828092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5. НАЛИЧИА АВТОРСКИХ ПРОГРАММ, МЕТОДИЧЕСКИХ ПОСОБИЙ</a:t>
            </a:r>
          </a:p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51920" y="3933056"/>
            <a:ext cx="6928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нет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83568" y="1988840"/>
            <a:ext cx="806489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6.ВЫСТУПЛЕНИЯ ПЕДАГОГА НА ЗАСЕДАНИЯХ  МЕТОДИЧЕСКИХ СОВЕТОВ, НАУЧНО-ПРАКТИЧЕСКИХ КОНФЕРЕНЦИЯХ, ПЕДАГОГИЧЕСКИХ ЧТЕНИЯХ , СЕМИНАРАХ, СЕКЦИЯХ, ФОРУМАХ,  РАДИОПЕРЕДАЧАХ (ОЧНО)</a:t>
            </a:r>
          </a:p>
          <a:p>
            <a:pPr algn="ctr"/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841" name="Rectangle 1"/>
          <p:cNvSpPr>
            <a:spLocks noChangeArrowheads="1"/>
          </p:cNvSpPr>
          <p:nvPr/>
        </p:nvSpPr>
        <p:spPr bwMode="auto">
          <a:xfrm>
            <a:off x="611560" y="4682262"/>
            <a:ext cx="385592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Уровень образовательной организации - 2</a:t>
            </a:r>
            <a:endParaRPr kumimoji="0" lang="ru-RU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Муниципальный уровень - 1</a:t>
            </a:r>
            <a:endParaRPr kumimoji="0" lang="ru-RU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9629C51-076C-B943-1F9A-FC00F4A3F0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1381" y="0"/>
            <a:ext cx="4981238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03648" y="2204865"/>
            <a:ext cx="691276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1. УЧАСТИЕ В ИННОВАЦИОННОЙ (ЭКСПЕРИМЕНТАЛЬНОЙ) ДЕЯТЕЛЬНОСТИ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15616" y="4149080"/>
            <a:ext cx="38895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Уровень образовательной организации – 1</a:t>
            </a: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Всероссийский уровень -1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Прямая соединительная линия 5"/>
          <p:cNvCxnSpPr/>
          <p:nvPr/>
        </p:nvCxnSpPr>
        <p:spPr>
          <a:xfrm>
            <a:off x="5796136" y="4581128"/>
            <a:ext cx="3096344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9A31A66-A1CF-B035-7242-027D2D9EC53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93651"/>
            <a:ext cx="9144000" cy="6470697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67544" y="2204864"/>
            <a:ext cx="842493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7. ПРОВЕДЕНИЕ ОТКРЫТЫХ ЗАНЯТИЙ, МАСТЕР-КЛАССОВ, МЕРОПРИЯТИЙ </a:t>
            </a:r>
          </a:p>
          <a:p>
            <a:pPr algn="ctr"/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817" name="Rectangle 1"/>
          <p:cNvSpPr>
            <a:spLocks noChangeArrowheads="1"/>
          </p:cNvSpPr>
          <p:nvPr/>
        </p:nvSpPr>
        <p:spPr bwMode="auto">
          <a:xfrm>
            <a:off x="683568" y="4190891"/>
            <a:ext cx="388959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Уровень образовательной организации – 2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Республиканский уровень - 1</a:t>
            </a:r>
            <a:endParaRPr kumimoji="0" lang="ru-RU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1C01FA7-982A-F429-B729-9915541F15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21" y="290547"/>
            <a:ext cx="4687314" cy="645333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A63362A-C847-9B29-2A0F-652CA1CC73E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1" y="260648"/>
            <a:ext cx="4572000" cy="6461682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5536" y="2348880"/>
            <a:ext cx="82809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8. ЭКСПЕРТНАЯ ДЕЯТЕЛЬНОСТЬ </a:t>
            </a:r>
          </a:p>
          <a:p>
            <a:pPr algn="ctr"/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51920" y="3933056"/>
            <a:ext cx="6928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нет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27584" y="1124744"/>
            <a:ext cx="7560840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9. ОБЩЕСТВЕННО-ПЕДАГОГИЧЕСКАЯ АКТИВНОСТЬ ПЕДАГОГА: УЧАСТИЕ В КОМИССИЯХ, ПЕДАГОГИЧЕСКИХ СООБЩЕСТВАХ, В ЖЮРИ КОНКУРСОВ</a:t>
            </a:r>
          </a:p>
          <a:p>
            <a:endParaRPr lang="ru-RU" sz="3200" dirty="0"/>
          </a:p>
          <a:p>
            <a:endParaRPr lang="ru-RU" sz="32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BAE1C2A-437B-0930-0841-076C3B3006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5693" y="4248676"/>
            <a:ext cx="24147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Муниципальный уровень</a:t>
            </a:r>
            <a:endParaRPr kumimoji="0" lang="ru-RU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9C2DA44-F411-9553-9057-68F4E2C162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9897" y="262955"/>
            <a:ext cx="4582710" cy="630932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B11309E-FDD1-FFDE-40E6-F9537DC9BA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89" y="285725"/>
            <a:ext cx="4566172" cy="628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9561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5296F27-36B1-6B66-115F-0C4B86A89F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7913" y="116633"/>
            <a:ext cx="4602600" cy="633670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512EC13-4AD1-75F7-7B0E-01AC634A43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4483"/>
            <a:ext cx="4602600" cy="6336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0262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11560" y="332656"/>
            <a:ext cx="820891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10. ПОЗИТИВНЫЕ РЕЗУЛЬТАТЫ РАБОТЫ С ВОСПИТАННИКАМИ</a:t>
            </a:r>
          </a:p>
        </p:txBody>
      </p:sp>
      <p:sp>
        <p:nvSpPr>
          <p:cNvPr id="23553" name="Rectangle 1"/>
          <p:cNvSpPr>
            <a:spLocks noChangeArrowheads="1"/>
          </p:cNvSpPr>
          <p:nvPr/>
        </p:nvSpPr>
        <p:spPr bwMode="auto">
          <a:xfrm>
            <a:off x="359024" y="2276872"/>
            <a:ext cx="8784976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наличие системы воспитательной работы;</a:t>
            </a:r>
            <a:endParaRPr kumimoji="0" lang="ru-RU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наличие качественной, эстетически оформленной текущей документации;</a:t>
            </a:r>
            <a:endParaRPr kumimoji="0" lang="ru-RU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организация индивидуального подхода;</a:t>
            </a:r>
            <a:endParaRPr kumimoji="0" lang="ru-RU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снижение простудной заболеваемости воспитанников;</a:t>
            </a:r>
            <a:endParaRPr kumimoji="0" lang="ru-RU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отлаженная система взаимодействия с родителями;</a:t>
            </a:r>
            <a:endParaRPr kumimoji="0" lang="ru-RU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отсутствие жалоб и обращений родителей на неправомерные действия;</a:t>
            </a:r>
            <a:endParaRPr kumimoji="0" lang="ru-RU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реализация </a:t>
            </a:r>
            <a:r>
              <a:rPr kumimoji="0" lang="ru-RU" sz="20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здоровьесберегающих</a:t>
            </a: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технологий в воспитательном процессе;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духовно-нравственное воспитание и народные традиции.</a:t>
            </a: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CE16B4E-3FDC-3FBE-8065-D82A8E5F35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5618" y="166328"/>
            <a:ext cx="4739617" cy="652534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6964C00-9FCE-0E87-3C03-507E2F8A5D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4383" y="132281"/>
            <a:ext cx="4739617" cy="6525344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71FD4E4-CBCC-6B47-C580-884E271A0E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697" y="260647"/>
            <a:ext cx="4572000" cy="629457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8EBF998-53B4-8DD2-6E57-C7328B9C90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9698" y="188638"/>
            <a:ext cx="4624303" cy="6366583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9FFD4C7-84ED-6E26-9BEA-D2D8C4FC39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8520" y="113800"/>
            <a:ext cx="4669481" cy="642878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BAA995E-8CEC-DD5E-8126-0B0CFCB0C69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55622" y="113800"/>
            <a:ext cx="4688378" cy="6453447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3528" y="1214422"/>
            <a:ext cx="882047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11. КАЧЕСТВО ВЗАИМОДЕЙСТВИЯ С РОДИТЕЛЯМИ: </a:t>
            </a:r>
          </a:p>
          <a:p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систематическое проведение родительских собраний;</a:t>
            </a:r>
          </a:p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-проведение круглых столов, консультаций в нетрадиционной форме (педагогическое просвещение родителей);</a:t>
            </a:r>
          </a:p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-проведение экскурсий, образовательных путешествий с детьми;</a:t>
            </a:r>
          </a:p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-проведение совместных конкурсов, выставок;</a:t>
            </a:r>
          </a:p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- организация родителей на субботниках, благоустройстве участков, создание развивающей среды группы</a:t>
            </a:r>
          </a:p>
          <a:p>
            <a:pPr algn="ctr"/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3D00649-D790-3D2D-70B0-34361A117D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60648"/>
            <a:ext cx="4582710" cy="630932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850404B-3C76-B2F6-91F5-D0E80D72AE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1290" y="274340"/>
            <a:ext cx="4582710" cy="630932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0EA31DD-46E1-718A-A736-1F357440F5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1680" y="13409"/>
            <a:ext cx="4896544" cy="6741397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DA57C88-DA76-73D3-AF04-8352981C6D4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172849"/>
            <a:ext cx="4541151" cy="642185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1EB7C69-2A33-5EE7-1F4B-7698AECF99A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88639"/>
            <a:ext cx="4541150" cy="6421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36274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75556" y="2420888"/>
            <a:ext cx="799288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12. РАБОТА С ДЕТЬМИ ИЗ </a:t>
            </a:r>
          </a:p>
          <a:p>
            <a:pPr algn="ctr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СОЦИАЛЬНО-НЕБЛАГОПОЛУЧНЫХ СЕМЕЙ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A833A80-F646-0BC1-9D8E-40C6524D5D07}"/>
              </a:ext>
            </a:extLst>
          </p:cNvPr>
          <p:cNvSpPr txBox="1"/>
          <p:nvPr/>
        </p:nvSpPr>
        <p:spPr>
          <a:xfrm>
            <a:off x="1187624" y="4725144"/>
            <a:ext cx="538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нет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27584" y="1196752"/>
            <a:ext cx="79208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13. УЧАСТИЕ ПЕДАГОГА В ПРОФЕССИОНАЛЬНЫХ КОНКУРСАХ </a:t>
            </a:r>
          </a:p>
          <a:p>
            <a:pPr algn="ctr"/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481" name="Rectangle 1"/>
          <p:cNvSpPr>
            <a:spLocks noChangeArrowheads="1"/>
          </p:cNvSpPr>
          <p:nvPr/>
        </p:nvSpPr>
        <p:spPr bwMode="auto">
          <a:xfrm>
            <a:off x="611560" y="3356992"/>
            <a:ext cx="8136904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Победы и призовые места в конкурсах на порталах сети Интернет -1</a:t>
            </a:r>
            <a:endParaRPr kumimoji="0" lang="ru-RU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Участие в очных муниципальных конкурсах – 1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Участие в очных конкурсах республиканского уровня -1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Победы и призовые места в очных муниципальных конкурсах -2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Победы и призовые места в очных конкурсах республиканского уровня - 2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5C948AE-05AB-D207-E646-E173C720115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065"/>
            <a:ext cx="4572000" cy="649845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56447DC-EDD9-7248-654E-6B55BB93D3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3913" y="-2615"/>
            <a:ext cx="4720087" cy="6498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13158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2F7FA49-D122-3716-5DBA-69906727CA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9563" y="149345"/>
            <a:ext cx="4534035" cy="629966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BF18495-9DC7-CBAB-C36E-824B3179C8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6871" y="116632"/>
            <a:ext cx="4636434" cy="6381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64175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2FCFF17-CF60-81F0-8FDD-85BFCB89E4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6201" y="34397"/>
            <a:ext cx="4716079" cy="649094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34A2B72-A141-8BC1-EDAB-AF69566BFB9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1579" y="34397"/>
            <a:ext cx="4502421" cy="6303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26797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82B37D6-4CCB-325D-B87C-43454C1D8D1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60648"/>
            <a:ext cx="8892480" cy="619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6798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90DEB59-D7CA-91ED-6A98-2E31F8C0BE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188640"/>
            <a:ext cx="4550297" cy="626469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E16B811-0984-F639-81E4-1FD85DA0DD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8925" y="188640"/>
            <a:ext cx="4497995" cy="6192688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71600" y="2636912"/>
            <a:ext cx="691276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14. НАГРАДЫ И ПООЩРЕНИЯ</a:t>
            </a:r>
          </a:p>
          <a:p>
            <a:pPr algn="ctr"/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85" name="Rectangle 1"/>
          <p:cNvSpPr>
            <a:spLocks noChangeArrowheads="1"/>
          </p:cNvSpPr>
          <p:nvPr/>
        </p:nvSpPr>
        <p:spPr bwMode="auto">
          <a:xfrm>
            <a:off x="683568" y="3131679"/>
            <a:ext cx="5940152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600" dirty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Поощрения с различных сайтов и порталов сети Интернет-1</a:t>
            </a:r>
            <a:endParaRPr kumimoji="0" lang="ru-RU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Поощрения муниципального уровня- </a:t>
            </a:r>
            <a:r>
              <a:rPr lang="ru-RU" sz="16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Поощрения </a:t>
            </a:r>
            <a:r>
              <a:rPr lang="ru-RU" sz="160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республиканского уровня -1</a:t>
            </a:r>
            <a:endParaRPr lang="ru-RU" sz="1600" dirty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DD5CC94-6E2A-45B7-045A-1544544AA6F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28140" y="8894"/>
            <a:ext cx="4936147" cy="6795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26156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E66E904-EB5F-3841-37AD-646B29F8B3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793389" cy="659735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B9470B2-3AB1-EBBA-70F0-78DB7F021A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0976" y="0"/>
            <a:ext cx="4843925" cy="6669360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6462E71-1410-7E8C-F85A-E35C0A1ED3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6632"/>
            <a:ext cx="4644008" cy="6393713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8E08E54-ECAF-97FA-362F-E5CB0FFF5A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9992" y="116631"/>
            <a:ext cx="4644008" cy="6393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15088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0652902-A195-2639-AE09-6A6EDFC7B2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2106"/>
            <a:ext cx="4644061" cy="639378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A20958C-A9C6-8656-0FCC-75FFFA14AD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9939" y="232106"/>
            <a:ext cx="4644062" cy="6393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9693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83C3006-A47F-1370-991A-C54F083EBE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9672" y="0"/>
            <a:ext cx="4968552" cy="6840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5865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C9EC2F3-9515-9D06-8A3F-28DC188E0B3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80" y="340751"/>
            <a:ext cx="4563299" cy="645333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085CA37-379A-4065-8E01-C66F829F430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4770" y="328058"/>
            <a:ext cx="4563299" cy="6453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3351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C4091BE-41AD-862B-D5EC-BC9ECBF6AA2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6860" y="157191"/>
            <a:ext cx="4627139" cy="654361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F2EDCC1-C159-4C28-B259-95C4BA366D9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57190"/>
            <a:ext cx="4627139" cy="6543617"/>
          </a:xfrm>
          <a:prstGeom prst="rect">
            <a:avLst/>
          </a:prstGeom>
        </p:spPr>
      </p:pic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B4B6768D-A4D2-3E9F-780A-F2F19D5062B1}"/>
              </a:ext>
            </a:extLst>
          </p:cNvPr>
          <p:cNvCxnSpPr/>
          <p:nvPr/>
        </p:nvCxnSpPr>
        <p:spPr>
          <a:xfrm>
            <a:off x="251520" y="6381328"/>
            <a:ext cx="4265340" cy="0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61093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71600" y="2636912"/>
            <a:ext cx="691276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2. НАСТАВНИЧЕСТВО</a:t>
            </a:r>
          </a:p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51920" y="3933056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82C0F13-E009-CB48-E64B-E3740AA6B3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0" y="346348"/>
            <a:ext cx="4478105" cy="616530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5B9A22E-E272-2C7C-BDF2-47E7CCC706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8863" y="346348"/>
            <a:ext cx="4478105" cy="6165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8306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DA80412-FA06-C232-3E02-0F4E43235F1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66326"/>
            <a:ext cx="4614332" cy="652534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E13594D-0E91-7388-1326-CFDE8AF99F2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5182" y="166328"/>
            <a:ext cx="4614331" cy="6525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19071"/>
      </p:ext>
    </p:extLst>
  </p:cSld>
  <p:clrMapOvr>
    <a:masterClrMapping/>
  </p:clrMapOvr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EDEBE7"/>
      </a:lt2>
      <a:accent1>
        <a:srgbClr val="5FA534"/>
      </a:accent1>
      <a:accent2>
        <a:srgbClr val="DCAB34"/>
      </a:accent2>
      <a:accent3>
        <a:srgbClr val="D26D23"/>
      </a:accent3>
      <a:accent4>
        <a:srgbClr val="972323"/>
      </a:accent4>
      <a:accent5>
        <a:srgbClr val="236797"/>
      </a:accent5>
      <a:accent6>
        <a:srgbClr val="2FB6C6"/>
      </a:accent6>
      <a:hlink>
        <a:srgbClr val="8FC639"/>
      </a:hlink>
      <a:folHlink>
        <a:srgbClr val="E7C272"/>
      </a:folHlink>
    </a:clrScheme>
    <a:fontScheme name="Gallery">
      <a:majorFont>
        <a:latin typeface="Palatino Linotype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AC464412-510E-4F2B-8947-A0DDBD02899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Галерея</Template>
  <TotalTime>4307</TotalTime>
  <Words>505</Words>
  <Application>Microsoft Office PowerPoint</Application>
  <PresentationFormat>Экран (4:3)</PresentationFormat>
  <Paragraphs>79</Paragraphs>
  <Slides>45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45</vt:i4>
      </vt:variant>
    </vt:vector>
  </HeadingPairs>
  <TitlesOfParts>
    <vt:vector size="49" baseType="lpstr">
      <vt:lpstr>Arial</vt:lpstr>
      <vt:lpstr>Palatino Linotype</vt:lpstr>
      <vt:lpstr>Times New Roman</vt:lpstr>
      <vt:lpstr>Gallery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Пользователь</dc:creator>
  <cp:lastModifiedBy>10SAD</cp:lastModifiedBy>
  <cp:revision>377</cp:revision>
  <dcterms:created xsi:type="dcterms:W3CDTF">2019-10-16T08:29:45Z</dcterms:created>
  <dcterms:modified xsi:type="dcterms:W3CDTF">2023-10-02T05:32:41Z</dcterms:modified>
</cp:coreProperties>
</file>