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2" r:id="rId6"/>
    <p:sldId id="281" r:id="rId7"/>
    <p:sldId id="264" r:id="rId8"/>
    <p:sldId id="263" r:id="rId9"/>
    <p:sldId id="262" r:id="rId10"/>
    <p:sldId id="265" r:id="rId11"/>
    <p:sldId id="280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68" r:id="rId20"/>
    <p:sldId id="267" r:id="rId21"/>
    <p:sldId id="269" r:id="rId22"/>
    <p:sldId id="270" r:id="rId23"/>
    <p:sldId id="271" r:id="rId24"/>
    <p:sldId id="273" r:id="rId25"/>
  </p:sldIdLst>
  <p:sldSz cx="102981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64" y="96"/>
      </p:cViewPr>
      <p:guideLst>
        <p:guide orient="horz" pos="2160"/>
        <p:guide pos="32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359" y="2130426"/>
            <a:ext cx="87533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4717" y="3886200"/>
            <a:ext cx="720867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66132" y="274639"/>
            <a:ext cx="23170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906" y="274639"/>
            <a:ext cx="677959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06" y="274638"/>
            <a:ext cx="926830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4906" y="1600201"/>
            <a:ext cx="454833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34874" y="1600201"/>
            <a:ext cx="454833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4906" y="6245225"/>
            <a:ext cx="2402893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18522" y="6245225"/>
            <a:ext cx="3261069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80314" y="6245225"/>
            <a:ext cx="2402893" cy="476250"/>
          </a:xfrm>
        </p:spPr>
        <p:txBody>
          <a:bodyPr/>
          <a:lstStyle>
            <a:lvl1pPr>
              <a:defRPr/>
            </a:lvl1pPr>
          </a:lstStyle>
          <a:p>
            <a:fld id="{8D4822B0-6F37-401A-9120-5D3E10C503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99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14906" y="274638"/>
            <a:ext cx="926830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4906" y="1600200"/>
            <a:ext cx="454833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34874" y="1600200"/>
            <a:ext cx="454833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4906" y="3938589"/>
            <a:ext cx="454833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34874" y="3938589"/>
            <a:ext cx="454833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4906" y="6245225"/>
            <a:ext cx="2402893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18522" y="6245225"/>
            <a:ext cx="3261069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380314" y="6245225"/>
            <a:ext cx="2402893" cy="476250"/>
          </a:xfrm>
        </p:spPr>
        <p:txBody>
          <a:bodyPr/>
          <a:lstStyle>
            <a:lvl1pPr>
              <a:defRPr/>
            </a:lvl1pPr>
          </a:lstStyle>
          <a:p>
            <a:fld id="{5A0795FB-082D-4CC2-817D-9304B7C09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34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80" y="4406901"/>
            <a:ext cx="875339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3480" y="2906713"/>
            <a:ext cx="875339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906" y="1600201"/>
            <a:ext cx="45483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4874" y="1600201"/>
            <a:ext cx="45483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905" y="1535113"/>
            <a:ext cx="45501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905" y="2174875"/>
            <a:ext cx="45501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31299" y="1535113"/>
            <a:ext cx="4551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31299" y="2174875"/>
            <a:ext cx="45519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06" y="273050"/>
            <a:ext cx="338800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6276" y="273051"/>
            <a:ext cx="575693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906" y="1435101"/>
            <a:ext cx="338800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502" y="4800600"/>
            <a:ext cx="617886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8502" y="612775"/>
            <a:ext cx="617886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8502" y="5367338"/>
            <a:ext cx="617886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06" y="274638"/>
            <a:ext cx="9268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906" y="1600201"/>
            <a:ext cx="92683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906" y="6356351"/>
            <a:ext cx="2402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8522" y="6356351"/>
            <a:ext cx="3261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80314" y="6356351"/>
            <a:ext cx="2402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94_29-p-nezhno-oranzhevie-fon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60"/>
            <a:ext cx="10298113" cy="687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6188" y="1260542"/>
            <a:ext cx="66915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конструктора «ТИКО» в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ДОУ»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119684" y="105232"/>
            <a:ext cx="105374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25320" y="3886016"/>
            <a:ext cx="3448993" cy="222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8645" y="-25114"/>
            <a:ext cx="5146675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Структурное подразделение «Детский сад комбинированного вида «Аленький цветочек» МБДОУ "Детский сад "Планета детства" комбинированного вида»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65279" y="3600451"/>
            <a:ext cx="280831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Платонова О.А.</a:t>
            </a:r>
          </a:p>
        </p:txBody>
      </p:sp>
      <p:pic>
        <p:nvPicPr>
          <p:cNvPr id="13" name="Picture 2" descr="ÐÐ°ÑÑÐ¸Ð½ÐºÐ¸ Ð¿Ð¾ Ð·Ð°Ð¿ÑÐ¾ÑÑ ÑÐ¸ÐºÐ¾ ÐºÐ¾Ð½ÑÑÑÑÐºÑÐ¾Ñ">
            <a:extLst>
              <a:ext uri="{FF2B5EF4-FFF2-40B4-BE49-F238E27FC236}">
                <a16:creationId xmlns:a16="http://schemas.microsoft.com/office/drawing/2014/main" id="{31AC4F3B-00D3-4E69-84A8-A1400375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696" y="3356992"/>
            <a:ext cx="4264391" cy="32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9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>
            <a:off x="5969534" y="3758841"/>
            <a:ext cx="834003" cy="321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33" y="570839"/>
            <a:ext cx="2222007" cy="1666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81">
                        <a14:foregroundMark x1="23077" y1="23494" x2="23077" y2="23494"/>
                        <a14:foregroundMark x1="29150" y1="22289" x2="29150" y2="22289"/>
                        <a14:foregroundMark x1="42510" y1="16265" x2="42510" y2="16265"/>
                        <a14:foregroundMark x1="55870" y1="12048" x2="55870" y2="12048"/>
                        <a14:foregroundMark x1="66397" y1="12048" x2="66397" y2="12048"/>
                        <a14:foregroundMark x1="83401" y1="44578" x2="83401" y2="44578"/>
                        <a14:foregroundMark x1="86640" y1="73494" x2="86640" y2="73494"/>
                        <a14:foregroundMark x1="10121" y1="66867" x2="10121" y2="66867"/>
                        <a14:foregroundMark x1="10931" y1="38554" x2="10931" y2="38554"/>
                        <a14:foregroundMark x1="18219" y1="33133" x2="18219" y2="33133"/>
                        <a14:foregroundMark x1="23482" y1="51205" x2="23482" y2="51205"/>
                        <a14:foregroundMark x1="25101" y1="51205" x2="25101" y2="51205"/>
                        <a14:foregroundMark x1="25101" y1="51205" x2="25101" y2="51205"/>
                        <a14:foregroundMark x1="21053" y1="48795" x2="21053" y2="48795"/>
                        <a14:foregroundMark x1="20243" y1="46988" x2="20243" y2="46988"/>
                        <a14:foregroundMark x1="20243" y1="46988" x2="20243" y2="46988"/>
                        <a14:foregroundMark x1="20243" y1="46988" x2="20243" y2="4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152" y="520820"/>
            <a:ext cx="2430138" cy="1224137"/>
          </a:xfrm>
          <a:prstGeom prst="rect">
            <a:avLst/>
          </a:prstGeom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060824" y="3870045"/>
            <a:ext cx="789687" cy="632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16103" y="3919587"/>
            <a:ext cx="379650" cy="1165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969534" y="1965358"/>
            <a:ext cx="1565513" cy="1463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772792" y="2292099"/>
            <a:ext cx="864188" cy="945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35027" y="1700809"/>
            <a:ext cx="321452" cy="935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9612" y1="54000" x2="29612" y2="54000"/>
                        <a14:foregroundMark x1="37379" y1="53000" x2="37379" y2="53000"/>
                        <a14:foregroundMark x1="50485" y1="47000" x2="50485" y2="47000"/>
                        <a14:foregroundMark x1="50485" y1="33500" x2="50485" y2="33500"/>
                        <a14:foregroundMark x1="64078" y1="24000" x2="64078" y2="24000"/>
                        <a14:foregroundMark x1="38835" y1="24000" x2="38835" y2="24000"/>
                        <a14:foregroundMark x1="22330" y1="14000" x2="22330" y2="14000"/>
                        <a14:foregroundMark x1="24757" y1="31000" x2="24757" y2="31000"/>
                        <a14:foregroundMark x1="53883" y1="22000" x2="53883" y2="22000"/>
                        <a14:foregroundMark x1="76699" y1="22000" x2="76699" y2="22000"/>
                        <a14:foregroundMark x1="75243" y1="40500" x2="75243" y2="40500"/>
                        <a14:foregroundMark x1="66505" y1="47000" x2="66505" y2="47000"/>
                        <a14:foregroundMark x1="82524" y1="34500" x2="82524" y2="34500"/>
                        <a14:foregroundMark x1="84466" y1="27500" x2="84466" y2="27500"/>
                        <a14:foregroundMark x1="78641" y1="11500" x2="68447" y2="1000"/>
                        <a14:foregroundMark x1="66505" y1="10500" x2="66505" y2="10500"/>
                        <a14:foregroundMark x1="47573" y1="25500" x2="47573" y2="25500"/>
                        <a14:foregroundMark x1="47573" y1="25500" x2="47573" y2="25500"/>
                        <a14:foregroundMark x1="75728" y1="16000" x2="75728" y2="16000"/>
                        <a14:foregroundMark x1="89320" y1="16000" x2="89320" y2="16000"/>
                        <a14:foregroundMark x1="83495" y1="7000" x2="83495" y2="7000"/>
                        <a14:foregroundMark x1="83495" y1="7000" x2="83495" y2="7000"/>
                        <a14:foregroundMark x1="89320" y1="19500" x2="89320" y2="19500"/>
                        <a14:foregroundMark x1="87864" y1="29000" x2="87864" y2="29000"/>
                        <a14:foregroundMark x1="89320" y1="31000" x2="89320" y2="31000"/>
                        <a14:foregroundMark x1="89320" y1="31000" x2="89320" y2="31000"/>
                        <a14:foregroundMark x1="81068" y1="35500" x2="81068" y2="35500"/>
                        <a14:foregroundMark x1="80097" y1="37000" x2="80097" y2="37000"/>
                        <a14:foregroundMark x1="80097" y1="37000" x2="80097" y2="37000"/>
                        <a14:foregroundMark x1="74272" y1="34500" x2="74272" y2="34500"/>
                        <a14:foregroundMark x1="74272" y1="34500" x2="74272" y2="34500"/>
                        <a14:foregroundMark x1="74272" y1="34500" x2="74272" y2="34500"/>
                        <a14:foregroundMark x1="69903" y1="30000" x2="69903" y2="30000"/>
                        <a14:foregroundMark x1="67476" y1="29000" x2="67476" y2="29000"/>
                        <a14:foregroundMark x1="66019" y1="27500" x2="66019" y2="27500"/>
                        <a14:foregroundMark x1="48058" y1="25500" x2="48058" y2="25500"/>
                        <a14:foregroundMark x1="48058" y1="25500" x2="48058" y2="25500"/>
                        <a14:foregroundMark x1="48058" y1="25500" x2="33010" y2="25500"/>
                        <a14:foregroundMark x1="27184" y1="25500" x2="27184" y2="25500"/>
                        <a14:foregroundMark x1="27184" y1="25500" x2="27184" y2="25500"/>
                        <a14:foregroundMark x1="27184" y1="25500" x2="27184" y2="25500"/>
                        <a14:foregroundMark x1="27184" y1="25500" x2="27184" y2="25500"/>
                        <a14:foregroundMark x1="29612" y1="26500" x2="26214" y2="34500"/>
                        <a14:foregroundMark x1="24757" y1="35500" x2="24757" y2="35500"/>
                        <a14:foregroundMark x1="24757" y1="35500" x2="24757" y2="35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2500" x2="82524" y2="42500"/>
                        <a14:foregroundMark x1="82524" y1="41500" x2="82524" y2="41500"/>
                        <a14:foregroundMark x1="82524" y1="41500" x2="82524" y2="41500"/>
                        <a14:foregroundMark x1="88350" y1="25500" x2="88350" y2="25500"/>
                        <a14:foregroundMark x1="88350" y1="25500" x2="88350" y2="25500"/>
                        <a14:foregroundMark x1="90291" y1="25500" x2="90291" y2="25500"/>
                        <a14:foregroundMark x1="90291" y1="25500" x2="90291" y2="25500"/>
                        <a14:foregroundMark x1="90291" y1="25500" x2="90291" y2="25500"/>
                        <a14:foregroundMark x1="42233" y1="52000" x2="42233" y2="52000"/>
                        <a14:foregroundMark x1="38350" y1="34500" x2="38350" y2="34500"/>
                        <a14:foregroundMark x1="24757" y1="8000" x2="24757" y2="8000"/>
                        <a14:foregroundMark x1="62621" y1="11500" x2="62621" y2="11500"/>
                        <a14:foregroundMark x1="60680" y1="11500" x2="60680" y2="11500"/>
                        <a14:foregroundMark x1="62621" y1="7000" x2="62621" y2="7000"/>
                        <a14:foregroundMark x1="91748" y1="27500" x2="91748" y2="27500"/>
                        <a14:foregroundMark x1="92718" y1="38000" x2="92718" y2="38000"/>
                        <a14:foregroundMark x1="87864" y1="42500" x2="87864" y2="42500"/>
                        <a14:foregroundMark x1="86893" y1="43500" x2="86893" y2="43500"/>
                        <a14:foregroundMark x1="86893" y1="43500" x2="86893" y2="43500"/>
                        <a14:foregroundMark x1="86893" y1="43500" x2="86893" y2="43500"/>
                        <a14:foregroundMark x1="65049" y1="43500" x2="65049" y2="43500"/>
                        <a14:foregroundMark x1="60194" y1="39000" x2="60194" y2="39000"/>
                        <a14:foregroundMark x1="60194" y1="39000" x2="60194" y2="39000"/>
                        <a14:foregroundMark x1="60194" y1="39000" x2="60194" y2="39000"/>
                        <a14:foregroundMark x1="60194" y1="39000" x2="60194" y2="39000"/>
                        <a14:foregroundMark x1="65049" y1="25500" x2="65049" y2="25500"/>
                        <a14:foregroundMark x1="65049" y1="30000" x2="65049" y2="30000"/>
                        <a14:foregroundMark x1="65049" y1="30000" x2="65049" y2="30000"/>
                        <a14:foregroundMark x1="65049" y1="25500" x2="65049" y2="25500"/>
                        <a14:foregroundMark x1="28641" y1="27500" x2="28641" y2="27500"/>
                        <a14:foregroundMark x1="35437" y1="18500" x2="35437" y2="18500"/>
                        <a14:foregroundMark x1="35437" y1="18500" x2="35437" y2="18500"/>
                        <a14:foregroundMark x1="54854" y1="8000" x2="58252" y2="9000"/>
                        <a14:foregroundMark x1="39806" y1="47000" x2="39806" y2="47000"/>
                        <a14:foregroundMark x1="36408" y1="39000" x2="36408" y2="39000"/>
                        <a14:foregroundMark x1="9709" y1="40500" x2="9709" y2="40500"/>
                        <a14:foregroundMark x1="16505" y1="30000" x2="16505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47" y="3999116"/>
            <a:ext cx="1674743" cy="12204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198" y="4307903"/>
            <a:ext cx="1540723" cy="13399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945" y="4977862"/>
            <a:ext cx="1527949" cy="1057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79" y="2636414"/>
            <a:ext cx="2858716" cy="1643313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6386535" y="3598095"/>
            <a:ext cx="1148512" cy="681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6150" y="1638617"/>
            <a:ext cx="864096" cy="6534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28610" y="1638617"/>
            <a:ext cx="1130185" cy="65348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26150" y="725619"/>
            <a:ext cx="864096" cy="8145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500618" y="670386"/>
            <a:ext cx="986168" cy="81453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5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491" y="1373157"/>
            <a:ext cx="9865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систематизируют знания детей о геометрических представлениях (за счёт целостного видения фигуры);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способствуют лучшему восприятию информации (за счёт интеграции зрительного и тактильного восприятия);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формируют навыки пространственного, абстрактного и логического мышления.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улучшают моторику рук (за счёт постоянной работы с деталями конструктора);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развивают творческие способности (возможность создавать оригинальные конструкции);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прививают художественный вкус и эстетическое восприятие (за счёт яркости и многообразия получаемых цветовых решений).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Воспитательная: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воспитывают интерес к предмету (за счёт необычной формы задания);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тренируют дисциплину (за счёт сильной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вовлечённости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создание проекта).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стремясь добиться определенного результата, ребенок ставится настойчивым и целеустремленным.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6509" y="311124"/>
            <a:ext cx="9865096" cy="107522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конструкторов ТИКО: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7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72592" y="1457390"/>
            <a:ext cx="5625662" cy="478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Фантазёр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Геометрия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Школьник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Архимед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Класс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6. Шары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7. Платоновы тела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8.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Малыш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9. Арифметика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10. Грамматика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11. Эрудит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12. Английский язык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2" descr="ÐÐ°ÑÑÐ¸Ð½ÐºÐ¸ Ð¿Ð¾ Ð·Ð°Ð¿ÑÐ¾ÑÑ Ð²Ð¸Ð´Ñ ÑÐ¸ÐºÐ¾ ÐºÐ¾Ð½ÑÑÑÑÐºÑÐ¾Ñ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98" y="1451848"/>
            <a:ext cx="5328492" cy="46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44" y="4149080"/>
            <a:ext cx="2397929" cy="23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1823" y="207523"/>
            <a:ext cx="9865096" cy="107522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69" y="241705"/>
            <a:ext cx="10515600" cy="107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Существует 12 наборов конструктора ТИКО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25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2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901408" y="981075"/>
            <a:ext cx="270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- 5 см</a:t>
            </a:r>
            <a:r>
              <a:rPr lang="ru-RU" altLang="ru-RU" sz="1800" b="1" dirty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908696" y="4267200"/>
            <a:ext cx="429803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квадраты с отверстиями,</a:t>
            </a:r>
          </a:p>
          <a:p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- 5 см</a:t>
            </a:r>
            <a:r>
              <a:rPr lang="ru-RU" altLang="ru-RU" sz="1800" b="1" dirty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428106" y="1052513"/>
            <a:ext cx="486657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равносторонний,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- 5 см.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5431540" y="4221163"/>
            <a:ext cx="486657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18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реугольник </a:t>
            </a:r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равнобедренный</a:t>
            </a:r>
          </a:p>
        </p:txBody>
      </p:sp>
      <p:pic>
        <p:nvPicPr>
          <p:cNvPr id="78862" name="Picture 14" descr="квадраты маленьки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352" y="1662753"/>
            <a:ext cx="3000041" cy="245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4" name="Picture 16" descr="треугольники маленьки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1540" y="1662753"/>
            <a:ext cx="3162736" cy="243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6" name="Picture 18" descr="квадраты маленькие с отверстиям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664" y="4911850"/>
            <a:ext cx="3037586" cy="172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8" name="Picture 20" descr="треугольники прямоугольны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8941" y="4648157"/>
            <a:ext cx="3282524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25832" y="137026"/>
            <a:ext cx="7846450" cy="7908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конструктора ТИКО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980704" y="1196976"/>
            <a:ext cx="1946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прямоугольник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466262" y="4221163"/>
            <a:ext cx="774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ромб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268736" y="3953103"/>
            <a:ext cx="2010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прямоугольник </a:t>
            </a:r>
          </a:p>
          <a:p>
            <a:pPr algn="just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отверстиями</a:t>
            </a:r>
            <a:r>
              <a:rPr lang="ru-RU" altLang="ru-RU" sz="1800" b="1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6264283" y="1196976"/>
            <a:ext cx="1255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трапеция</a:t>
            </a:r>
          </a:p>
        </p:txBody>
      </p:sp>
      <p:pic>
        <p:nvPicPr>
          <p:cNvPr id="79884" name="Picture 12" descr="прямоугольник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608" y="1566308"/>
            <a:ext cx="3566795" cy="237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6" name="Picture 14" descr="трапеци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207" y="1566308"/>
            <a:ext cx="3082282" cy="259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8" name="Picture 16" descr="прямоугольники с отверстиям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825" y="4619657"/>
            <a:ext cx="2839133" cy="2109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90" name="Picture 18" descr="ромб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057" y="4590495"/>
            <a:ext cx="3486340" cy="2062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 sz="quarter"/>
          </p:nvPr>
        </p:nvSpPr>
        <p:spPr>
          <a:xfrm>
            <a:off x="444500" y="404813"/>
            <a:ext cx="9269413" cy="765175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конструктора ТИКО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467354" y="1225549"/>
            <a:ext cx="36517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равносторонний,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– 10 см.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6400060" y="3899778"/>
            <a:ext cx="2136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пятиугольник 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шестиугольник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225832" y="3915215"/>
            <a:ext cx="462342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с отверстием,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– 10 см.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893805" y="1333330"/>
            <a:ext cx="514905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равнобедренный</a:t>
            </a:r>
          </a:p>
        </p:txBody>
      </p:sp>
      <p:pic>
        <p:nvPicPr>
          <p:cNvPr id="80908" name="Picture 12" descr="треугольники большие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263" y="2021450"/>
            <a:ext cx="3566794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10" name="Picture 14" descr="большие треугольники с отверстиям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321" y="4584522"/>
            <a:ext cx="3280736" cy="2112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12" name="Picture 16" descr="треугольники равнобедренны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546" y="1760770"/>
            <a:ext cx="3280736" cy="218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14" name="Picture 18" descr="пяти и шестиугольни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758" y="4575175"/>
            <a:ext cx="3282524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25832" y="334028"/>
            <a:ext cx="7846450" cy="7908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конструктора ТИКО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52512" y="1196975"/>
            <a:ext cx="51490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- 10 см.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985466" y="3933825"/>
            <a:ext cx="426804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квадраты с отверстиями  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- 10 см.</a:t>
            </a:r>
          </a:p>
        </p:txBody>
      </p:sp>
      <p:pic>
        <p:nvPicPr>
          <p:cNvPr id="81930" name="Picture 10" descr="квадраты большие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116" y="1919356"/>
            <a:ext cx="4298032" cy="197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34" name="Picture 14" descr="квадраты большие с отверстиям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5466" y="4575175"/>
            <a:ext cx="3974429" cy="19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25832" y="334028"/>
            <a:ext cx="7846450" cy="7908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конструктора ТИКО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7875" y="404814"/>
            <a:ext cx="9268302" cy="777875"/>
          </a:xfrm>
        </p:spPr>
        <p:txBody>
          <a:bodyPr/>
          <a:lstStyle/>
          <a:p>
            <a:r>
              <a:rPr lang="ru-RU" altLang="ru-RU" sz="2800" b="1">
                <a:solidFill>
                  <a:srgbClr val="CC0066"/>
                </a:solidFill>
                <a:latin typeface="Bookman Old Style" pitchFamily="18" charset="0"/>
              </a:rPr>
              <a:t>Состав конструктора ТИКО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326159" y="1305609"/>
            <a:ext cx="3418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пятиугольник с отверстием,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– 10 см.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149057" y="1310590"/>
            <a:ext cx="51490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восьмиугольник с отверстием,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стороны – 5 см.</a:t>
            </a:r>
          </a:p>
        </p:txBody>
      </p:sp>
      <p:pic>
        <p:nvPicPr>
          <p:cNvPr id="82954" name="Picture 10" descr="пятиугольники боль шие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807" y="1951940"/>
            <a:ext cx="4054882" cy="203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6" name="Picture 12" descr="пятиугольники больши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175" y="4221088"/>
            <a:ext cx="4054882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8" name="Picture 14" descr="восьмиугольник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104" y="1982278"/>
            <a:ext cx="4090639" cy="197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60" name="Picture 16" descr="восьмиугольники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104" y="4221088"/>
            <a:ext cx="4147574" cy="202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25832" y="334028"/>
            <a:ext cx="7846450" cy="7908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конструктора ТИКО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392812" y="1258131"/>
            <a:ext cx="28285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 и </a:t>
            </a:r>
          </a:p>
          <a:p>
            <a:pPr algn="ctr"/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арифметические знаки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013152" y="1442764"/>
            <a:ext cx="325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 и знаки препинания</a:t>
            </a:r>
          </a:p>
        </p:txBody>
      </p:sp>
      <p:pic>
        <p:nvPicPr>
          <p:cNvPr id="83978" name="Picture 10" descr="квадраты с цифрам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544" y="1928370"/>
            <a:ext cx="4298032" cy="372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0" name="Picture 12" descr="квадраты с буквами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040" y="1989931"/>
            <a:ext cx="5073288" cy="287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25832" y="334028"/>
            <a:ext cx="7846450" cy="7908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конструктора ТИКО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7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кубооктаэдр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016" y="1997260"/>
            <a:ext cx="5272419" cy="351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6528" y="332656"/>
            <a:ext cx="9505056" cy="10801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905" y="236672"/>
            <a:ext cx="9268302" cy="1143000"/>
          </a:xfrm>
        </p:spPr>
        <p:txBody>
          <a:bodyPr>
            <a:normAutofit/>
          </a:bodyPr>
          <a:lstStyle/>
          <a:p>
            <a:r>
              <a:rPr lang="ru-RU" altLang="ru-RU" sz="36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особенности ТИКО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528" y="1844824"/>
            <a:ext cx="4176464" cy="381642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для объемного моделирования «ТИКО» представляет собой скомплектованные в наборы многоугольники, которые соединяются между собой, создавая двух- и трехмерные фигуры и тела</a:t>
            </a:r>
          </a:p>
        </p:txBody>
      </p:sp>
    </p:spTree>
    <p:extLst>
      <p:ext uri="{BB962C8B-B14F-4D97-AF65-F5344CB8AC3E}">
        <p14:creationId xmlns:p14="http://schemas.microsoft.com/office/powerpoint/2010/main" val="23350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0504" y="980728"/>
            <a:ext cx="9989534" cy="4176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4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39" y="6329610"/>
            <a:ext cx="1580224" cy="4806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0504" y="980728"/>
            <a:ext cx="986509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0504" y="1166842"/>
            <a:ext cx="97930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kern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«Дети </a:t>
            </a:r>
            <a:r>
              <a:rPr lang="ru-RU" sz="3600" b="1" i="1" kern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охотно всегда чем-нибудь занимаются. Это весьма полезно, а потому не только не следует этому мешать, но нужно принимать меры к тому, чтобы всегда у них было, что </a:t>
            </a:r>
            <a:r>
              <a:rPr lang="ru-RU" sz="3600" b="1" i="1" kern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делать»</a:t>
            </a:r>
          </a:p>
          <a:p>
            <a:pPr algn="r"/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Ян Амос Коменский</a:t>
            </a:r>
            <a:endParaRPr lang="ru-RU" sz="3200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2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pic>
        <p:nvPicPr>
          <p:cNvPr id="8" name="Picture 7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006" y="1844821"/>
            <a:ext cx="5172789" cy="388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4905" y="2339182"/>
            <a:ext cx="4176464" cy="28913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сначала собрать плоскую фигуру, например, развертку куба, а затем перейти в пространство или объем. Поднимая грани-квадраты и соединяя их, собираем куб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2993" y="332656"/>
            <a:ext cx="9505056" cy="10801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4905" y="236672"/>
            <a:ext cx="9268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i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особенности ТИКО</a:t>
            </a:r>
            <a:endParaRPr lang="ru-RU" altLang="ru-RU" sz="3600" b="1" i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0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6769" y="1798356"/>
            <a:ext cx="4038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ru-RU" sz="2400" b="1" dirty="0" smtClean="0">
                <a:solidFill>
                  <a:schemeClr val="accent2"/>
                </a:solidFill>
                <a:latin typeface="Bookman Old Style" pitchFamily="18" charset="0"/>
              </a:rPr>
              <a:t>	</a:t>
            </a:r>
            <a:endParaRPr lang="ru-RU" alt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особенность - соединение и вращение под любым угл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015" y="1798356"/>
            <a:ext cx="5184775" cy="366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6528" y="332656"/>
            <a:ext cx="9505056" cy="10801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14905" y="236672"/>
            <a:ext cx="9268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особенности ТИКО</a:t>
            </a:r>
            <a:endParaRPr lang="ru-RU" altLang="ru-RU" sz="3600" b="1" i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206" y="2154831"/>
            <a:ext cx="4320480" cy="254833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Шарнирное соединение ТИКО-деталей позволяет скреплять многоугольники</a:t>
            </a:r>
            <a:endParaRPr lang="en-US" alt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любым углом </a:t>
            </a:r>
            <a:endParaRPr lang="en-US" alt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вращать их один относительно другого</a:t>
            </a:r>
          </a:p>
        </p:txBody>
      </p:sp>
    </p:spTree>
    <p:extLst>
      <p:ext uri="{BB962C8B-B14F-4D97-AF65-F5344CB8AC3E}">
        <p14:creationId xmlns:p14="http://schemas.microsoft.com/office/powerpoint/2010/main" val="88792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pic>
        <p:nvPicPr>
          <p:cNvPr id="7" name="Picture 7" descr="перпендикулярное соединение 5 слай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6382" y="1785031"/>
            <a:ext cx="5195202" cy="389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6528" y="332656"/>
            <a:ext cx="9505056" cy="10801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14905" y="236672"/>
            <a:ext cx="9268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i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особенности ТИКО</a:t>
            </a:r>
            <a:endParaRPr lang="ru-RU" altLang="ru-RU" sz="3600" b="1" i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512" y="2248815"/>
            <a:ext cx="4320480" cy="254833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дополнительных креплений на некоторых деталях ТИКО делает возможным их перпендикулярное 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27067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76" y="1419514"/>
            <a:ext cx="2947174" cy="3801855"/>
          </a:xfrm>
          <a:prstGeom prst="rect">
            <a:avLst/>
          </a:prstGeom>
        </p:spPr>
      </p:pic>
      <p:pic>
        <p:nvPicPr>
          <p:cNvPr id="7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7" y="1440734"/>
            <a:ext cx="3095770" cy="39935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8577" y="2154831"/>
            <a:ext cx="4320480" cy="254833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Отверстия внутри больших фигур конструктора можно использовать как «окошко» или «дверной проем» при сборе игровых форм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528" y="332656"/>
            <a:ext cx="9505056" cy="10801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4905" y="236672"/>
            <a:ext cx="9268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особенности ТИКО</a:t>
            </a:r>
            <a:endParaRPr lang="ru-RU" altLang="ru-RU" sz="3600" b="1" i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0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8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90" y="4868329"/>
            <a:ext cx="3669481" cy="1989671"/>
          </a:xfrm>
        </p:spPr>
      </p:pic>
      <p:sp>
        <p:nvSpPr>
          <p:cNvPr id="5" name="TextBox 4"/>
          <p:cNvSpPr txBox="1"/>
          <p:nvPr/>
        </p:nvSpPr>
        <p:spPr>
          <a:xfrm>
            <a:off x="2052712" y="141277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9694" y="168275"/>
            <a:ext cx="51466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ТИКО - это мир фантазий!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Мир идей, разнообразий.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Изучая схемы в нём,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Может получиться дом.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Или мы построим замок,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живёт большой дракон.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 принцессу сторожит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огнём на всех рычит.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ТИКО, руки развивает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мечтать нам не мешает.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скажу про ТИКО я</a:t>
            </a:r>
            <a:b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лучшая игра!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https://www.mimoplay.ru/images/product/m0717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900igr.net/up/datai/236993/0049-148-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cdn.clipart.email/d91d015e954bb95ef18a0e022558dab2_children-playing-with-blocks-building-blocks-child-cartoon-png-_650-6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6" b="100000" l="3077" r="100000">
                        <a14:foregroundMark x1="18308" y1="88326" x2="18308" y2="88326"/>
                        <a14:foregroundMark x1="9538" y1="82181" x2="9538" y2="82181"/>
                        <a14:foregroundMark x1="12923" y1="87865" x2="12923" y2="87865"/>
                        <a14:foregroundMark x1="11077" y1="83564" x2="11077" y2="83564"/>
                        <a14:foregroundMark x1="14769" y1="86482" x2="14769" y2="86482"/>
                        <a14:foregroundMark x1="10462" y1="83564" x2="10462" y2="83564"/>
                        <a14:foregroundMark x1="8769" y1="80031" x2="8769" y2="80031"/>
                        <a14:foregroundMark x1="9231" y1="84793" x2="9231" y2="84793"/>
                        <a14:foregroundMark x1="8615" y1="86175" x2="8615" y2="86175"/>
                        <a14:foregroundMark x1="10769" y1="87404" x2="10769" y2="87404"/>
                        <a14:foregroundMark x1="13846" y1="89094" x2="13846" y2="89094"/>
                        <a14:foregroundMark x1="15846" y1="86175" x2="15846" y2="86175"/>
                        <a14:foregroundMark x1="15846" y1="88326" x2="15846" y2="88326"/>
                        <a14:foregroundMark x1="20154" y1="84793" x2="20154" y2="84793"/>
                        <a14:foregroundMark x1="16000" y1="89555" x2="16000" y2="89555"/>
                        <a14:foregroundMark x1="15231" y1="91244" x2="15231" y2="91244"/>
                        <a14:foregroundMark x1="13538" y1="90323" x2="13538" y2="90323"/>
                        <a14:foregroundMark x1="7692" y1="81720" x2="7692" y2="81720"/>
                        <a14:foregroundMark x1="7385" y1="83564" x2="7385" y2="83564"/>
                        <a14:foregroundMark x1="7692" y1="83564" x2="7692" y2="83564"/>
                        <a14:foregroundMark x1="6462" y1="81874" x2="6462" y2="81874"/>
                        <a14:foregroundMark x1="89538" y1="56528" x2="89538" y2="56528"/>
                        <a14:foregroundMark x1="86000" y1="55760" x2="86000" y2="55760"/>
                        <a14:foregroundMark x1="86000" y1="56068" x2="86000" y2="56068"/>
                        <a14:foregroundMark x1="87385" y1="57450" x2="87385" y2="57450"/>
                        <a14:foregroundMark x1="87385" y1="55760" x2="87385" y2="55760"/>
                        <a14:foregroundMark x1="88154" y1="53763" x2="88154" y2="53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97442"/>
            <a:ext cx="2664296" cy="2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ru.prom.st/628521716_w640_h640_myagkij-konstruktor-kosmol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16" y="1739388"/>
            <a:ext cx="3368598" cy="25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16608" y="168275"/>
            <a:ext cx="7848872" cy="107522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108743" y="168275"/>
            <a:ext cx="10515600" cy="107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Краткий экскурс в историю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52513" y="1412776"/>
            <a:ext cx="9793088" cy="2448272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2533" y="1458958"/>
            <a:ext cx="9433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инициативе Фонда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содействия развитию малых форм предприятий в научно-технической сфере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2002 года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научно-производственное объединение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2800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«РАНТИС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изготовило Конструктор для объемного моделирования «ТИКО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2773" y="4725144"/>
            <a:ext cx="351228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Автор технологии ТИКО-моделирования </a:t>
            </a:r>
            <a:endParaRPr lang="ru-RU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Логинова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Ирина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Викторовна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AutoShape 2" descr="https://sun9-68.userapi.com/impg/NRiysHrG2arjLF1o5ivjh2dYLW-uceWvh2bz0Q/kL7C3zbU55A.jpg?size=400x0&amp;quality=90&amp;crop=63,63,1506,1787&amp;sign=e8b25f2dfaa9b379c03a0c5d00366a3f&amp;ava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04" y="4056638"/>
            <a:ext cx="2167290" cy="256824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6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314" y="293084"/>
            <a:ext cx="9686278" cy="6237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64" y="911050"/>
            <a:ext cx="3682233" cy="1120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544" y="1166276"/>
            <a:ext cx="9973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–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b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рансформируемый 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гровой </a:t>
            </a:r>
            <a:r>
              <a:rPr lang="ru-RU" sz="3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онструктор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b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бучения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66" y="4093039"/>
            <a:ext cx="3138887" cy="2145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" descr="ÐÐ°ÑÑÐ¸Ð½ÐºÐ¸ Ð¿Ð¾ Ð·Ð°Ð¿ÑÐ¾ÑÑ ÐºÐ°ÑÑÐ¸Ð½ÐºÐ¸ ÑÐ¸ÐºÐ¾ Ð´ÐµÑÐ°Ð»ÐµÐ¹ Ð¿Ð¾ ÑÐ²ÐµÑÑ ÑÐ°Ð·Ð¼ÐµÑÑ ÑÐ¸Ð³ÑÑÐ°Ð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2" y="4093039"/>
            <a:ext cx="3195031" cy="2145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9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6608" y="168275"/>
            <a:ext cx="7848872" cy="107522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60" y="1341438"/>
            <a:ext cx="9268302" cy="5516562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Регулятивные умения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планировать и организовать собственную деятельность в процессе конструирования</a:t>
            </a:r>
            <a:r>
              <a:rPr lang="ru-RU" alt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Познавательные умения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изучать информацию о конструируемой фигуре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анализировать структуру фигуры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представлять фигуру в пространстве</a:t>
            </a:r>
            <a:endParaRPr lang="ru-RU" alt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умения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договариваться, взаимодействовать друг с другом в процессе совместного конструирования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умения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 конструкцию фигуры, анализировать ее достоинства и недостатки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367" y="332656"/>
            <a:ext cx="9973592" cy="9988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Федеральные Государственные Образовательные Стандарты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5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314" y="293084"/>
            <a:ext cx="9686278" cy="6237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4601" y="476672"/>
            <a:ext cx="6908911" cy="100811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особенности</a:t>
            </a:r>
          </a:p>
        </p:txBody>
      </p:sp>
      <p:pic>
        <p:nvPicPr>
          <p:cNvPr id="1026" name="Picture 2" descr="http://mbdouds7.ru/wp-content/uploads/2018/05/MBDOU-7-rabota-s-konstruktorom-TIKO-gr-6-3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5" y="4211455"/>
            <a:ext cx="1615931" cy="2154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bdouds7.ru/wp-content/uploads/2018/05/MBDOU-7-3-kop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46" y="4205789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lsad5.ru/wp-content/uploads/2019/03/DSC_0383-768x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68" y="4211455"/>
            <a:ext cx="3231860" cy="215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2552" y="1659207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Приёмы конструирования из деталей конструктора ТИКО просты и доступны ребёнку дошкольного возраста, начиная с младшего дошкольного возраста, и позволяют выполнить постройки почти на любую тематику</a:t>
            </a:r>
          </a:p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Усложняя задания конструктор ТИКО можно использовать в средней группе, а также с старшей и подготовительной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78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39" y="6329610"/>
            <a:ext cx="1580224" cy="48067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75367" y="332656"/>
            <a:ext cx="9973592" cy="99882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2534" y="508900"/>
            <a:ext cx="8999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Конструктивные особенности ТИКО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307"/>
            <a:ext cx="2947174" cy="3801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13" y="1840546"/>
            <a:ext cx="3746700" cy="2811782"/>
          </a:xfrm>
          <a:prstGeom prst="rect">
            <a:avLst/>
          </a:prstGeom>
        </p:spPr>
      </p:pic>
      <p:pic>
        <p:nvPicPr>
          <p:cNvPr id="14" name="Picture 2" descr="ÐÐ°ÑÑÐ¸Ð½ÐºÐ¸ Ð¿Ð¾ Ð·Ð°Ð¿ÑÐ¾ÑÑ Ð´ÐµÑÐ°Ð»Ð¸ ÑÐ¸ÐºÐ¾ ÐºÐ¾Ð½ÑÑÑÑÐºÑÐ¾ÑÐ° Ð¿Ð½Ð³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33" y="915143"/>
            <a:ext cx="3169150" cy="22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Ð°ÑÑÐ¸Ð½ÐºÐ¸ Ð¿Ð¾ Ð·Ð°Ð¿ÑÐ¾ÑÑ Ð¿Ð¾Ð´ÐµÐ»ÐºÐ¸ Ð¸Ð· ÑÐ¸ÐºÐ¾ ÐºÐ¾Ð½ÑÑÑÑÐºÑÐ¾ÑÐ° Ð½Ð° ÐºÐ¾Ð»ÐµÑÐ°Ñ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33" y="3429000"/>
            <a:ext cx="3972910" cy="39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96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5" y="3933056"/>
            <a:ext cx="1801284" cy="237011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5" y="965024"/>
            <a:ext cx="5423396" cy="27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ÐÐ°ÑÑÐ¸Ð½ÐºÐ¸ Ð¿Ð¾ Ð·Ð°Ð¿ÑÐ¾ÑÑ ÐºÐ°ÑÑÐ¸Ð½ÐºÐ¸ Ð¿ÑÐ¸Ð·Ð¼Ð° Ð¸Ð· ÑÐ¸ÐºÐ¾ ÐºÐ¾Ð½ÑÑÑÑÐºÑÐ¾ÑÐ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2" y="268094"/>
            <a:ext cx="4514011" cy="33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71" y="3953165"/>
            <a:ext cx="2026290" cy="2447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6" y="3440756"/>
            <a:ext cx="2157020" cy="2809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36688" y="476672"/>
            <a:ext cx="6408712" cy="100811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46980_23-p-nezhno-oranzhevie-fon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98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17" y="6290672"/>
            <a:ext cx="1580224" cy="48067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-941833" y="1718064"/>
            <a:ext cx="10392103" cy="46157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7200" b="1" dirty="0" smtClean="0">
                <a:solidFill>
                  <a:srgbClr val="FFFF00"/>
                </a:solidFill>
                <a:latin typeface="Bookman Old Style" pitchFamily="18" charset="0"/>
              </a:rPr>
              <a:t>Т   </a:t>
            </a:r>
            <a:r>
              <a:rPr lang="ru-RU" sz="3200" b="1" dirty="0">
                <a:solidFill>
                  <a:srgbClr val="FFFF00"/>
                </a:solidFill>
                <a:latin typeface="Bookman Old Style" pitchFamily="18" charset="0"/>
              </a:rPr>
              <a:t>творческие </a:t>
            </a:r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умения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 smtClean="0">
                <a:solidFill>
                  <a:srgbClr val="009900"/>
                </a:solidFill>
                <a:latin typeface="Bookman Old Style" pitchFamily="18" charset="0"/>
              </a:rPr>
              <a:t>      </a:t>
            </a:r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И  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интеллектуальные умения</a:t>
            </a: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 smtClean="0">
                <a:solidFill>
                  <a:srgbClr val="6600FF"/>
                </a:solidFill>
                <a:latin typeface="Bookman Old Style" pitchFamily="18" charset="0"/>
              </a:rPr>
              <a:t>      </a:t>
            </a:r>
            <a:r>
              <a:rPr lang="ru-RU" sz="7200" b="1" dirty="0" smtClean="0">
                <a:solidFill>
                  <a:srgbClr val="00B050"/>
                </a:solidFill>
                <a:latin typeface="Bookman Old Style" pitchFamily="18" charset="0"/>
              </a:rPr>
              <a:t>К   </a:t>
            </a:r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коммуникативные </a:t>
            </a: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умения</a:t>
            </a:r>
            <a:endParaRPr lang="ru-RU" sz="72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Bookman Old Style" pitchFamily="18" charset="0"/>
              </a:rPr>
              <a:t>О   </a:t>
            </a: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организаторские и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            оценочные умения</a:t>
            </a:r>
            <a:endParaRPr lang="ru-RU" sz="72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7019" y="476672"/>
            <a:ext cx="6284073" cy="100811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развивает ТИКО?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28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497</Words>
  <Application>Microsoft Office PowerPoint</Application>
  <PresentationFormat>Произвольный</PresentationFormat>
  <Paragraphs>100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конструктора ТИКО</vt:lpstr>
      <vt:lpstr>Презентация PowerPoint</vt:lpstr>
      <vt:lpstr>Презентация PowerPoint</vt:lpstr>
      <vt:lpstr>Состав конструктора ТИКО</vt:lpstr>
      <vt:lpstr>Презентация PowerPoint</vt:lpstr>
      <vt:lpstr>Конструктивные особенности ТИКО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Олечка</dc:creator>
  <cp:lastModifiedBy>Arina</cp:lastModifiedBy>
  <cp:revision>33</cp:revision>
  <dcterms:created xsi:type="dcterms:W3CDTF">2020-09-17T16:37:34Z</dcterms:created>
  <dcterms:modified xsi:type="dcterms:W3CDTF">2023-02-25T07:23:00Z</dcterms:modified>
</cp:coreProperties>
</file>