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tags/tag14.xml" ContentType="application/vnd.openxmlformats-officedocument.presentationml.tags+xml"/>
  <Default Extension="xlsx" ContentType="application/vnd.openxmlformats-officedocument.spreadsheetml.sheet"/>
  <Override PartName="/ppt/tags/tag12.xml" ContentType="application/vnd.openxmlformats-officedocument.presentationml.tag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tags/tag13.xml" ContentType="application/vnd.openxmlformats-officedocument.presentationml.tags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ags/tag2.xml" ContentType="application/vnd.openxmlformats-officedocument.presentationml.tags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9"/>
  </p:notesMasterIdLst>
  <p:sldIdLst>
    <p:sldId id="277" r:id="rId2"/>
    <p:sldId id="256" r:id="rId3"/>
    <p:sldId id="308" r:id="rId4"/>
    <p:sldId id="309" r:id="rId5"/>
    <p:sldId id="294" r:id="rId6"/>
    <p:sldId id="347" r:id="rId7"/>
    <p:sldId id="296" r:id="rId8"/>
    <p:sldId id="369" r:id="rId9"/>
    <p:sldId id="298" r:id="rId10"/>
    <p:sldId id="297" r:id="rId11"/>
    <p:sldId id="331" r:id="rId12"/>
    <p:sldId id="345" r:id="rId13"/>
    <p:sldId id="333" r:id="rId14"/>
    <p:sldId id="334" r:id="rId15"/>
    <p:sldId id="335" r:id="rId16"/>
    <p:sldId id="350" r:id="rId17"/>
    <p:sldId id="351" r:id="rId18"/>
    <p:sldId id="342" r:id="rId19"/>
    <p:sldId id="336" r:id="rId20"/>
    <p:sldId id="337" r:id="rId21"/>
    <p:sldId id="352" r:id="rId22"/>
    <p:sldId id="293" r:id="rId23"/>
    <p:sldId id="300" r:id="rId24"/>
    <p:sldId id="375" r:id="rId25"/>
    <p:sldId id="360" r:id="rId26"/>
    <p:sldId id="428" r:id="rId27"/>
    <p:sldId id="325" r:id="rId28"/>
    <p:sldId id="488" r:id="rId29"/>
    <p:sldId id="489" r:id="rId30"/>
    <p:sldId id="273" r:id="rId31"/>
    <p:sldId id="282" r:id="rId32"/>
    <p:sldId id="316" r:id="rId33"/>
    <p:sldId id="458" r:id="rId34"/>
    <p:sldId id="301" r:id="rId35"/>
    <p:sldId id="446" r:id="rId36"/>
    <p:sldId id="384" r:id="rId37"/>
    <p:sldId id="383" r:id="rId38"/>
    <p:sldId id="387" r:id="rId39"/>
    <p:sldId id="323" r:id="rId40"/>
    <p:sldId id="311" r:id="rId41"/>
    <p:sldId id="371" r:id="rId42"/>
    <p:sldId id="370" r:id="rId43"/>
    <p:sldId id="418" r:id="rId44"/>
    <p:sldId id="391" r:id="rId45"/>
    <p:sldId id="397" r:id="rId46"/>
    <p:sldId id="417" r:id="rId47"/>
    <p:sldId id="416" r:id="rId48"/>
    <p:sldId id="362" r:id="rId49"/>
    <p:sldId id="303" r:id="rId50"/>
    <p:sldId id="363" r:id="rId51"/>
    <p:sldId id="339" r:id="rId52"/>
    <p:sldId id="427" r:id="rId53"/>
    <p:sldId id="444" r:id="rId54"/>
    <p:sldId id="445" r:id="rId55"/>
    <p:sldId id="312" r:id="rId56"/>
    <p:sldId id="305" r:id="rId57"/>
    <p:sldId id="467" r:id="rId58"/>
    <p:sldId id="475" r:id="rId59"/>
    <p:sldId id="439" r:id="rId60"/>
    <p:sldId id="452" r:id="rId61"/>
    <p:sldId id="454" r:id="rId62"/>
    <p:sldId id="307" r:id="rId63"/>
    <p:sldId id="394" r:id="rId64"/>
    <p:sldId id="354" r:id="rId65"/>
    <p:sldId id="459" r:id="rId66"/>
    <p:sldId id="346" r:id="rId67"/>
    <p:sldId id="487" r:id="rId6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E9F793"/>
    <a:srgbClr val="FFFFCC"/>
    <a:srgbClr val="DE0000"/>
    <a:srgbClr val="E60000"/>
    <a:srgbClr val="FF9900"/>
    <a:srgbClr val="9E0000"/>
    <a:srgbClr val="700000"/>
    <a:srgbClr val="860000"/>
  </p:clrMru>
</p:presentationPr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20131" autoAdjust="0"/>
    <p:restoredTop sz="88628" autoAdjust="0"/>
  </p:normalViewPr>
  <p:slideViewPr>
    <p:cSldViewPr>
      <p:cViewPr varScale="1">
        <p:scale>
          <a:sx n="76" d="100"/>
          <a:sy n="76" d="100"/>
        </p:scale>
        <p:origin x="-51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высшая 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2012 -2013 уч. год</c:v>
                </c:pt>
                <c:pt idx="1">
                  <c:v>2013 - 2014 уч.год</c:v>
                </c:pt>
                <c:pt idx="2">
                  <c:v>2014 - 2015 уч.год</c:v>
                </c:pt>
                <c:pt idx="3">
                  <c:v>2015 - 2016 уч.год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16</c:v>
                </c:pt>
                <c:pt idx="1">
                  <c:v>18</c:v>
                </c:pt>
                <c:pt idx="2">
                  <c:v>18</c:v>
                </c:pt>
                <c:pt idx="3">
                  <c:v>19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первая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2012 -2013 уч. год</c:v>
                </c:pt>
                <c:pt idx="1">
                  <c:v>2013 - 2014 уч.год</c:v>
                </c:pt>
                <c:pt idx="2">
                  <c:v>2014 - 2015 уч.год</c:v>
                </c:pt>
                <c:pt idx="3">
                  <c:v>2015 - 2016 уч.год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11</c:v>
                </c:pt>
                <c:pt idx="1">
                  <c:v>11</c:v>
                </c:pt>
                <c:pt idx="2">
                  <c:v>11</c:v>
                </c:pt>
                <c:pt idx="3">
                  <c:v>16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соответствие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2012 -2013 уч. год</c:v>
                </c:pt>
                <c:pt idx="1">
                  <c:v>2013 - 2014 уч.год</c:v>
                </c:pt>
                <c:pt idx="2">
                  <c:v>2014 - 2015 уч.год</c:v>
                </c:pt>
                <c:pt idx="3">
                  <c:v>2015 - 2016 уч.год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3</c:v>
                </c:pt>
                <c:pt idx="1">
                  <c:v>5</c:v>
                </c:pt>
                <c:pt idx="2">
                  <c:v>5</c:v>
                </c:pt>
                <c:pt idx="3">
                  <c:v>7</c:v>
                </c:pt>
              </c:numCache>
            </c:numRef>
          </c:val>
        </c:ser>
        <c:axId val="35499392"/>
        <c:axId val="35678848"/>
      </c:barChart>
      <c:catAx>
        <c:axId val="35499392"/>
        <c:scaling>
          <c:orientation val="minMax"/>
        </c:scaling>
        <c:axPos val="b"/>
        <c:tickLblPos val="nextTo"/>
        <c:crossAx val="35678848"/>
        <c:crosses val="autoZero"/>
        <c:auto val="1"/>
        <c:lblAlgn val="ctr"/>
        <c:lblOffset val="100"/>
      </c:catAx>
      <c:valAx>
        <c:axId val="35678848"/>
        <c:scaling>
          <c:orientation val="minMax"/>
        </c:scaling>
        <c:axPos val="l"/>
        <c:majorGridlines/>
        <c:numFmt formatCode="General" sourceLinked="1"/>
        <c:tickLblPos val="nextTo"/>
        <c:crossAx val="35499392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>
              <a:solidFill>
                <a:schemeClr val="tx1"/>
              </a:solidFill>
            </a:defRPr>
          </a:pPr>
          <a:endParaRPr lang="ru-RU"/>
        </a:p>
      </c:txPr>
    </c:legend>
    <c:plotVisOnly val="1"/>
  </c:chart>
  <c:spPr>
    <a:gradFill>
      <a:gsLst>
        <a:gs pos="0">
          <a:schemeClr val="accent1">
            <a:tint val="66000"/>
            <a:satMod val="160000"/>
          </a:schemeClr>
        </a:gs>
        <a:gs pos="50000">
          <a:schemeClr val="accent1">
            <a:tint val="44500"/>
            <a:satMod val="160000"/>
          </a:schemeClr>
        </a:gs>
        <a:gs pos="100000">
          <a:schemeClr val="accent1">
            <a:tint val="23500"/>
            <a:satMod val="160000"/>
          </a:schemeClr>
        </a:gs>
      </a:gsLst>
      <a:lin ang="5400000" scaled="0"/>
    </a:gradFill>
  </c:sp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5842E2D-119B-47B7-B318-72EA966FFB5A}" type="datetimeFigureOut">
              <a:rPr lang="ru-RU"/>
              <a:pPr>
                <a:defRPr/>
              </a:pPr>
              <a:t>19.05.2016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46F1A75-D6A3-4955-B93A-8EFDDF6CE4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6F1A75-D6A3-4955-B93A-8EFDDF6CE4ED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6F1A75-D6A3-4955-B93A-8EFDDF6CE4ED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D8EC875-A700-4981-914B-82B2C5087D61}" type="slidenum">
              <a:rPr lang="ru-RU" smtClean="0"/>
              <a:pPr>
                <a:defRPr/>
              </a:pPr>
              <a:t>36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9E5D80F-C9EA-418D-AA51-17BAB7B20080}" type="slidenum">
              <a:rPr lang="ru-RU" smtClean="0"/>
              <a:pPr>
                <a:defRPr/>
              </a:pPr>
              <a:t>37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9156E6-8441-4D19-BA0F-3771BDB7B25B}" type="datetimeFigureOut">
              <a:rPr lang="ru-RU"/>
              <a:pPr>
                <a:defRPr/>
              </a:pPr>
              <a:t>19.05.2016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9EF1F3-2D42-4B7D-AD2E-C1919707B3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8000">
    <p:strips dir="r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560555-F0F5-4075-A17C-4252D82463A0}" type="datetimeFigureOut">
              <a:rPr lang="ru-RU"/>
              <a:pPr>
                <a:defRPr/>
              </a:pPr>
              <a:t>19.05.2016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9A705C-26FB-4AE6-96C4-E801F41C50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8000">
    <p:strips dir="r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5A5A65-E568-4D5F-84AF-BFDC8CCC650C}" type="datetimeFigureOut">
              <a:rPr lang="ru-RU"/>
              <a:pPr>
                <a:defRPr/>
              </a:pPr>
              <a:t>19.05.2016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0CB2AB-8663-4866-90E1-374986A970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8000">
    <p:strips dir="r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4E0F5F-02D7-47C7-A3B2-8579C59FF3C4}" type="datetimeFigureOut">
              <a:rPr lang="ru-RU"/>
              <a:pPr>
                <a:defRPr/>
              </a:pPr>
              <a:t>19.05.2016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5B1130-32EB-4103-A6F0-E574DED13E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8000">
    <p:strips dir="r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033691-15FA-4EEC-9B6C-9232EB73CAB5}" type="datetimeFigureOut">
              <a:rPr lang="ru-RU"/>
              <a:pPr>
                <a:defRPr/>
              </a:pPr>
              <a:t>19.05.2016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2F925E-4D74-4EB2-B687-F13C67B4DA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8000">
    <p:strips dir="r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C6FF2F-4050-41C6-A5B3-5C975F926CB4}" type="datetimeFigureOut">
              <a:rPr lang="ru-RU"/>
              <a:pPr>
                <a:defRPr/>
              </a:pPr>
              <a:t>19.05.2016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FBBC98-E115-41D7-9F19-1508E69C22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8000">
    <p:strips dir="r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7CE25A-D558-4339-9450-0D98A057DB92}" type="datetimeFigureOut">
              <a:rPr lang="ru-RU"/>
              <a:pPr>
                <a:defRPr/>
              </a:pPr>
              <a:t>19.05.2016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CD50E-3011-43E6-9BFD-A0537E0659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8000">
    <p:strips dir="r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255EF0-EA76-4CF2-9404-BF34153DF928}" type="datetimeFigureOut">
              <a:rPr lang="ru-RU"/>
              <a:pPr>
                <a:defRPr/>
              </a:pPr>
              <a:t>19.05.2016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42EF13-4B08-4D49-A6D1-53874DA8EA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8000">
    <p:strips dir="r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E0ED4B-AD7D-49CD-A345-12B2462E589E}" type="datetimeFigureOut">
              <a:rPr lang="ru-RU"/>
              <a:pPr>
                <a:defRPr/>
              </a:pPr>
              <a:t>19.05.2016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D350BE-D72B-406D-B111-46156A58AA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8000">
    <p:strips dir="r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667490-3AB5-4CBE-A665-F6A9ED466A58}" type="datetimeFigureOut">
              <a:rPr lang="ru-RU"/>
              <a:pPr>
                <a:defRPr/>
              </a:pPr>
              <a:t>19.05.2016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B840E8-39D9-459E-B56F-DC3B43CA2F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8000">
    <p:strips dir="r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D26352-4456-4A2B-94B3-E2F3E907383C}" type="datetimeFigureOut">
              <a:rPr lang="ru-RU"/>
              <a:pPr>
                <a:defRPr/>
              </a:pPr>
              <a:t>19.05.2016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E7E0D9-3108-4B72-BB05-15034CFF3C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8000">
    <p:strips dir="r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700000"/>
            </a:gs>
            <a:gs pos="21001">
              <a:srgbClr val="860000"/>
            </a:gs>
            <a:gs pos="100000">
              <a:srgbClr val="86000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73C84B3-356F-4A44-A597-F392FCD667F5}" type="datetimeFigureOut">
              <a:rPr lang="ru-RU"/>
              <a:pPr>
                <a:defRPr/>
              </a:pPr>
              <a:t>19.05.2016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03AA85F-ECA3-439E-97D8-7CF1C03DA7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ransition spd="slow">
    <p:cover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chart" Target="../charts/char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3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3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1.png"/><Relationship Id="rId7" Type="http://schemas.openxmlformats.org/officeDocument/2006/relationships/image" Target="../media/image4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5" Type="http://schemas.openxmlformats.org/officeDocument/2006/relationships/image" Target="../media/image46.png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5" Type="http://schemas.openxmlformats.org/officeDocument/2006/relationships/image" Target="../media/image47.png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4" Type="http://schemas.openxmlformats.org/officeDocument/2006/relationships/image" Target="../media/image4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4" Type="http://schemas.openxmlformats.org/officeDocument/2006/relationships/image" Target="../media/image4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1.png"/><Relationship Id="rId7" Type="http://schemas.openxmlformats.org/officeDocument/2006/relationships/image" Target="../media/image6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Relationship Id="rId9" Type="http://schemas.openxmlformats.org/officeDocument/2006/relationships/image" Target="../media/image6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12" Type="http://schemas.openxmlformats.org/officeDocument/2006/relationships/image" Target="../media/image7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11" Type="http://schemas.openxmlformats.org/officeDocument/2006/relationships/image" Target="../media/image78.jpeg"/><Relationship Id="rId5" Type="http://schemas.openxmlformats.org/officeDocument/2006/relationships/image" Target="../media/image72.jpeg"/><Relationship Id="rId10" Type="http://schemas.openxmlformats.org/officeDocument/2006/relationships/image" Target="../media/image77.jpeg"/><Relationship Id="rId4" Type="http://schemas.openxmlformats.org/officeDocument/2006/relationships/image" Target="../media/image71.jpeg"/><Relationship Id="rId9" Type="http://schemas.openxmlformats.org/officeDocument/2006/relationships/image" Target="../media/image76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12" Type="http://schemas.openxmlformats.org/officeDocument/2006/relationships/image" Target="../media/image8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11" Type="http://schemas.openxmlformats.org/officeDocument/2006/relationships/image" Target="../media/image88.jpeg"/><Relationship Id="rId5" Type="http://schemas.openxmlformats.org/officeDocument/2006/relationships/image" Target="../media/image82.jpeg"/><Relationship Id="rId10" Type="http://schemas.openxmlformats.org/officeDocument/2006/relationships/image" Target="../media/image87.jpeg"/><Relationship Id="rId4" Type="http://schemas.openxmlformats.org/officeDocument/2006/relationships/image" Target="../media/image81.jpeg"/><Relationship Id="rId9" Type="http://schemas.openxmlformats.org/officeDocument/2006/relationships/image" Target="../media/image86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97.jpeg"/><Relationship Id="rId7" Type="http://schemas.openxmlformats.org/officeDocument/2006/relationships/image" Target="../media/image10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Relationship Id="rId9" Type="http://schemas.openxmlformats.org/officeDocument/2006/relationships/image" Target="../media/image10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5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1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jpeg"/><Relationship Id="rId3" Type="http://schemas.openxmlformats.org/officeDocument/2006/relationships/image" Target="../media/image117.jpeg"/><Relationship Id="rId7" Type="http://schemas.openxmlformats.org/officeDocument/2006/relationships/image" Target="../media/image1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jpeg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jpeg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jpeg"/><Relationship Id="rId5" Type="http://schemas.openxmlformats.org/officeDocument/2006/relationships/image" Target="../media/image8.jpeg"/><Relationship Id="rId4" Type="http://schemas.openxmlformats.org/officeDocument/2006/relationships/image" Target="../media/image135.jpe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jpeg"/><Relationship Id="rId13" Type="http://schemas.openxmlformats.org/officeDocument/2006/relationships/image" Target="../media/image147.jpeg"/><Relationship Id="rId3" Type="http://schemas.openxmlformats.org/officeDocument/2006/relationships/image" Target="../media/image137.jpeg"/><Relationship Id="rId7" Type="http://schemas.openxmlformats.org/officeDocument/2006/relationships/image" Target="../media/image141.jpeg"/><Relationship Id="rId12" Type="http://schemas.openxmlformats.org/officeDocument/2006/relationships/image" Target="../media/image14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0.jpeg"/><Relationship Id="rId11" Type="http://schemas.openxmlformats.org/officeDocument/2006/relationships/image" Target="../media/image145.jpeg"/><Relationship Id="rId5" Type="http://schemas.openxmlformats.org/officeDocument/2006/relationships/image" Target="../media/image139.jpeg"/><Relationship Id="rId15" Type="http://schemas.openxmlformats.org/officeDocument/2006/relationships/image" Target="../media/image149.jpeg"/><Relationship Id="rId10" Type="http://schemas.openxmlformats.org/officeDocument/2006/relationships/image" Target="../media/image144.jpeg"/><Relationship Id="rId4" Type="http://schemas.openxmlformats.org/officeDocument/2006/relationships/image" Target="../media/image138.jpeg"/><Relationship Id="rId9" Type="http://schemas.openxmlformats.org/officeDocument/2006/relationships/image" Target="../media/image143.jpeg"/><Relationship Id="rId14" Type="http://schemas.openxmlformats.org/officeDocument/2006/relationships/image" Target="../media/image148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7" Type="http://schemas.openxmlformats.org/officeDocument/2006/relationships/image" Target="../media/image15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3.jpeg"/><Relationship Id="rId5" Type="http://schemas.openxmlformats.org/officeDocument/2006/relationships/image" Target="../media/image152.jpeg"/><Relationship Id="rId4" Type="http://schemas.openxmlformats.org/officeDocument/2006/relationships/image" Target="../media/image151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6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9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0" y="1700808"/>
            <a:ext cx="9144000" cy="31700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МБОУ «Средняя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общеобразовательная школа №10»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Рузаевского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муниципального района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РЕСПУБЛИКИ МОРДОВИЯ</a:t>
            </a:r>
          </a:p>
        </p:txBody>
      </p:sp>
    </p:spTree>
  </p:cSld>
  <p:clrMapOvr>
    <a:masterClrMapping/>
  </p:clrMapOvr>
  <p:transition spd="slow" advTm="9064">
    <p:strips dir="r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539750" y="188913"/>
            <a:ext cx="828040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ru-RU" sz="2400" b="1" dirty="0">
                <a:solidFill>
                  <a:srgbClr val="E9F793"/>
                </a:solidFill>
              </a:rPr>
              <a:t>Столовая (п</a:t>
            </a:r>
            <a:r>
              <a:rPr lang="ru-RU" sz="2000" dirty="0">
                <a:solidFill>
                  <a:srgbClr val="E9F793"/>
                </a:solidFill>
              </a:rPr>
              <a:t>осле ремонта)</a:t>
            </a:r>
            <a:endParaRPr lang="ru-RU" sz="2000" b="1" dirty="0">
              <a:solidFill>
                <a:srgbClr val="E9F7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403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2775" y="620713"/>
            <a:ext cx="7920038" cy="594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8000">
    <p:strips dir="r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9144000" cy="7699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ru-RU" sz="2400" b="1" dirty="0">
                <a:solidFill>
                  <a:srgbClr val="E9F793"/>
                </a:solidFill>
              </a:rPr>
              <a:t>Столовая</a:t>
            </a:r>
            <a:r>
              <a:rPr lang="ru-RU" sz="2000" dirty="0">
                <a:solidFill>
                  <a:srgbClr val="E9F793"/>
                </a:solidFill>
              </a:rPr>
              <a:t/>
            </a:r>
            <a:br>
              <a:rPr lang="ru-RU" sz="2000" dirty="0">
                <a:solidFill>
                  <a:srgbClr val="E9F793"/>
                </a:solidFill>
              </a:rPr>
            </a:br>
            <a:r>
              <a:rPr lang="ru-RU" sz="2000" dirty="0">
                <a:solidFill>
                  <a:srgbClr val="E9F793"/>
                </a:solidFill>
              </a:rPr>
              <a:t>Число  посадочных  мест  – 180 </a:t>
            </a:r>
            <a:endParaRPr lang="ru-RU" sz="2000" b="1" dirty="0">
              <a:solidFill>
                <a:srgbClr val="E9F7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349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088" y="836613"/>
            <a:ext cx="7561262" cy="5668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Tm="8000">
    <p:strips dir="r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539750" y="188913"/>
            <a:ext cx="828040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ru-RU" sz="2400" b="1" dirty="0">
                <a:solidFill>
                  <a:srgbClr val="E9F793"/>
                </a:solidFill>
              </a:rPr>
              <a:t>Столовая (н</a:t>
            </a:r>
            <a:r>
              <a:rPr lang="ru-RU" sz="2000" dirty="0">
                <a:solidFill>
                  <a:srgbClr val="E9F793"/>
                </a:solidFill>
              </a:rPr>
              <a:t>овое оборудование)</a:t>
            </a:r>
            <a:endParaRPr lang="ru-RU" sz="2000" b="1" dirty="0">
              <a:solidFill>
                <a:srgbClr val="E9F7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1550" y="908050"/>
            <a:ext cx="7345363" cy="550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8000">
    <p:strips dir="r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539750" y="188913"/>
            <a:ext cx="8280400" cy="7699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ru-RU" sz="2400" b="1" dirty="0">
                <a:solidFill>
                  <a:srgbClr val="E9F793"/>
                </a:solidFill>
              </a:rPr>
              <a:t>Центр Патриотического воспитания</a:t>
            </a:r>
            <a:r>
              <a:rPr lang="ru-RU" sz="2000" dirty="0">
                <a:solidFill>
                  <a:srgbClr val="E9F793"/>
                </a:solidFill>
              </a:rPr>
              <a:t/>
            </a:r>
            <a:br>
              <a:rPr lang="ru-RU" sz="2000" dirty="0">
                <a:solidFill>
                  <a:srgbClr val="E9F793"/>
                </a:solidFill>
              </a:rPr>
            </a:br>
            <a:endParaRPr lang="ru-RU" sz="2000" b="1" dirty="0">
              <a:solidFill>
                <a:srgbClr val="E9F7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915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6300" y="981075"/>
            <a:ext cx="7296150" cy="547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8000">
    <p:strips dir="r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539750" y="188913"/>
            <a:ext cx="8280400" cy="7699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ru-RU" sz="2400" b="1" dirty="0">
                <a:solidFill>
                  <a:srgbClr val="E9F793"/>
                </a:solidFill>
              </a:rPr>
              <a:t>Центр Патриотического воспитания</a:t>
            </a:r>
            <a:r>
              <a:rPr lang="ru-RU" sz="2000" dirty="0">
                <a:solidFill>
                  <a:srgbClr val="E9F793"/>
                </a:solidFill>
              </a:rPr>
              <a:t/>
            </a:r>
            <a:br>
              <a:rPr lang="ru-RU" sz="2000" dirty="0">
                <a:solidFill>
                  <a:srgbClr val="E9F793"/>
                </a:solidFill>
              </a:rPr>
            </a:br>
            <a:endParaRPr lang="ru-RU" sz="2000" b="1" dirty="0">
              <a:solidFill>
                <a:srgbClr val="E9F7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650" y="836613"/>
            <a:ext cx="7461250" cy="559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8000">
    <p:strips dir="r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539750" y="188913"/>
            <a:ext cx="8280400" cy="7699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ru-RU" sz="2400" b="1" dirty="0">
                <a:solidFill>
                  <a:srgbClr val="E9F793"/>
                </a:solidFill>
              </a:rPr>
              <a:t>Центр Патриотического воспитания</a:t>
            </a:r>
            <a:r>
              <a:rPr lang="ru-RU" sz="2000" dirty="0">
                <a:solidFill>
                  <a:srgbClr val="E9F793"/>
                </a:solidFill>
              </a:rPr>
              <a:t/>
            </a:r>
            <a:br>
              <a:rPr lang="ru-RU" sz="2000" dirty="0">
                <a:solidFill>
                  <a:srgbClr val="E9F793"/>
                </a:solidFill>
              </a:rPr>
            </a:br>
            <a:endParaRPr lang="ru-RU" sz="2000" b="1" dirty="0">
              <a:solidFill>
                <a:srgbClr val="E9F7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0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088" y="836613"/>
            <a:ext cx="7461250" cy="559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8000">
    <p:strips dir="r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539750" y="188913"/>
            <a:ext cx="828040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ru-RU" sz="2400" b="1" dirty="0">
                <a:solidFill>
                  <a:srgbClr val="E9F793"/>
                </a:solidFill>
              </a:rPr>
              <a:t>Рекреации</a:t>
            </a:r>
            <a:endParaRPr lang="ru-RU" sz="2000" b="1" dirty="0">
              <a:solidFill>
                <a:srgbClr val="E9F7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222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088" y="836613"/>
            <a:ext cx="7516812" cy="563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8000">
    <p:strips dir="r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539750" y="188913"/>
            <a:ext cx="8280400" cy="7620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2400" b="1">
                <a:solidFill>
                  <a:srgbClr val="E9F793"/>
                </a:solidFill>
              </a:rPr>
              <a:t>Рекреации</a:t>
            </a:r>
          </a:p>
          <a:p>
            <a:pPr algn="r"/>
            <a:endParaRPr lang="ru-RU" sz="2000" b="1">
              <a:solidFill>
                <a:srgbClr val="E9F793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0113" y="981075"/>
            <a:ext cx="7515225" cy="563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8000">
    <p:strips dir="r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4" name="Прямоугольник 1"/>
          <p:cNvSpPr>
            <a:spLocks noChangeArrowheads="1"/>
          </p:cNvSpPr>
          <p:nvPr/>
        </p:nvSpPr>
        <p:spPr bwMode="auto">
          <a:xfrm>
            <a:off x="539750" y="188913"/>
            <a:ext cx="82804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2400" b="1">
                <a:solidFill>
                  <a:srgbClr val="E9F793"/>
                </a:solidFill>
              </a:rPr>
              <a:t>Рекреации</a:t>
            </a:r>
          </a:p>
        </p:txBody>
      </p:sp>
      <p:pic>
        <p:nvPicPr>
          <p:cNvPr id="5427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213" y="1052513"/>
            <a:ext cx="7488237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8000">
    <p:strips dir="r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539750" y="188913"/>
            <a:ext cx="828040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ru-RU" sz="2400" b="1" dirty="0">
                <a:solidFill>
                  <a:srgbClr val="E9F793"/>
                </a:solidFill>
              </a:rPr>
              <a:t>Рекреации</a:t>
            </a:r>
            <a:endParaRPr lang="ru-RU" sz="2000" b="1" dirty="0">
              <a:solidFill>
                <a:srgbClr val="E9F7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529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0113" y="981075"/>
            <a:ext cx="7461250" cy="559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8000">
    <p:strips dir="r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D:\Учебюные материалы\10(2)\images\ruzsh10g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213" y="1412875"/>
            <a:ext cx="7770812" cy="4929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251520" y="188640"/>
            <a:ext cx="8424936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5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E9F793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Школа открыта в 1980 г.</a:t>
            </a:r>
          </a:p>
        </p:txBody>
      </p:sp>
    </p:spTree>
  </p:cSld>
  <p:clrMapOvr>
    <a:masterClrMapping/>
  </p:clrMapOvr>
  <p:transition spd="slow" advTm="9064">
    <p:strips dir="r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539750" y="188913"/>
            <a:ext cx="828040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ru-RU" sz="2400" b="1" dirty="0">
                <a:solidFill>
                  <a:srgbClr val="E9F793"/>
                </a:solidFill>
              </a:rPr>
              <a:t>Рекреации</a:t>
            </a:r>
            <a:endParaRPr lang="ru-RU" sz="2000" b="1" dirty="0">
              <a:solidFill>
                <a:srgbClr val="E9F7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632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1550" y="981075"/>
            <a:ext cx="7551738" cy="566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8000">
    <p:strips dir="r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539750" y="188913"/>
            <a:ext cx="828040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ru-RU" sz="2400" b="1" dirty="0">
                <a:solidFill>
                  <a:srgbClr val="E9F793"/>
                </a:solidFill>
              </a:rPr>
              <a:t>Рекреации</a:t>
            </a:r>
            <a:endParaRPr lang="ru-RU" sz="2000" b="1" dirty="0">
              <a:solidFill>
                <a:srgbClr val="E9F7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734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39975" y="981075"/>
            <a:ext cx="4157663" cy="554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8000">
    <p:strips dir="r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468313" y="4941888"/>
            <a:ext cx="8280400" cy="16303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kumimoji="1" lang="ru-RU" sz="2000" b="1" dirty="0">
                <a:solidFill>
                  <a:srgbClr val="E9F7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школе два кабинета информационных технологий, 1 кабинет с интерактивной доской, 2 кабинета с </a:t>
            </a:r>
            <a:r>
              <a:rPr kumimoji="1" lang="ru-RU" sz="2000" b="1" dirty="0" err="1">
                <a:solidFill>
                  <a:srgbClr val="E9F7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медиа</a:t>
            </a:r>
            <a:r>
              <a:rPr kumimoji="1" lang="ru-RU" sz="2000" b="1" dirty="0">
                <a:solidFill>
                  <a:srgbClr val="E9F7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оборудованием, компьютерами оснащены библиотека,  кабинет психолога, 3 кабинета заместителей директора.  Все кабинеты объединены  в локальную сеть.</a:t>
            </a:r>
            <a:endParaRPr lang="ru-RU" sz="2000" b="1" dirty="0">
              <a:solidFill>
                <a:srgbClr val="E9F7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7891" name="Picture 2" descr="F:\GRANT\Для презентации на грант школы\IMG_108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92275" y="404813"/>
            <a:ext cx="5759450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8000">
    <p:strips dir="r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539750" y="188913"/>
            <a:ext cx="828040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ru-RU" sz="2400" b="1" dirty="0">
                <a:solidFill>
                  <a:srgbClr val="E9F793"/>
                </a:solidFill>
              </a:rPr>
              <a:t>В учебных кабинетах</a:t>
            </a:r>
            <a:endParaRPr lang="ru-RU" sz="2000" b="1" dirty="0">
              <a:solidFill>
                <a:srgbClr val="E9F7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837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1550" y="836613"/>
            <a:ext cx="7413625" cy="556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8000">
    <p:strips dir="r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539750" y="188913"/>
            <a:ext cx="828040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ru-RU" sz="2400" b="1" dirty="0">
                <a:solidFill>
                  <a:srgbClr val="E9F793"/>
                </a:solidFill>
              </a:rPr>
              <a:t>В учебных кабинетах</a:t>
            </a:r>
            <a:endParaRPr lang="ru-RU" sz="2000" b="1" dirty="0">
              <a:solidFill>
                <a:srgbClr val="E9F7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939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088" y="836613"/>
            <a:ext cx="7681912" cy="576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8000">
    <p:strips dir="r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539750" y="188913"/>
            <a:ext cx="828040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ru-RU" sz="2400" b="1" dirty="0">
                <a:solidFill>
                  <a:srgbClr val="E9F793"/>
                </a:solidFill>
              </a:rPr>
              <a:t>В учебных кабинетах</a:t>
            </a:r>
            <a:endParaRPr lang="ru-RU" sz="2000" b="1" dirty="0">
              <a:solidFill>
                <a:srgbClr val="E9F7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041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213" y="836613"/>
            <a:ext cx="7680325" cy="576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8000">
    <p:strips dir="r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-1981200" y="115888"/>
            <a:ext cx="8280400" cy="457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ru-RU" sz="2400" b="1" dirty="0">
                <a:solidFill>
                  <a:srgbClr val="E9F793"/>
                </a:solidFill>
              </a:rPr>
              <a:t>Пришкольный участок</a:t>
            </a:r>
            <a:endParaRPr lang="ru-RU" sz="2000" b="1" dirty="0">
              <a:solidFill>
                <a:srgbClr val="E9F7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6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213" y="765175"/>
            <a:ext cx="7885112" cy="591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8000">
    <p:strips dir="r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-1785938" y="428625"/>
            <a:ext cx="6000751" cy="9540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ПНП «Образование»</a:t>
            </a:r>
          </a:p>
          <a:p>
            <a:pPr>
              <a:defRPr/>
            </a:pPr>
            <a:endParaRPr lang="ru-RU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19459" name="TextBox 4"/>
          <p:cNvSpPr txBox="1">
            <a:spLocks noChangeArrowheads="1"/>
          </p:cNvSpPr>
          <p:nvPr/>
        </p:nvSpPr>
        <p:spPr bwMode="auto">
          <a:xfrm>
            <a:off x="5000625" y="285750"/>
            <a:ext cx="385762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 dirty="0" smtClean="0">
                <a:solidFill>
                  <a:srgbClr val="FFFF00"/>
                </a:solidFill>
              </a:rPr>
              <a:t>Конкурс </a:t>
            </a:r>
            <a:r>
              <a:rPr lang="ru-RU" sz="2800" b="1" dirty="0">
                <a:solidFill>
                  <a:srgbClr val="FFFF00"/>
                </a:solidFill>
              </a:rPr>
              <a:t>«Трудовое соперничество»</a:t>
            </a:r>
          </a:p>
        </p:txBody>
      </p:sp>
      <p:pic>
        <p:nvPicPr>
          <p:cNvPr id="19460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750" y="1412875"/>
            <a:ext cx="3529013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6" descr="äèïëîì_Pic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825" y="1412875"/>
            <a:ext cx="3495675" cy="496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spd="slow" advTm="50654">
    <p:strips dir="r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8" name="Picture 4" descr="C:\Users\777\Desktop\Attachments_ruz10sh@mail.ru_2016-05-19_12-22-27\заявка2 0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285860"/>
            <a:ext cx="3174434" cy="4666071"/>
          </a:xfrm>
          <a:prstGeom prst="rect">
            <a:avLst/>
          </a:prstGeom>
          <a:noFill/>
        </p:spPr>
      </p:pic>
      <p:pic>
        <p:nvPicPr>
          <p:cNvPr id="93189" name="Picture 5" descr="C:\Users\777\Desktop\Attachments_ruz10sh@mail.ru_2016-05-19_12-22-27\заявка2 0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97737" y="1285860"/>
            <a:ext cx="3313872" cy="4688510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929189" y="357167"/>
            <a:ext cx="3565523" cy="642942"/>
          </a:xfrm>
        </p:spPr>
        <p:txBody>
          <a:bodyPr/>
          <a:lstStyle/>
          <a:p>
            <a:pPr algn="ctr"/>
            <a:r>
              <a:rPr lang="ru-RU" sz="2000" dirty="0" smtClean="0">
                <a:solidFill>
                  <a:srgbClr val="FFFF00"/>
                </a:solidFill>
              </a:rPr>
              <a:t>Ф</a:t>
            </a:r>
            <a:r>
              <a:rPr lang="ru-RU" sz="1600" dirty="0" smtClean="0">
                <a:solidFill>
                  <a:srgbClr val="FFFF00"/>
                </a:solidFill>
              </a:rPr>
              <a:t>естиваль художественной самодеятельности</a:t>
            </a:r>
            <a:endParaRPr lang="ru-RU" sz="1600" dirty="0">
              <a:solidFill>
                <a:srgbClr val="FFFF00"/>
              </a:solidFill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571473" y="357167"/>
            <a:ext cx="3143272" cy="642941"/>
          </a:xfrm>
        </p:spPr>
        <p:txBody>
          <a:bodyPr/>
          <a:lstStyle/>
          <a:p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ПНП «Образование»</a:t>
            </a:r>
          </a:p>
          <a:p>
            <a:endParaRPr lang="ru-RU" dirty="0"/>
          </a:p>
        </p:txBody>
      </p:sp>
    </p:spTree>
  </p:cSld>
  <p:clrMapOvr>
    <a:masterClrMapping/>
  </p:clrMapOvr>
  <p:transition spd="slow" advTm="8000">
    <p:strips dir="r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C:\Users\777\Desktop\Attachments_ruz10sh@mail.ru_2016-05-19_12-22-27\заявка2 0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428736"/>
            <a:ext cx="3214710" cy="4112198"/>
          </a:xfrm>
          <a:prstGeom prst="rect">
            <a:avLst/>
          </a:prstGeom>
          <a:noFill/>
        </p:spPr>
      </p:pic>
      <p:pic>
        <p:nvPicPr>
          <p:cNvPr id="94212" name="Picture 4" descr="C:\Users\777\Desktop\Attachments_ruz10sh@mail.ru_2016-05-19_12-22-27\заявка2 0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94" y="1428737"/>
            <a:ext cx="3209504" cy="4143404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357818" y="428605"/>
            <a:ext cx="3500462" cy="785818"/>
          </a:xfrm>
        </p:spPr>
        <p:txBody>
          <a:bodyPr/>
          <a:lstStyle/>
          <a:p>
            <a:pPr algn="ctr"/>
            <a:r>
              <a:rPr lang="ru-RU" sz="2400" dirty="0" smtClean="0">
                <a:solidFill>
                  <a:srgbClr val="FFFF00"/>
                </a:solidFill>
              </a:rPr>
              <a:t>М</a:t>
            </a:r>
            <a:r>
              <a:rPr lang="ru-RU" sz="1800" dirty="0" smtClean="0">
                <a:solidFill>
                  <a:srgbClr val="FFFF00"/>
                </a:solidFill>
              </a:rPr>
              <a:t>униципальная спартакиада</a:t>
            </a:r>
            <a:endParaRPr lang="ru-RU" sz="1800" dirty="0">
              <a:solidFill>
                <a:srgbClr val="FFFF00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722313" y="428605"/>
            <a:ext cx="3492497" cy="785817"/>
          </a:xfrm>
        </p:spPr>
        <p:txBody>
          <a:bodyPr/>
          <a:lstStyle/>
          <a:p>
            <a:pPr algn="ctr"/>
            <a:r>
              <a:rPr lang="ru-RU" sz="2400" dirty="0" smtClean="0">
                <a:solidFill>
                  <a:srgbClr val="FFFF00"/>
                </a:solidFill>
              </a:rPr>
              <a:t>Конкурс по благоустройству  города</a:t>
            </a:r>
            <a:endParaRPr lang="ru-RU" sz="2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 advTm="8000">
    <p:strips dir="r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1547813" y="333375"/>
            <a:ext cx="7272337" cy="9540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ru-RU" sz="2800" b="1">
                <a:solidFill>
                  <a:srgbClr val="E9F79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Материально-техническая база школы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9750" y="1484313"/>
            <a:ext cx="7993063" cy="52625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400" b="1" dirty="0">
                <a:solidFill>
                  <a:srgbClr val="E9F79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Основное здание школы: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1400" b="1" dirty="0">
                <a:solidFill>
                  <a:srgbClr val="E9F79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 кабинетов всего 39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1400" b="1" dirty="0">
                <a:solidFill>
                  <a:srgbClr val="E9F79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 из них:</a:t>
            </a:r>
          </a:p>
          <a:p>
            <a:pPr lvl="2">
              <a:buFont typeface="Courier New" pitchFamily="49" charset="0"/>
              <a:buChar char="o"/>
              <a:defRPr/>
            </a:pPr>
            <a:r>
              <a:rPr lang="ru-RU" sz="1400" b="1" dirty="0">
                <a:solidFill>
                  <a:srgbClr val="E9F79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 начальная школа 12 </a:t>
            </a:r>
          </a:p>
          <a:p>
            <a:pPr lvl="2">
              <a:buFont typeface="Courier New" pitchFamily="49" charset="0"/>
              <a:buChar char="o"/>
              <a:defRPr/>
            </a:pPr>
            <a:r>
              <a:rPr lang="ru-RU" sz="1400" b="1" dirty="0">
                <a:solidFill>
                  <a:srgbClr val="E9F79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 средняя школа 27 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1400" b="1" dirty="0">
                <a:solidFill>
                  <a:srgbClr val="E9F79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 спортивный зал</a:t>
            </a:r>
            <a:endParaRPr lang="ru-RU" sz="1400" b="1" baseline="30000" dirty="0">
              <a:solidFill>
                <a:srgbClr val="E9F79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ru-RU" sz="1400" b="1" dirty="0">
                <a:solidFill>
                  <a:srgbClr val="E9F79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 малый спортивный (тренажерный) зал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1400" b="1" dirty="0">
                <a:solidFill>
                  <a:srgbClr val="E9F79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актовый зал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1400" b="1" dirty="0">
                <a:solidFill>
                  <a:srgbClr val="E9F79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 столовая - 180 мест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1400" b="1" dirty="0">
                <a:solidFill>
                  <a:srgbClr val="E9F79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 бассейн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1400" b="1" dirty="0">
                <a:solidFill>
                  <a:srgbClr val="E9F79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 кабинет обслуживающего труда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1400" b="1" dirty="0">
                <a:solidFill>
                  <a:srgbClr val="E9F79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 школьные мастерские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1400" b="1" dirty="0">
                <a:solidFill>
                  <a:srgbClr val="E9F79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 центр патриотического воспитания учащихся (школьный музей)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1400" b="1" dirty="0">
                <a:solidFill>
                  <a:srgbClr val="E9F79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 фонд библиотеки – 20 217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1400" b="1" dirty="0">
                <a:solidFill>
                  <a:srgbClr val="E9F79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 компьютеры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1400" b="1" dirty="0">
                <a:solidFill>
                  <a:srgbClr val="E9F79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 оргтехника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1400" b="1" dirty="0">
                <a:solidFill>
                  <a:srgbClr val="E9F79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 кабинет информационных технологий – 2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1400" b="1" dirty="0">
                <a:solidFill>
                  <a:srgbClr val="E9F79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 кабинет психолога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1400" b="1" dirty="0">
                <a:solidFill>
                  <a:srgbClr val="E9F79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 кабинет логопеда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1400" b="1" dirty="0">
                <a:solidFill>
                  <a:srgbClr val="E9F79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 методический кабинет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1400" b="1" dirty="0">
                <a:solidFill>
                  <a:srgbClr val="E9F79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 медицинский кабинет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1400" b="1" dirty="0">
                <a:solidFill>
                  <a:srgbClr val="E9F79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 кабинет бухгалтерии </a:t>
            </a:r>
          </a:p>
          <a:p>
            <a:pPr>
              <a:defRPr/>
            </a:pPr>
            <a:endParaRPr lang="ru-RU" sz="1400" b="1" dirty="0">
              <a:solidFill>
                <a:srgbClr val="E9F79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>
              <a:defRPr/>
            </a:pPr>
            <a:r>
              <a:rPr lang="ru-RU" sz="1400" b="1" dirty="0">
                <a:solidFill>
                  <a:srgbClr val="E9F79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Общая площадь пришкольной территории – 1,5 га.</a:t>
            </a:r>
            <a:endParaRPr lang="ru-RU" sz="1400" baseline="30000" dirty="0">
              <a:solidFill>
                <a:srgbClr val="E9F793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spd="slow" advTm="50654">
    <p:strips dir="r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1403350" y="0"/>
            <a:ext cx="6551613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ru-RU" sz="2800" b="1" dirty="0">
                <a:solidFill>
                  <a:srgbClr val="E9F79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Квалификация педагогов </a:t>
            </a:r>
            <a:endParaRPr lang="ru-RU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27088" y="5661025"/>
            <a:ext cx="7993062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E9F79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В школе работают психолог, логопед</a:t>
            </a:r>
            <a:r>
              <a:rPr lang="ru-RU" b="1" dirty="0" smtClean="0">
                <a:solidFill>
                  <a:srgbClr val="E9F79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, педагог-организатор, педагоги дополнительного образования </a:t>
            </a:r>
            <a:r>
              <a:rPr lang="ru-RU" b="1" dirty="0">
                <a:solidFill>
                  <a:srgbClr val="E9F79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специалист по техническому обслуживанию персональных компьютеров.</a:t>
            </a:r>
            <a:endParaRPr lang="ru-RU" dirty="0">
              <a:solidFill>
                <a:srgbClr val="E9F793"/>
              </a:solidFill>
            </a:endParaRPr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1857356" y="1857364"/>
          <a:ext cx="548640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custDataLst>
      <p:tags r:id="rId1"/>
    </p:custDataLst>
  </p:cSld>
  <p:clrMapOvr>
    <a:masterClrMapping/>
  </p:clrMapOvr>
  <p:transition spd="slow" advTm="50654">
    <p:strips dir="r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1476375" y="692150"/>
            <a:ext cx="6551613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ru-RU" sz="2800" b="1" dirty="0">
                <a:solidFill>
                  <a:srgbClr val="E9F79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Награды педагогов</a:t>
            </a:r>
          </a:p>
        </p:txBody>
      </p:sp>
      <p:pic>
        <p:nvPicPr>
          <p:cNvPr id="21507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1484313"/>
            <a:ext cx="8483600" cy="439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spd="slow" advTm="50654">
    <p:strips dir="r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Rectangle 5"/>
          <p:cNvSpPr txBox="1">
            <a:spLocks noChangeArrowheads="1"/>
          </p:cNvSpPr>
          <p:nvPr/>
        </p:nvSpPr>
        <p:spPr bwMode="auto">
          <a:xfrm>
            <a:off x="179388" y="0"/>
            <a:ext cx="8964612" cy="126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ru-RU" sz="3200" b="1" i="1">
              <a:solidFill>
                <a:srgbClr val="FFC000"/>
              </a:solidFill>
            </a:endParaRPr>
          </a:p>
          <a:p>
            <a:pPr algn="ctr"/>
            <a:r>
              <a:rPr lang="ru-RU" b="1">
                <a:solidFill>
                  <a:srgbClr val="E9F793"/>
                </a:solidFill>
                <a:latin typeface="Cambria" pitchFamily="18" charset="0"/>
              </a:rPr>
              <a:t>Победители конкурса лучших учителей Российской Федерации –</a:t>
            </a:r>
          </a:p>
          <a:p>
            <a:pPr algn="ctr"/>
            <a:r>
              <a:rPr lang="ru-RU" b="1">
                <a:solidFill>
                  <a:srgbClr val="E9F793"/>
                </a:solidFill>
                <a:latin typeface="Cambria" pitchFamily="18" charset="0"/>
              </a:rPr>
              <a:t> Грант Президента Российской Федерации</a:t>
            </a:r>
          </a:p>
        </p:txBody>
      </p:sp>
      <p:pic>
        <p:nvPicPr>
          <p:cNvPr id="22531" name="Picture 6" descr="C:\Users\robur79\С рабочего стола\День учителя 2011 Вручение Гранта Главы\P114086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9338" y="1341438"/>
            <a:ext cx="4051300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8" descr="http://cs4180.userapi.com/u26917975/91355120/x_a7baa26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5288" y="1341438"/>
            <a:ext cx="4187825" cy="453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Rectangle 5"/>
          <p:cNvSpPr txBox="1">
            <a:spLocks noChangeArrowheads="1"/>
          </p:cNvSpPr>
          <p:nvPr/>
        </p:nvSpPr>
        <p:spPr bwMode="auto">
          <a:xfrm>
            <a:off x="539750" y="6021388"/>
            <a:ext cx="3744913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b="1">
                <a:solidFill>
                  <a:srgbClr val="E9F793"/>
                </a:solidFill>
                <a:latin typeface="Cambria" pitchFamily="18" charset="0"/>
              </a:rPr>
              <a:t>Награждение Афонина В.Е.</a:t>
            </a:r>
          </a:p>
        </p:txBody>
      </p:sp>
      <p:sp>
        <p:nvSpPr>
          <p:cNvPr id="22534" name="Rectangle 5"/>
          <p:cNvSpPr txBox="1">
            <a:spLocks noChangeArrowheads="1"/>
          </p:cNvSpPr>
          <p:nvPr/>
        </p:nvSpPr>
        <p:spPr bwMode="auto">
          <a:xfrm>
            <a:off x="4932363" y="6021388"/>
            <a:ext cx="3743325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b="1">
                <a:solidFill>
                  <a:srgbClr val="E9F793"/>
                </a:solidFill>
                <a:latin typeface="Cambria" pitchFamily="18" charset="0"/>
              </a:rPr>
              <a:t>Награждение Гордеевой Р.И.</a:t>
            </a:r>
          </a:p>
        </p:txBody>
      </p:sp>
    </p:spTree>
    <p:custDataLst>
      <p:tags r:id="rId1"/>
    </p:custDataLst>
  </p:cSld>
  <p:clrMapOvr>
    <a:masterClrMapping/>
  </p:clrMapOvr>
  <p:transition spd="slow" advTm="50654">
    <p:strips dir="r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4" name="Rectangle 5"/>
          <p:cNvSpPr txBox="1">
            <a:spLocks noChangeArrowheads="1"/>
          </p:cNvSpPr>
          <p:nvPr/>
        </p:nvSpPr>
        <p:spPr bwMode="auto">
          <a:xfrm>
            <a:off x="179388" y="0"/>
            <a:ext cx="8964612" cy="126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ru-RU" sz="3200" b="1" i="1">
              <a:solidFill>
                <a:srgbClr val="FFC000"/>
              </a:solidFill>
            </a:endParaRPr>
          </a:p>
          <a:p>
            <a:pPr algn="ctr"/>
            <a:r>
              <a:rPr lang="ru-RU" b="1">
                <a:solidFill>
                  <a:srgbClr val="E9F793"/>
                </a:solidFill>
                <a:latin typeface="Cambria" pitchFamily="18" charset="0"/>
              </a:rPr>
              <a:t>Победители конкурса лучших учителей Республики Мордовия–</a:t>
            </a:r>
          </a:p>
          <a:p>
            <a:pPr algn="ctr"/>
            <a:r>
              <a:rPr lang="ru-RU" b="1">
                <a:solidFill>
                  <a:srgbClr val="E9F793"/>
                </a:solidFill>
                <a:latin typeface="Cambria" pitchFamily="18" charset="0"/>
              </a:rPr>
              <a:t> Грант Главы Республики Мордовия</a:t>
            </a:r>
          </a:p>
        </p:txBody>
      </p:sp>
      <p:pic>
        <p:nvPicPr>
          <p:cNvPr id="23555" name="Picture 5" descr="D:\награждение грантом главы республики мордовия\P114087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76375" y="1196975"/>
            <a:ext cx="6624638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Rectangle 5"/>
          <p:cNvSpPr txBox="1">
            <a:spLocks noChangeArrowheads="1"/>
          </p:cNvSpPr>
          <p:nvPr/>
        </p:nvSpPr>
        <p:spPr bwMode="auto">
          <a:xfrm>
            <a:off x="2627313" y="6237288"/>
            <a:ext cx="3744912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b="1">
                <a:solidFill>
                  <a:srgbClr val="E9F793"/>
                </a:solidFill>
                <a:latin typeface="Cambria" pitchFamily="18" charset="0"/>
              </a:rPr>
              <a:t>Награждение Дерина В.В.</a:t>
            </a:r>
          </a:p>
        </p:txBody>
      </p:sp>
    </p:spTree>
    <p:custDataLst>
      <p:tags r:id="rId1"/>
    </p:custDataLst>
  </p:cSld>
  <p:clrMapOvr>
    <a:masterClrMapping/>
  </p:clrMapOvr>
  <p:transition spd="slow" advTm="50654">
    <p:strips dir="r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539750" y="188913"/>
            <a:ext cx="8280400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ru-RU" sz="2400" b="1" dirty="0">
                <a:solidFill>
                  <a:srgbClr val="E9F793"/>
                </a:solidFill>
              </a:rPr>
              <a:t>Участие педагогического коллектива в научно-практических конференциях, профессиональных конкурсах</a:t>
            </a:r>
            <a:endParaRPr lang="ru-RU" sz="2000" b="1" dirty="0">
              <a:solidFill>
                <a:srgbClr val="E9F7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1140" name="Picture 2" descr="C:\Users\robur79\Desktop\Грамоты\Муниц. конкурс Лучший учитель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1557338"/>
            <a:ext cx="3600450" cy="4878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http://ruz10.ucoz.ru/fizra/potcetgr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08175" y="1557338"/>
            <a:ext cx="3527425" cy="486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http://ruz10.ucoz.ru/fizra/diplom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03575" y="1557338"/>
            <a:ext cx="3529013" cy="486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2" name="Picture 6" descr="F:\Материалы учителя географии Дерина В.В. на премию Главы РМ\Рисунок (98)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11638" y="1557338"/>
            <a:ext cx="3486150" cy="479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1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580063" y="1557338"/>
            <a:ext cx="3313112" cy="489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8000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1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1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1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91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1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0"/>
                            </p:stCondLst>
                            <p:childTnLst>
                              <p:par>
                                <p:cTn id="26" presetID="1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91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91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91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91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000"/>
                            </p:stCondLst>
                            <p:childTnLst>
                              <p:par>
                                <p:cTn id="33" presetID="1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91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91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91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91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2124075" y="0"/>
            <a:ext cx="6551613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ru-RU" sz="2800" b="1" dirty="0">
                <a:solidFill>
                  <a:srgbClr val="E9F79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Психологическая служба</a:t>
            </a:r>
          </a:p>
        </p:txBody>
      </p:sp>
      <p:pic>
        <p:nvPicPr>
          <p:cNvPr id="5" name="Picture 2" descr="D:\психолог\документация\документы\img13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714375"/>
            <a:ext cx="4246563" cy="585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D:\психолог\документация\документы\img13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625" y="798513"/>
            <a:ext cx="4143375" cy="576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D:\психолог\конкурс\диплом\img065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 rot="20895025">
            <a:off x="462962" y="898067"/>
            <a:ext cx="3714776" cy="4929222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</p:pic>
      <p:pic>
        <p:nvPicPr>
          <p:cNvPr id="9" name="Picture 2" descr="D:\психолог\документы\с конкурса\img14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903184">
            <a:off x="4656138" y="942975"/>
            <a:ext cx="3695700" cy="501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D:\психолог\документы\с конкурса\img140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700338" y="620713"/>
            <a:ext cx="4248150" cy="587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spd="slow" advTm="50654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80975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1403350" y="333375"/>
            <a:ext cx="6551613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ru-RU" sz="2800" b="1" dirty="0">
                <a:solidFill>
                  <a:srgbClr val="E9F79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Качество знаний:</a:t>
            </a:r>
            <a:endParaRPr lang="ru-RU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825" y="1412875"/>
            <a:ext cx="8605838" cy="4311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</p:cSld>
  <p:clrMapOvr>
    <a:masterClrMapping/>
  </p:clrMapOvr>
  <p:transition spd="slow" advTm="50654">
    <p:strips dir="r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80975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1403350" y="333375"/>
            <a:ext cx="6551613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ru-RU" sz="2800" b="1" dirty="0">
                <a:solidFill>
                  <a:srgbClr val="E9F79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Медалисты</a:t>
            </a:r>
            <a:endParaRPr lang="ru-RU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40961" name="Picture 1" descr="C:\Users\777\Desktop\Attachments_ruz10sh@mail.ru_2016-05-19_12-22-27\Новый точечный рисунок (2).bmp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81113" y="962025"/>
            <a:ext cx="6581775" cy="4933950"/>
          </a:xfrm>
          <a:prstGeom prst="rect">
            <a:avLst/>
          </a:prstGeom>
          <a:gradFill>
            <a:gsLst>
              <a:gs pos="42000">
                <a:schemeClr val="tx2">
                  <a:lumMod val="60000"/>
                  <a:lumOff val="40000"/>
                </a:schemeClr>
              </a:gs>
              <a:gs pos="50000">
                <a:srgbClr val="4F81BD">
                  <a:tint val="44500"/>
                  <a:satMod val="160000"/>
                </a:srgbClr>
              </a:gs>
              <a:gs pos="100000">
                <a:srgbClr val="4F81BD">
                  <a:tint val="23500"/>
                  <a:satMod val="160000"/>
                </a:srgbClr>
              </a:gs>
            </a:gsLst>
            <a:path path="circle">
              <a:fillToRect l="100000" t="100000"/>
            </a:path>
          </a:gradFill>
        </p:spPr>
      </p:pic>
    </p:spTree>
    <p:custDataLst>
      <p:tags r:id="rId1"/>
    </p:custDataLst>
  </p:cSld>
  <p:clrMapOvr>
    <a:masterClrMapping/>
  </p:clrMapOvr>
  <p:transition spd="slow" advTm="50654">
    <p:strips dir="r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2124075" y="692150"/>
            <a:ext cx="6551613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ru-RU" sz="2800" b="1" dirty="0">
                <a:solidFill>
                  <a:srgbClr val="E9F79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Распределение выпускников</a:t>
            </a:r>
          </a:p>
        </p:txBody>
      </p:sp>
      <p:pic>
        <p:nvPicPr>
          <p:cNvPr id="3072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8313" y="1741488"/>
            <a:ext cx="8348662" cy="420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spd="slow" advTm="50654">
    <p:strips dir="ru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4500563" y="0"/>
            <a:ext cx="46434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ru-RU" sz="3200" b="1" i="1" dirty="0">
              <a:solidFill>
                <a:srgbClr val="FFC000"/>
              </a:solidFill>
            </a:endParaRPr>
          </a:p>
          <a:p>
            <a:pPr algn="ctr">
              <a:defRPr/>
            </a:pPr>
            <a:r>
              <a:rPr lang="ru-RU" sz="2000" b="1" dirty="0">
                <a:solidFill>
                  <a:srgbClr val="E9F7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Победители конкурса на премию Главы администрации Рузаевского муниципального района</a:t>
            </a:r>
            <a:endParaRPr lang="ru-RU" b="1" dirty="0">
              <a:solidFill>
                <a:srgbClr val="E9F793"/>
              </a:solidFill>
              <a:latin typeface="Cambria" pitchFamily="18" charset="0"/>
            </a:endParaRPr>
          </a:p>
          <a:p>
            <a:pPr algn="ctr">
              <a:defRPr/>
            </a:pPr>
            <a:endParaRPr lang="ru-RU" b="1" dirty="0">
              <a:solidFill>
                <a:srgbClr val="E9F793"/>
              </a:solidFill>
              <a:latin typeface="Cambria" pitchFamily="18" charset="0"/>
            </a:endParaRPr>
          </a:p>
          <a:p>
            <a:pPr algn="ctr">
              <a:defRPr/>
            </a:pPr>
            <a:r>
              <a:rPr lang="ru-RU" b="1" dirty="0" err="1">
                <a:solidFill>
                  <a:srgbClr val="E9F793"/>
                </a:solidFill>
                <a:latin typeface="Cambria" pitchFamily="18" charset="0"/>
              </a:rPr>
              <a:t>Киржиманкина</a:t>
            </a:r>
            <a:r>
              <a:rPr lang="ru-RU" b="1" dirty="0">
                <a:solidFill>
                  <a:srgbClr val="E9F793"/>
                </a:solidFill>
                <a:latin typeface="Cambria" pitchFamily="18" charset="0"/>
              </a:rPr>
              <a:t> Елена Владимировна, </a:t>
            </a:r>
          </a:p>
          <a:p>
            <a:pPr algn="ctr">
              <a:defRPr/>
            </a:pPr>
            <a:r>
              <a:rPr lang="ru-RU" b="1" dirty="0">
                <a:solidFill>
                  <a:srgbClr val="E9F793"/>
                </a:solidFill>
                <a:latin typeface="Cambria" pitchFamily="18" charset="0"/>
              </a:rPr>
              <a:t>2008 г.</a:t>
            </a:r>
            <a:endParaRPr lang="en-US" b="1" dirty="0">
              <a:solidFill>
                <a:srgbClr val="E9F793"/>
              </a:solidFill>
              <a:latin typeface="Cambria" pitchFamily="18" charset="0"/>
            </a:endParaRPr>
          </a:p>
          <a:p>
            <a:pPr algn="ctr">
              <a:defRPr/>
            </a:pPr>
            <a:endParaRPr lang="en-US" b="1" dirty="0">
              <a:solidFill>
                <a:srgbClr val="E9F793"/>
              </a:solidFill>
              <a:latin typeface="Cambria" pitchFamily="18" charset="0"/>
            </a:endParaRPr>
          </a:p>
          <a:p>
            <a:pPr algn="ctr">
              <a:defRPr/>
            </a:pPr>
            <a:r>
              <a:rPr lang="ru-RU" b="1" dirty="0">
                <a:solidFill>
                  <a:srgbClr val="E9F793"/>
                </a:solidFill>
                <a:latin typeface="Cambria" pitchFamily="18" charset="0"/>
              </a:rPr>
              <a:t>Никулаев  Илья Юрьевич,</a:t>
            </a:r>
          </a:p>
          <a:p>
            <a:pPr algn="ctr">
              <a:defRPr/>
            </a:pPr>
            <a:r>
              <a:rPr lang="ru-RU" b="1" dirty="0">
                <a:solidFill>
                  <a:srgbClr val="E9F793"/>
                </a:solidFill>
                <a:latin typeface="Cambria" pitchFamily="18" charset="0"/>
              </a:rPr>
              <a:t>2010 г</a:t>
            </a:r>
            <a:r>
              <a:rPr lang="ru-RU" b="1" dirty="0" smtClean="0">
                <a:solidFill>
                  <a:srgbClr val="E9F793"/>
                </a:solidFill>
                <a:latin typeface="Cambria" pitchFamily="18" charset="0"/>
              </a:rPr>
              <a:t>.</a:t>
            </a:r>
            <a:endParaRPr lang="ru-RU" b="1" dirty="0">
              <a:solidFill>
                <a:srgbClr val="E9F793"/>
              </a:solidFill>
              <a:latin typeface="Cambria" pitchFamily="18" charset="0"/>
            </a:endParaRPr>
          </a:p>
          <a:p>
            <a:pPr algn="ctr">
              <a:defRPr/>
            </a:pPr>
            <a:r>
              <a:rPr lang="ru-RU" b="1" dirty="0">
                <a:solidFill>
                  <a:srgbClr val="E9F793"/>
                </a:solidFill>
                <a:latin typeface="Cambria" pitchFamily="18" charset="0"/>
              </a:rPr>
              <a:t>Дерина Анастасия Вадимовна, </a:t>
            </a:r>
          </a:p>
          <a:p>
            <a:pPr algn="ctr">
              <a:defRPr/>
            </a:pPr>
            <a:r>
              <a:rPr lang="ru-RU" b="1" dirty="0">
                <a:solidFill>
                  <a:srgbClr val="E9F793"/>
                </a:solidFill>
                <a:latin typeface="Cambria" pitchFamily="18" charset="0"/>
              </a:rPr>
              <a:t>2011 г</a:t>
            </a:r>
            <a:r>
              <a:rPr lang="ru-RU" b="1" dirty="0" smtClean="0">
                <a:solidFill>
                  <a:srgbClr val="E9F793"/>
                </a:solidFill>
                <a:latin typeface="Cambria" pitchFamily="18" charset="0"/>
              </a:rPr>
              <a:t>.</a:t>
            </a:r>
            <a:endParaRPr lang="ru-RU" b="1" dirty="0" smtClean="0">
              <a:solidFill>
                <a:srgbClr val="E9F793"/>
              </a:solidFill>
              <a:latin typeface="Cambria" pitchFamily="18" charset="0"/>
            </a:endParaRPr>
          </a:p>
          <a:p>
            <a:pPr algn="ctr">
              <a:defRPr/>
            </a:pPr>
            <a:r>
              <a:rPr lang="ru-RU" b="1" dirty="0" err="1" smtClean="0">
                <a:solidFill>
                  <a:srgbClr val="E9F793"/>
                </a:solidFill>
                <a:latin typeface="Cambria" pitchFamily="18" charset="0"/>
              </a:rPr>
              <a:t>Перкова</a:t>
            </a:r>
            <a:r>
              <a:rPr lang="ru-RU" b="1" dirty="0" smtClean="0">
                <a:solidFill>
                  <a:srgbClr val="E9F793"/>
                </a:solidFill>
                <a:latin typeface="Cambria" pitchFamily="18" charset="0"/>
              </a:rPr>
              <a:t> Кристина Александровна</a:t>
            </a:r>
          </a:p>
          <a:p>
            <a:pPr algn="ctr">
              <a:defRPr/>
            </a:pPr>
            <a:r>
              <a:rPr lang="ru-RU" b="1" dirty="0" smtClean="0">
                <a:solidFill>
                  <a:srgbClr val="E9F793"/>
                </a:solidFill>
                <a:latin typeface="Cambria" pitchFamily="18" charset="0"/>
              </a:rPr>
              <a:t>2012 г.</a:t>
            </a:r>
          </a:p>
          <a:p>
            <a:pPr algn="ctr">
              <a:defRPr/>
            </a:pPr>
            <a:r>
              <a:rPr lang="ru-RU" b="1" dirty="0" smtClean="0">
                <a:solidFill>
                  <a:srgbClr val="E9F793"/>
                </a:solidFill>
                <a:latin typeface="Cambria" pitchFamily="18" charset="0"/>
              </a:rPr>
              <a:t>Захарова Валерия Витальевна</a:t>
            </a:r>
          </a:p>
          <a:p>
            <a:pPr algn="ctr">
              <a:defRPr/>
            </a:pPr>
            <a:r>
              <a:rPr lang="ru-RU" b="1" dirty="0" smtClean="0">
                <a:solidFill>
                  <a:srgbClr val="E9F793"/>
                </a:solidFill>
                <a:latin typeface="Cambria" pitchFamily="18" charset="0"/>
              </a:rPr>
              <a:t>2013 г.</a:t>
            </a:r>
          </a:p>
          <a:p>
            <a:pPr algn="ctr">
              <a:defRPr/>
            </a:pPr>
            <a:r>
              <a:rPr lang="ru-RU" b="1" dirty="0" smtClean="0">
                <a:solidFill>
                  <a:srgbClr val="E9F793"/>
                </a:solidFill>
                <a:latin typeface="Cambria" pitchFamily="18" charset="0"/>
              </a:rPr>
              <a:t>Левинов Виталий Алексеевич</a:t>
            </a:r>
          </a:p>
          <a:p>
            <a:pPr algn="ctr">
              <a:defRPr/>
            </a:pPr>
            <a:r>
              <a:rPr lang="ru-RU" b="1" dirty="0" smtClean="0">
                <a:solidFill>
                  <a:srgbClr val="E9F793"/>
                </a:solidFill>
                <a:latin typeface="Cambria" pitchFamily="18" charset="0"/>
              </a:rPr>
              <a:t>2014 г.</a:t>
            </a:r>
          </a:p>
          <a:p>
            <a:pPr algn="ctr">
              <a:defRPr/>
            </a:pPr>
            <a:r>
              <a:rPr lang="ru-RU" b="1" dirty="0" smtClean="0">
                <a:solidFill>
                  <a:srgbClr val="E9F793"/>
                </a:solidFill>
                <a:latin typeface="Cambria" pitchFamily="18" charset="0"/>
              </a:rPr>
              <a:t>Комаров Артём Юрьевич</a:t>
            </a:r>
          </a:p>
          <a:p>
            <a:pPr algn="ctr">
              <a:defRPr/>
            </a:pPr>
            <a:r>
              <a:rPr lang="ru-RU" b="1" dirty="0" smtClean="0">
                <a:solidFill>
                  <a:srgbClr val="E9F793"/>
                </a:solidFill>
                <a:latin typeface="Cambria" pitchFamily="18" charset="0"/>
              </a:rPr>
              <a:t>2015 г.</a:t>
            </a:r>
            <a:endParaRPr lang="ru-RU" b="1" dirty="0">
              <a:solidFill>
                <a:srgbClr val="E9F793"/>
              </a:solidFill>
              <a:latin typeface="Cambria" pitchFamily="18" charset="0"/>
            </a:endParaRPr>
          </a:p>
        </p:txBody>
      </p:sp>
      <p:pic>
        <p:nvPicPr>
          <p:cNvPr id="24579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620713"/>
            <a:ext cx="4068763" cy="555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spd="slow" advTm="50654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30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30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3000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3000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3000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3000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3000"/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3000"/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1476375" y="260350"/>
            <a:ext cx="6551613" cy="9540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ru-RU" sz="2800" b="1" dirty="0">
                <a:solidFill>
                  <a:srgbClr val="E9F79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Управление школой</a:t>
            </a:r>
          </a:p>
          <a:p>
            <a:pPr>
              <a:defRPr/>
            </a:pPr>
            <a:endParaRPr lang="ru-RU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73859" name="Picture 131" descr="C:\Users\777\Desktop\Attachments_ruz10sh@mail.ru_2016-05-19_12-22-27\Структура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9875" y="831850"/>
            <a:ext cx="8604250" cy="5192713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spd="slow" advTm="50654">
    <p:strips dir="r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539750" y="188913"/>
            <a:ext cx="828040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ru-RU" sz="2400" b="1" dirty="0">
                <a:solidFill>
                  <a:srgbClr val="E9F793"/>
                </a:solidFill>
              </a:rPr>
              <a:t>Программа «Одаренные дети»</a:t>
            </a:r>
            <a:endParaRPr lang="ru-RU" sz="2000" b="1" dirty="0">
              <a:solidFill>
                <a:srgbClr val="E9F7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2467" name="Picture 4" descr="C:\Users\robur79\Desktop\Грамоты\Портфолио Дериной Насти\V энциклопедия Одаренные дети будущее России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836613"/>
            <a:ext cx="3641725" cy="501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8" name="Picture 5" descr="C:\Users\robur79\Downloads\Грамота Киселевой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288" y="836613"/>
            <a:ext cx="3567112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825" y="836613"/>
            <a:ext cx="3790950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0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0" y="765175"/>
            <a:ext cx="4029075" cy="537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8000">
    <p:strips dir="ru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539750" y="188913"/>
            <a:ext cx="828040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ru-RU" sz="2400" b="1" dirty="0">
                <a:solidFill>
                  <a:srgbClr val="E9F793"/>
                </a:solidFill>
              </a:rPr>
              <a:t>Программа «Одаренные дети»</a:t>
            </a:r>
            <a:endParaRPr lang="ru-RU" sz="2000" b="1" dirty="0">
              <a:solidFill>
                <a:srgbClr val="E9F7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3491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1052513"/>
            <a:ext cx="3887787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2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26038" y="1052513"/>
            <a:ext cx="3373437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8000">
    <p:strips dir="ru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539750" y="188913"/>
            <a:ext cx="828040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ru-RU" sz="2400" b="1" dirty="0">
                <a:solidFill>
                  <a:srgbClr val="E9F793"/>
                </a:solidFill>
              </a:rPr>
              <a:t>Программа «Одаренные дети»</a:t>
            </a:r>
            <a:endParaRPr lang="ru-RU" sz="2000" b="1" dirty="0">
              <a:solidFill>
                <a:srgbClr val="E9F7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4515" name="Picture 4" descr="C:\Users\robur79\Desktop\Грамоты\Портфолио Дериной Насти\V энциклопедия Одаренные дети будущее России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836613"/>
            <a:ext cx="3641725" cy="501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6" name="Picture 5" descr="C:\Users\robur79\Downloads\Грамота Киселевой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288" y="836613"/>
            <a:ext cx="3567112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7" name="AutoShape 3" descr="Посмотреть увеличенное 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4518" name="AutoShape 5" descr="Посмотреть увеличенное 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64519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6463" y="908050"/>
            <a:ext cx="3608387" cy="490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8000">
    <p:strips dir="ru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539750" y="188913"/>
            <a:ext cx="828040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ru-RU" sz="2400" b="1" dirty="0">
                <a:solidFill>
                  <a:srgbClr val="E9F793"/>
                </a:solidFill>
              </a:rPr>
              <a:t>Программа «Одаренные дети»</a:t>
            </a:r>
            <a:endParaRPr lang="ru-RU" sz="2000" b="1" dirty="0">
              <a:solidFill>
                <a:srgbClr val="E9F7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5539" name="Picture 4" descr="C:\Users\robur79\Desktop\Грамоты\Портфолио Дериной Насти\V энциклопедия Одаренные дети будущее России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908050"/>
            <a:ext cx="4105275" cy="470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0" name="AutoShape 3" descr="Посмотреть увеличенное 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5541" name="AutoShape 5" descr="Посмотреть увеличенное 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0" name="Рисунок 9" descr="C:\Documents and Settings\Администратор\Мои документы\С фотоапарата\IMG_2845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908050"/>
            <a:ext cx="4248150" cy="3313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4572000" y="4221163"/>
            <a:ext cx="4572000" cy="2308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spc="50" dirty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Победитель Республиканского этапа международного форума «Одаренные дети-2010» </a:t>
            </a:r>
            <a:r>
              <a:rPr lang="ru-RU" sz="1600" b="1" spc="50" dirty="0" err="1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Никулаев</a:t>
            </a:r>
            <a:r>
              <a:rPr lang="ru-RU" sz="1600" b="1" spc="50" dirty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Илья </a:t>
            </a:r>
          </a:p>
          <a:p>
            <a:pPr algn="ctr">
              <a:defRPr/>
            </a:pPr>
            <a:r>
              <a:rPr lang="ru-RU" sz="1600" b="1" spc="50" dirty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 неоднократный призер всероссийских, межрегиональных, республиканских, муниципальных научно-практических конференций, предметных олимпиад и конкурсов Дерина Анастасия</a:t>
            </a:r>
          </a:p>
        </p:txBody>
      </p:sp>
    </p:spTree>
  </p:cSld>
  <p:clrMapOvr>
    <a:masterClrMapping/>
  </p:clrMapOvr>
  <p:transition spd="slow" advTm="8000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1943100" y="0"/>
            <a:ext cx="72009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ru-RU" b="1" dirty="0">
                <a:solidFill>
                  <a:srgbClr val="E9F79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Победители и призеры Всероссийских, республиканских, дистанционных олимпиад</a:t>
            </a: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4427538" y="0"/>
            <a:ext cx="47164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ru-RU" sz="3200" b="1" i="1" dirty="0">
              <a:solidFill>
                <a:srgbClr val="FFC000"/>
              </a:solidFill>
            </a:endParaRPr>
          </a:p>
          <a:p>
            <a:pPr algn="ctr">
              <a:defRPr/>
            </a:pPr>
            <a:endParaRPr lang="ru-RU" b="1" dirty="0">
              <a:solidFill>
                <a:srgbClr val="E9F793"/>
              </a:solidFill>
              <a:latin typeface="Cambria" pitchFamily="18" charset="0"/>
            </a:endParaRPr>
          </a:p>
          <a:p>
            <a:pPr marL="342900" indent="-342900">
              <a:defRPr/>
            </a:pPr>
            <a:endParaRPr lang="en-US" b="1" dirty="0">
              <a:solidFill>
                <a:srgbClr val="E9F793"/>
              </a:solidFill>
              <a:latin typeface="Cambria" pitchFamily="18" charset="0"/>
            </a:endParaRPr>
          </a:p>
          <a:p>
            <a:pPr marL="342900" indent="-342900">
              <a:defRPr/>
            </a:pPr>
            <a:r>
              <a:rPr lang="en-US" b="1" dirty="0">
                <a:solidFill>
                  <a:srgbClr val="E9F793"/>
                </a:solidFill>
                <a:latin typeface="Cambria" pitchFamily="18" charset="0"/>
              </a:rPr>
              <a:t>       I </a:t>
            </a:r>
            <a:r>
              <a:rPr lang="ru-RU" b="1" dirty="0">
                <a:solidFill>
                  <a:srgbClr val="E9F793"/>
                </a:solidFill>
                <a:latin typeface="Cambria" pitchFamily="18" charset="0"/>
              </a:rPr>
              <a:t>место в</a:t>
            </a:r>
            <a:r>
              <a:rPr lang="en-US" b="1" dirty="0">
                <a:solidFill>
                  <a:srgbClr val="E9F793"/>
                </a:solidFill>
                <a:latin typeface="Cambria" pitchFamily="18" charset="0"/>
              </a:rPr>
              <a:t> II</a:t>
            </a:r>
            <a:r>
              <a:rPr lang="ru-RU" b="1" dirty="0">
                <a:solidFill>
                  <a:srgbClr val="E9F793"/>
                </a:solidFill>
                <a:latin typeface="Cambria" pitchFamily="18" charset="0"/>
              </a:rPr>
              <a:t> Республиканской дистанционной олимпиаде по географии (201</a:t>
            </a:r>
            <a:r>
              <a:rPr lang="en-US" b="1" dirty="0">
                <a:solidFill>
                  <a:srgbClr val="E9F793"/>
                </a:solidFill>
                <a:latin typeface="Cambria" pitchFamily="18" charset="0"/>
              </a:rPr>
              <a:t>1</a:t>
            </a:r>
            <a:r>
              <a:rPr lang="ru-RU" b="1" dirty="0">
                <a:solidFill>
                  <a:srgbClr val="E9F793"/>
                </a:solidFill>
                <a:latin typeface="Cambria" pitchFamily="18" charset="0"/>
              </a:rPr>
              <a:t> г.)</a:t>
            </a:r>
          </a:p>
          <a:p>
            <a:pPr marL="342900" indent="-342900">
              <a:buFontTx/>
              <a:buAutoNum type="arabicPeriod"/>
              <a:defRPr/>
            </a:pPr>
            <a:endParaRPr lang="ru-RU" b="1" dirty="0">
              <a:solidFill>
                <a:srgbClr val="E9F793"/>
              </a:solidFill>
              <a:latin typeface="Cambria" pitchFamily="18" charset="0"/>
            </a:endParaRPr>
          </a:p>
        </p:txBody>
      </p:sp>
      <p:pic>
        <p:nvPicPr>
          <p:cNvPr id="15" name="Picture 6" descr="C:\Users\robur79\Downloads\Грамота Ломовой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1096963"/>
            <a:ext cx="4057650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825" y="1052513"/>
            <a:ext cx="4033838" cy="564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9" descr="C:\Users\robur79\Downloads\грамота Трибушинина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0825" y="908050"/>
            <a:ext cx="4078288" cy="576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8" descr="C:\Users\robur79\Downloads\Грамота Парамоновой Елены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0825" y="908050"/>
            <a:ext cx="4033838" cy="570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7" descr="C:\Users\robur79\Downloads\Грамота Лыткиной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50825" y="908050"/>
            <a:ext cx="4033838" cy="570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3" descr="C:\Users\robur79\Desktop\С рабочего стола\PICT6610.JPG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4572000" y="2204864"/>
            <a:ext cx="4369136" cy="21602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</p:cSld>
  <p:clrMapOvr>
    <a:masterClrMapping/>
  </p:clrMapOvr>
  <p:transition spd="slow" advTm="50654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" presetID="1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000"/>
                            </p:stCondLst>
                            <p:childTnLst>
                              <p:par>
                                <p:cTn id="37" presetID="1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-1044575" y="188913"/>
            <a:ext cx="8280400" cy="457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ru-RU" sz="2400" b="1" dirty="0">
                <a:solidFill>
                  <a:srgbClr val="E9F793"/>
                </a:solidFill>
              </a:rPr>
              <a:t>Спортивная подготовка учащихся</a:t>
            </a:r>
            <a:endParaRPr lang="ru-RU" sz="2000" b="1" dirty="0">
              <a:solidFill>
                <a:srgbClr val="E9F7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6563" name="Picture 6" descr="http://www.schoolrm.ru/schools_ruz/sc10ruz/upload/news/news/IMG_48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5963" y="765175"/>
            <a:ext cx="3132137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5" name="Picture 10" descr="http://cs10457.userapi.com/u26917975/68569290/y_46fb5fa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765175"/>
            <a:ext cx="2954337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7" name="Picture 6" descr="http://cs11494.userapi.com/u26917975/68569290/y_6cfdc24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825" y="4437063"/>
            <a:ext cx="2735263" cy="220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8" name="Picture 4" descr="http://cs5961.userapi.com/u26917975/68569290/z_da335edc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40425" y="4321175"/>
            <a:ext cx="2808288" cy="227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9" name="Picture 8" descr="http://cs10457.userapi.com/u26917975/91355120/y_bb2a6ef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87675" y="2708275"/>
            <a:ext cx="3006725" cy="225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8000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6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539750" y="188913"/>
            <a:ext cx="828040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ru-RU" sz="2400" b="1" dirty="0">
                <a:solidFill>
                  <a:srgbClr val="E9F793"/>
                </a:solidFill>
              </a:rPr>
              <a:t>Спортивные достижения школы</a:t>
            </a:r>
            <a:endParaRPr lang="ru-RU" sz="2000" b="1" dirty="0">
              <a:solidFill>
                <a:srgbClr val="E9F7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72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765175"/>
            <a:ext cx="3998913" cy="554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21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1188" y="765175"/>
            <a:ext cx="3998912" cy="554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22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71550" y="765175"/>
            <a:ext cx="3998913" cy="554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221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58888" y="765175"/>
            <a:ext cx="3965575" cy="552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222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763713" y="765175"/>
            <a:ext cx="4062412" cy="561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223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195513" y="765175"/>
            <a:ext cx="3998912" cy="554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224" name="Picture 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700338" y="765175"/>
            <a:ext cx="3997325" cy="554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225" name="Picture 9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348038" y="765175"/>
            <a:ext cx="4119562" cy="566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226" name="Picture 10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924300" y="765175"/>
            <a:ext cx="4119563" cy="566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12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500563" y="836613"/>
            <a:ext cx="4103687" cy="564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8000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7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7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7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7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7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7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7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7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7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7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7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7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7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7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7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7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7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7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7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7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9000"/>
                            </p:stCondLst>
                            <p:childTnLst>
                              <p:par>
                                <p:cTn id="40" presetID="1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7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7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7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7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1000"/>
                            </p:stCondLst>
                            <p:childTnLst>
                              <p:par>
                                <p:cTn id="47" presetID="1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7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7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7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7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3000"/>
                            </p:stCondLst>
                            <p:childTnLst>
                              <p:par>
                                <p:cTn id="54" presetID="1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7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7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7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7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0"/>
                            </p:stCondLst>
                            <p:childTnLst>
                              <p:par>
                                <p:cTn id="61" presetID="1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7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7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7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37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7000"/>
                            </p:stCondLst>
                            <p:childTnLst>
                              <p:par>
                                <p:cTn id="68" presetID="1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539750" y="188913"/>
            <a:ext cx="828040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ru-RU" sz="2400" b="1" dirty="0">
                <a:solidFill>
                  <a:srgbClr val="E9F793"/>
                </a:solidFill>
              </a:rPr>
              <a:t>Спортивные достижения школы</a:t>
            </a:r>
            <a:endParaRPr lang="ru-RU" sz="2000" b="1" dirty="0">
              <a:solidFill>
                <a:srgbClr val="E9F7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61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836613"/>
            <a:ext cx="3965575" cy="554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19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5650" y="836613"/>
            <a:ext cx="3998913" cy="554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19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58888" y="836613"/>
            <a:ext cx="3976687" cy="553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197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63713" y="836613"/>
            <a:ext cx="3975100" cy="553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198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268538" y="836613"/>
            <a:ext cx="3997325" cy="554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199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771775" y="836613"/>
            <a:ext cx="3998913" cy="554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200" name="Picture 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492500" y="836613"/>
            <a:ext cx="3997325" cy="554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201" name="Picture 9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140200" y="836613"/>
            <a:ext cx="3997325" cy="554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202" name="Picture 10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643438" y="836613"/>
            <a:ext cx="3998912" cy="554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203" name="Picture 11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003800" y="836613"/>
            <a:ext cx="3998913" cy="554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8000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6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6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6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6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6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6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6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6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6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6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6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6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6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6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6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6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9000"/>
                            </p:stCondLst>
                            <p:childTnLst>
                              <p:par>
                                <p:cTn id="40" presetID="1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6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6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6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6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1000"/>
                            </p:stCondLst>
                            <p:childTnLst>
                              <p:par>
                                <p:cTn id="47" presetID="1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6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6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6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6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3000"/>
                            </p:stCondLst>
                            <p:childTnLst>
                              <p:par>
                                <p:cTn id="54" presetID="1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6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6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6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6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0"/>
                            </p:stCondLst>
                            <p:childTnLst>
                              <p:par>
                                <p:cTn id="61" presetID="1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6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6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6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36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7000"/>
                            </p:stCondLst>
                            <p:childTnLst>
                              <p:par>
                                <p:cTn id="68" presetID="1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36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6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6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36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0" y="188913"/>
            <a:ext cx="8280400" cy="457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ru-RU" sz="2400" b="1" dirty="0">
                <a:solidFill>
                  <a:srgbClr val="E9F793"/>
                </a:solidFill>
              </a:rPr>
              <a:t>Военно-спортивная подготовка учащихся</a:t>
            </a:r>
            <a:endParaRPr lang="ru-RU" sz="2000" b="1" dirty="0">
              <a:solidFill>
                <a:srgbClr val="E9F7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7588" name="Picture 4" descr="http://www.schoolrm.ru/schools_ruz/sc10ruz/upload/news/news/IMG_467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92500" y="1341438"/>
            <a:ext cx="2139950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0" name="Picture 4" descr="http://cs9607.userapi.com/u26917975/137911750/y_b1efbf8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836613"/>
            <a:ext cx="3122613" cy="233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1" name="Picture 6" descr="http://cs9607.userapi.com/u26917975/137911750/y_8daee34f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850" y="3644900"/>
            <a:ext cx="2879725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3" name="Picture 10" descr="http://cs9607.userapi.com/u26917975/137911750/y_f9bb040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6325" y="3644900"/>
            <a:ext cx="2843213" cy="213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4" name="Picture 14" descr="http://cs9607.userapi.com/u26917975/137911750/y_94eaba5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48038" y="4652963"/>
            <a:ext cx="2716212" cy="203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5" name="Picture 16" descr="http://cs9607.userapi.com/u26917975/137911750/y_d5666c78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795963" y="836613"/>
            <a:ext cx="3149600" cy="2360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8000">
    <p:strips dir="ru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539750" y="188913"/>
            <a:ext cx="828040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ru-RU" sz="2400" b="1" dirty="0">
                <a:solidFill>
                  <a:srgbClr val="E9F793"/>
                </a:solidFill>
              </a:rPr>
              <a:t>Участие в социально-значимых проектах</a:t>
            </a:r>
            <a:endParaRPr lang="ru-RU" sz="2000" b="1" dirty="0">
              <a:solidFill>
                <a:srgbClr val="E9F7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650" y="765175"/>
            <a:ext cx="7632700" cy="572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8000">
    <p:strips dir="r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539750" y="188913"/>
            <a:ext cx="8280400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kumimoji="1" lang="ru-RU" sz="2000" b="1" dirty="0">
                <a:solidFill>
                  <a:srgbClr val="E9F7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Спортивный зал</a:t>
            </a:r>
            <a:endParaRPr lang="ru-RU" sz="2000" b="1" dirty="0">
              <a:solidFill>
                <a:srgbClr val="E9F7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891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692150"/>
            <a:ext cx="7918450" cy="593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8000">
    <p:strips dir="ru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539750" y="188913"/>
            <a:ext cx="828040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ru-RU" sz="2400" b="1" dirty="0">
                <a:solidFill>
                  <a:srgbClr val="E9F793"/>
                </a:solidFill>
              </a:rPr>
              <a:t>Участие в социально-значимых проектах</a:t>
            </a:r>
            <a:endParaRPr lang="ru-RU" sz="2000" b="1" dirty="0">
              <a:solidFill>
                <a:srgbClr val="E9F7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2947" name="Picture 2" descr="http://www.schoolrm.ru/schools_ruz/sc10ruz/upload/news/news/%D0%AF%D0%BC%D0%B0%D1%88%D0%BA%D0%B8%D0%B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836613"/>
            <a:ext cx="4164013" cy="573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42988" y="836613"/>
            <a:ext cx="3960812" cy="568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30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35150" y="836613"/>
            <a:ext cx="4032250" cy="579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31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43213" y="836613"/>
            <a:ext cx="4032250" cy="579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32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708400" y="765175"/>
            <a:ext cx="4227513" cy="583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33" name="Picture 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995738" y="765175"/>
            <a:ext cx="5148262" cy="371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34" name="Picture 10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006850" y="2708275"/>
            <a:ext cx="5137150" cy="367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8000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4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34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34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34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4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34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3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3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34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34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34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34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1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34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34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3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3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1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3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3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3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3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-4284663" y="836613"/>
            <a:ext cx="8280401" cy="457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ru-RU" sz="2400" b="1" dirty="0">
                <a:solidFill>
                  <a:srgbClr val="E9F793"/>
                </a:solidFill>
              </a:rPr>
              <a:t>Правовое воспитание</a:t>
            </a:r>
            <a:endParaRPr lang="ru-RU" sz="2000" b="1" dirty="0">
              <a:solidFill>
                <a:srgbClr val="E9F7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397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4663" y="765175"/>
            <a:ext cx="4608512" cy="345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3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750" y="3357563"/>
            <a:ext cx="4343400" cy="325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8000">
    <p:strips dir="ru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-1692275" y="260350"/>
            <a:ext cx="8280400" cy="457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ru-RU" sz="2400" b="1" dirty="0">
                <a:solidFill>
                  <a:srgbClr val="E9F793"/>
                </a:solidFill>
              </a:rPr>
              <a:t>Экологическое воспитание</a:t>
            </a:r>
            <a:endParaRPr lang="ru-RU" sz="2000" b="1" dirty="0">
              <a:solidFill>
                <a:srgbClr val="E9F7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6019" name="Picture 2" descr="C:\Users\robur79\Desktop\С рабочего стола\x_db0b4d7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1125538"/>
            <a:ext cx="4105275" cy="264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2" name="Picture 4"/>
          <p:cNvPicPr>
            <a:picLocks noChangeAspect="1" noChangeArrowheads="1"/>
          </p:cNvPicPr>
          <p:nvPr/>
        </p:nvPicPr>
        <p:blipFill>
          <a:blip r:embed="rId4" cstate="print"/>
          <a:srcRect t="16290"/>
          <a:stretch>
            <a:fillRect/>
          </a:stretch>
        </p:blipFill>
        <p:spPr bwMode="auto">
          <a:xfrm>
            <a:off x="4643438" y="1125538"/>
            <a:ext cx="3995737" cy="260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5288" y="3933825"/>
            <a:ext cx="4105275" cy="2700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43438" y="3933825"/>
            <a:ext cx="3960812" cy="2700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Tm="8000">
    <p:strips dir="ru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-1476375" y="188913"/>
            <a:ext cx="8280400" cy="457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ru-RU" sz="2400" b="1" dirty="0">
                <a:solidFill>
                  <a:srgbClr val="E9F793"/>
                </a:solidFill>
              </a:rPr>
              <a:t>Экологическое воспитание</a:t>
            </a:r>
            <a:endParaRPr lang="ru-RU" sz="2000" b="1" dirty="0">
              <a:solidFill>
                <a:srgbClr val="E9F7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7526" name="Picture 2" descr="C:\Users\robur79\С рабочего стола\Диплом 1 место по благоустройству города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836613"/>
            <a:ext cx="3979863" cy="5354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3189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45075" y="836613"/>
            <a:ext cx="3879850" cy="541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8000">
    <p:strips dir="ru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0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-1116013" y="260350"/>
            <a:ext cx="8280401" cy="457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ru-RU" sz="2400" b="1" dirty="0">
                <a:solidFill>
                  <a:srgbClr val="E9F793"/>
                </a:solidFill>
              </a:rPr>
              <a:t>Экологическое воспитание</a:t>
            </a:r>
            <a:endParaRPr lang="ru-RU" sz="2000" b="1" dirty="0">
              <a:solidFill>
                <a:srgbClr val="E9F7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4211" name="Picture 2"/>
          <p:cNvPicPr>
            <a:picLocks noChangeAspect="1" noChangeArrowheads="1"/>
          </p:cNvPicPr>
          <p:nvPr/>
        </p:nvPicPr>
        <p:blipFill>
          <a:blip r:embed="rId3"/>
          <a:srcRect l="8560" r="8754"/>
          <a:stretch>
            <a:fillRect/>
          </a:stretch>
        </p:blipFill>
        <p:spPr bwMode="auto">
          <a:xfrm>
            <a:off x="900113" y="765175"/>
            <a:ext cx="7488237" cy="565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8000">
    <p:strips dir="ru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-1620838" y="260350"/>
            <a:ext cx="8280401" cy="457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ru-RU" sz="2400" b="1" dirty="0">
                <a:solidFill>
                  <a:srgbClr val="E9F793"/>
                </a:solidFill>
              </a:rPr>
              <a:t>Трудовое воспитание</a:t>
            </a:r>
            <a:endParaRPr lang="ru-RU" sz="2000" b="1" dirty="0">
              <a:solidFill>
                <a:srgbClr val="E9F7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5235" name="Picture 2" descr="F:\GRANT\Для презентации на грант школы\IMG_126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692150"/>
            <a:ext cx="3744912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9638" y="692150"/>
            <a:ext cx="3746500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7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5288" y="3716338"/>
            <a:ext cx="3744912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8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16463" y="3644900"/>
            <a:ext cx="3841750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8000">
    <p:strips dir="ru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-1549400" y="3068638"/>
            <a:ext cx="8280400" cy="457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ru-RU" sz="2400" b="1" dirty="0">
                <a:solidFill>
                  <a:srgbClr val="E9F793"/>
                </a:solidFill>
              </a:rPr>
              <a:t>Патриотическое воспитание</a:t>
            </a:r>
            <a:endParaRPr lang="ru-RU" sz="2000" b="1" dirty="0">
              <a:solidFill>
                <a:srgbClr val="E9F7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6259" name="Picture 10" descr="http://cs1664.userapi.com/u26917975/68569290/x_88809b1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981075"/>
            <a:ext cx="2616200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61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03575" y="260350"/>
            <a:ext cx="2735263" cy="205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62" name="Picture 4" descr="F:\GRANT\Для презентации на грант школы\IMG_197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825" y="3716338"/>
            <a:ext cx="2640013" cy="197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63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48038" y="4724400"/>
            <a:ext cx="2592387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64" name="Picture 8" descr="F:\GRANT\Для презентации на грант школы\IMG_0907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00788" y="1052513"/>
            <a:ext cx="2519362" cy="188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65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300788" y="3860800"/>
            <a:ext cx="2555875" cy="191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8000">
    <p:strips dir="ru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539750" y="188913"/>
            <a:ext cx="828040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ru-RU" sz="2400" b="1" dirty="0">
                <a:solidFill>
                  <a:srgbClr val="E9F793"/>
                </a:solidFill>
              </a:rPr>
              <a:t>Патриотическое воспитание</a:t>
            </a:r>
            <a:endParaRPr lang="ru-RU" sz="2000" b="1" dirty="0">
              <a:solidFill>
                <a:srgbClr val="E9F7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913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981075"/>
            <a:ext cx="3771900" cy="524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913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47813" y="1052513"/>
            <a:ext cx="3960812" cy="521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914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59113" y="1052513"/>
            <a:ext cx="3843337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9141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0" y="1052513"/>
            <a:ext cx="3744913" cy="519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8000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9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9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9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9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9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9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9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9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9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9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9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9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9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9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9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9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-2268538" y="260350"/>
            <a:ext cx="8280401" cy="457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ru-RU" sz="2400" b="1" dirty="0">
                <a:solidFill>
                  <a:srgbClr val="E9F793"/>
                </a:solidFill>
              </a:rPr>
              <a:t>Кадетский класс</a:t>
            </a:r>
            <a:endParaRPr lang="ru-RU" sz="2000" b="1" dirty="0">
              <a:solidFill>
                <a:srgbClr val="E9F7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40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836613"/>
            <a:ext cx="4032250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6463" y="836613"/>
            <a:ext cx="3887787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Documents and Settings\Администратор\Мои документы\IMG_221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850" y="3946525"/>
            <a:ext cx="4032250" cy="291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7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16463" y="3943350"/>
            <a:ext cx="3887787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8000">
    <p:strips dir="ru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-973138" y="260350"/>
            <a:ext cx="8280401" cy="457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ru-RU" sz="2400" b="1" dirty="0">
                <a:solidFill>
                  <a:srgbClr val="E9F793"/>
                </a:solidFill>
              </a:rPr>
              <a:t>Духовно-нравственное воспитание</a:t>
            </a:r>
            <a:endParaRPr lang="ru-RU" sz="2000" b="1" dirty="0">
              <a:solidFill>
                <a:srgbClr val="E9F7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16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908050"/>
            <a:ext cx="3600450" cy="270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21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9338" y="908050"/>
            <a:ext cx="3602037" cy="270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22" name="Picture 4" descr="http://www.schoolrm.ru/schools_ruz/sc10ruz/upload/pupils/creative_works/IMG_414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84438" y="3789363"/>
            <a:ext cx="4105275" cy="284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8000">
    <p:strips dir="r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539750" y="188913"/>
            <a:ext cx="8280400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kumimoji="1" lang="ru-RU" sz="2000" b="1" dirty="0">
                <a:solidFill>
                  <a:srgbClr val="E9F7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Спортивный зал</a:t>
            </a:r>
            <a:endParaRPr lang="ru-RU" sz="2000" b="1" dirty="0">
              <a:solidFill>
                <a:srgbClr val="E9F7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993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690563"/>
            <a:ext cx="7920037" cy="594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8000">
    <p:strips dir="ru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-1549400" y="260350"/>
            <a:ext cx="8280400" cy="457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ru-RU" sz="2400" b="1" dirty="0">
                <a:solidFill>
                  <a:srgbClr val="E9F793"/>
                </a:solidFill>
              </a:rPr>
              <a:t>Эстетическое воспитание</a:t>
            </a:r>
            <a:endParaRPr lang="ru-RU" sz="2000" b="1" dirty="0">
              <a:solidFill>
                <a:srgbClr val="E9F7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673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51500" y="836613"/>
            <a:ext cx="2214563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1" name="Рисунок 5" descr="E:\Учителя\8 марта 2008 года\концерт 7 марта 2008 года 02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8263" y="4005263"/>
            <a:ext cx="3384550" cy="264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2" name="Рисунок 4" descr="C:\Documents and Settings\Администратор\Мои документы\С фотоапарата\IMG_296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00113" y="836613"/>
            <a:ext cx="3527425" cy="284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3" name="Рисунок 5" descr="C:\Documents and Settings\Администратор\Мои документы\С фотоапарата\IMG_297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00113" y="4005263"/>
            <a:ext cx="3527425" cy="267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8000">
    <p:strips dir="ru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539750" y="188913"/>
            <a:ext cx="828040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ru-RU" sz="2400" b="1" dirty="0">
                <a:solidFill>
                  <a:srgbClr val="E9F793"/>
                </a:solidFill>
              </a:rPr>
              <a:t>Эстетическое воспитание</a:t>
            </a:r>
            <a:endParaRPr lang="ru-RU" sz="2000" b="1" dirty="0">
              <a:solidFill>
                <a:srgbClr val="E9F7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438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908050"/>
            <a:ext cx="3725862" cy="520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438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288" y="981075"/>
            <a:ext cx="3700462" cy="509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438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4213" y="908050"/>
            <a:ext cx="3819525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4389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71550" y="981075"/>
            <a:ext cx="3925888" cy="525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4390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03350" y="908050"/>
            <a:ext cx="3871913" cy="532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4391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835150" y="981075"/>
            <a:ext cx="3889375" cy="534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4392" name="Picture 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339975" y="908050"/>
            <a:ext cx="3941763" cy="532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4393" name="Picture 9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843213" y="908050"/>
            <a:ext cx="38862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4394" name="Picture 10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276600" y="908050"/>
            <a:ext cx="3959225" cy="532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4395" name="Picture 11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851275" y="908050"/>
            <a:ext cx="3889375" cy="537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4396" name="Picture 1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284663" y="981075"/>
            <a:ext cx="3743325" cy="529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4397" name="Picture 13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787900" y="908050"/>
            <a:ext cx="3678238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4399" name="Picture 15" descr="http://ruz10.ucoz.ru/images/gran_pri_zimina1.jpg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5327650" y="981075"/>
            <a:ext cx="3816350" cy="531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8000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4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4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4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4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4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4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4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4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4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4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4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4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4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4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4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4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1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43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43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4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4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1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43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43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4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4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1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4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4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4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4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43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43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4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4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6000"/>
                            </p:stCondLst>
                            <p:childTnLst>
                              <p:par>
                                <p:cTn id="61" presetID="1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4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4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4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44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8000"/>
                            </p:stCondLst>
                            <p:childTnLst>
                              <p:par>
                                <p:cTn id="68" presetID="1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44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44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44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44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0"/>
                            </p:stCondLst>
                            <p:childTnLst>
                              <p:par>
                                <p:cTn id="75" presetID="1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443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443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4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44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2000"/>
                            </p:stCondLst>
                            <p:childTnLst>
                              <p:par>
                                <p:cTn id="82" presetID="1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443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443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44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44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4000"/>
                            </p:stCondLst>
                            <p:childTnLst>
                              <p:par>
                                <p:cTn id="89" presetID="15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443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443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443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443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539750" y="188913"/>
            <a:ext cx="63897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2000" b="1" dirty="0" smtClean="0">
                <a:solidFill>
                  <a:srgbClr val="E9F7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Воспитание любви к родному краю</a:t>
            </a:r>
            <a:endParaRPr lang="ru-RU" sz="2000" b="1" dirty="0">
              <a:solidFill>
                <a:srgbClr val="E9F7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288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64163" y="1052513"/>
            <a:ext cx="3357562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88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981075"/>
            <a:ext cx="3463925" cy="250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C:\Documents and Settings\777\Рабочий стол\Уроки\PICT0019.JPG"/>
          <p:cNvPicPr>
            <a:picLocks noChangeAspect="1" noChangeArrowheads="1"/>
          </p:cNvPicPr>
          <p:nvPr/>
        </p:nvPicPr>
        <p:blipFill>
          <a:blip r:embed="rId5" cstate="print">
            <a:lum bright="20000"/>
          </a:blip>
          <a:srcRect/>
          <a:stretch>
            <a:fillRect/>
          </a:stretch>
        </p:blipFill>
        <p:spPr>
          <a:xfrm>
            <a:off x="323850" y="4149725"/>
            <a:ext cx="3325813" cy="2495550"/>
          </a:xfrm>
          <a:prstGeom prst="rect">
            <a:avLst/>
          </a:prstGeo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2887" name="Рисунок 5" descr="img395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80063" y="4149725"/>
            <a:ext cx="3313112" cy="251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C:\Documents and Settings\777\Рабочий стол\Нац. культура\PICT0023.JPG"/>
          <p:cNvPicPr>
            <a:picLocks noChangeAspect="1" noChangeArrowheads="1"/>
          </p:cNvPicPr>
          <p:nvPr/>
        </p:nvPicPr>
        <p:blipFill>
          <a:blip r:embed="rId7" cstate="print">
            <a:lum bright="10000"/>
          </a:blip>
          <a:srcRect/>
          <a:stretch>
            <a:fillRect/>
          </a:stretch>
        </p:blipFill>
        <p:spPr bwMode="auto">
          <a:xfrm>
            <a:off x="2987675" y="2636838"/>
            <a:ext cx="2952750" cy="22145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slow" advTm="8000">
    <p:strips dir="ru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0" y="2204864"/>
            <a:ext cx="8964488" cy="206210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 школе внедрен «Электронный дневник», </a:t>
            </a:r>
          </a:p>
          <a:p>
            <a:pPr algn="ctr">
              <a:defRPr/>
            </a:pP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работают курсы дистанционного обучения </a:t>
            </a:r>
          </a:p>
          <a:p>
            <a:pPr algn="ctr">
              <a:defRPr/>
            </a:pP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учащихся, издается школьная газета и работает официальный сайт</a:t>
            </a:r>
          </a:p>
        </p:txBody>
      </p:sp>
    </p:spTree>
    <p:custDataLst>
      <p:tags r:id="rId1"/>
    </p:custDataLst>
  </p:cSld>
  <p:clrMapOvr>
    <a:masterClrMapping/>
  </p:clrMapOvr>
  <p:transition spd="slow" advTm="50654">
    <p:strips dir="ru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-468313" y="260350"/>
            <a:ext cx="8280401" cy="457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ru-RU" sz="2400" b="1" dirty="0">
                <a:solidFill>
                  <a:srgbClr val="E9F793"/>
                </a:solidFill>
              </a:rPr>
              <a:t>Дистанционные курсы для учащихся</a:t>
            </a:r>
            <a:endParaRPr lang="ru-RU" sz="2000" b="1" dirty="0">
              <a:solidFill>
                <a:srgbClr val="E9F7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1075" name="Picture 3" descr="C:\Documents and Settings\шк10\Рабочий стол\Мои рисунки\phoca_thumb_l_img_180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0200" y="981075"/>
            <a:ext cx="4391025" cy="329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77" name="Picture 2" descr="D:\Горшкова С.В\Metod.idea\фото2\IMGP086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288" y="2997200"/>
            <a:ext cx="4321175" cy="351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8000">
    <p:strips dir="ru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539750" y="188913"/>
            <a:ext cx="828040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ru-RU" sz="2400" b="1" dirty="0">
                <a:solidFill>
                  <a:srgbClr val="E9F793"/>
                </a:solidFill>
              </a:rPr>
              <a:t>Дистанционные курсы для учащихся</a:t>
            </a:r>
            <a:endParaRPr lang="ru-RU" sz="2000" b="1" dirty="0">
              <a:solidFill>
                <a:srgbClr val="E9F7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312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341438"/>
            <a:ext cx="9134475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8000">
    <p:strips dir="ru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539750" y="188913"/>
            <a:ext cx="828040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ru-RU" sz="2400" b="1" dirty="0">
                <a:solidFill>
                  <a:srgbClr val="E9F793"/>
                </a:solidFill>
              </a:rPr>
              <a:t>Школьная газета «Позитив»</a:t>
            </a:r>
            <a:endParaRPr lang="ru-RU" sz="2000" b="1" dirty="0">
              <a:solidFill>
                <a:srgbClr val="E9F7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414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981075"/>
            <a:ext cx="3960813" cy="560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4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3" y="981075"/>
            <a:ext cx="3952875" cy="559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8000">
    <p:strips dir="ru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194" name="Picture 2" descr="C:\Documents and Settings\777\Рабочий стол\Демина Н.Ю\на прогулке\IMGP082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8000">
    <p:strips dir="r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539750" y="188913"/>
            <a:ext cx="8280400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kumimoji="1" lang="ru-RU" sz="2000" b="1" dirty="0">
                <a:solidFill>
                  <a:srgbClr val="E9F7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Малый спортивный (тренажерный) зал</a:t>
            </a:r>
            <a:endParaRPr lang="ru-RU" sz="2000" b="1" dirty="0">
              <a:solidFill>
                <a:srgbClr val="E9F7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6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549275"/>
            <a:ext cx="7921625" cy="594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8000">
    <p:strips dir="r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539750" y="188913"/>
            <a:ext cx="8280400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kumimoji="1" lang="ru-RU" sz="2000" b="1" dirty="0">
                <a:solidFill>
                  <a:srgbClr val="E9F7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Малый спортивный (тренажерный) зал</a:t>
            </a:r>
            <a:endParaRPr lang="ru-RU" sz="2000" b="1" dirty="0">
              <a:solidFill>
                <a:srgbClr val="E9F7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987" name="Picture 2" descr="http://cs10457.userapi.com/u26917975/68569290/y_e365cbf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620713"/>
            <a:ext cx="7923212" cy="594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8000">
    <p:strips dir="r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539750" y="188913"/>
            <a:ext cx="8280400" cy="1076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ru-RU" sz="2400" b="1" dirty="0">
                <a:solidFill>
                  <a:srgbClr val="E9F793"/>
                </a:solidFill>
              </a:rPr>
              <a:t>Актовый зал</a:t>
            </a:r>
            <a:r>
              <a:rPr lang="ru-RU" sz="2000" dirty="0">
                <a:solidFill>
                  <a:srgbClr val="E9F793"/>
                </a:solidFill>
              </a:rPr>
              <a:t/>
            </a:r>
            <a:br>
              <a:rPr lang="ru-RU" sz="2000" dirty="0">
                <a:solidFill>
                  <a:srgbClr val="E9F793"/>
                </a:solidFill>
              </a:rPr>
            </a:br>
            <a:r>
              <a:rPr lang="ru-RU" sz="2000" dirty="0">
                <a:solidFill>
                  <a:srgbClr val="E9F793"/>
                </a:solidFill>
              </a:rPr>
              <a:t>Число  посадочных  мест  – 200</a:t>
            </a:r>
            <a:br>
              <a:rPr lang="ru-RU" sz="2000" dirty="0">
                <a:solidFill>
                  <a:srgbClr val="E9F793"/>
                </a:solidFill>
              </a:rPr>
            </a:br>
            <a:endParaRPr lang="ru-RU" sz="2000" b="1" dirty="0">
              <a:solidFill>
                <a:srgbClr val="E9F7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7108" name="Рисунок 4" descr="C:\Documents and Settings\Администратор\Мои документы\С фотоапарата\IMG_296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87450" y="1196975"/>
            <a:ext cx="6769100" cy="545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8000">
    <p:strips dir="ru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6|6.1|7.3|6.9|6.7|6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6|6.1|7.3|6.9|6.7|6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6|6.1|7.3|6.9|6.7|6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6|6.1|7.3|6.9|6.7|6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6|6.1|7.3|6.9|6.7|6.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6|6.1|7.3|6.9|6.7|6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6|6.1|7.3|6.9|6.7|6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6|6.1|7.3|6.9|6.7|6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6|6.1|7.3|6.9|6.7|6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6|6.1|7.3|6.9|6.7|6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6|6.1|7.3|6.9|6.7|6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6|6.1|7.3|6.9|6.7|6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6|6.1|7.3|6.9|6.7|6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6|6.1|7.3|6.9|6.7|6.7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1862</TotalTime>
  <Words>521</Words>
  <Application>Microsoft Office PowerPoint</Application>
  <PresentationFormat>Экран (4:3)</PresentationFormat>
  <Paragraphs>134</Paragraphs>
  <Slides>67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67</vt:i4>
      </vt:variant>
    </vt:vector>
  </HeadingPairs>
  <TitlesOfParts>
    <vt:vector size="6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Фестиваль художественной самодеятельности</vt:lpstr>
      <vt:lpstr>Муниципальная спартакиада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</vt:vector>
  </TitlesOfParts>
  <Company>школа№10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777</cp:lastModifiedBy>
  <cp:revision>252</cp:revision>
  <dcterms:created xsi:type="dcterms:W3CDTF">2010-04-08T08:00:21Z</dcterms:created>
  <dcterms:modified xsi:type="dcterms:W3CDTF">2016-05-19T11:42:12Z</dcterms:modified>
</cp:coreProperties>
</file>