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3" r:id="rId7"/>
    <p:sldId id="260" r:id="rId8"/>
    <p:sldId id="261" r:id="rId9"/>
    <p:sldId id="262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1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A7AE7B-492C-4BF9-A728-48068BCD9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4CF0CE-3B70-4A29-AFF3-2154B82AA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CDF31B-7F6C-4A5C-B4F3-B0F54D88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3260AB-5078-408A-A34B-AAB02988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FBD71B-F76F-4164-B806-BE0A0132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10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11EB21-43D2-4EC6-BDE1-C11E0252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36DC03B-5573-451D-94E2-0782BB06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C9858A-6D68-4BAB-B7F9-673EFAB5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ED2E79-CFE1-4ED8-B750-A6272BF8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596DCA-0D23-4A98-920F-8771A191D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188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AAC7D7B-A72C-4CC9-80C8-231300B9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D0E9436-A0A7-42C2-8DE9-A39095A9B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E09D34-EF66-4F16-B012-674C55F0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DB7BFC-65A8-4351-ACEA-AFCB3225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CBD6C58-228B-4A32-98FD-B1018DD4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568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1678A4-82F6-48C6-AEB0-2CF526B2A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AC5279-E66B-43D1-BC1B-6DD0FDD92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622FA8-A2AF-4BB8-BFCA-A529AEB2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A87A11-27F7-4C93-A691-A88E7991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3982A4-267E-4D7B-950B-A197D332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627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80E2F8-667C-4D39-8394-67E80BDE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29FA38-4C92-4190-8AB7-37DFA7FE3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F425E4-FD99-43FE-89CD-CEC46AA8D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B88FF8-0EE5-41F8-B8DF-271A0C22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A8D4F1-E76E-45D7-9F92-1E53C600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225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5077A7-E52E-4066-8EAE-C3986636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EA857A-D4D0-4A82-BFFB-16C4776F2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6DA0FC8-722C-4065-A07C-7CE8E6FDE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3A6669E-337B-4B74-B00D-B12BDE20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58395B2-BB69-475F-A861-062D72FE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D690A34-AD8E-4F35-AB9E-B4CD5688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928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348F2B-7329-4EFD-813F-61F821F2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13E912-C526-4412-B6F7-00C7D4122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F4FA35E-81DB-473D-9471-B27B8070F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3E27691-00DA-4279-9FA9-D98F2E468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1CF0FD7-118D-4E1F-B8D1-EFFA4B6D3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CD1174C-CAA8-4DE3-8DD3-05C132F4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0A8739E-0BD1-4048-8086-01A8A80E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B69B501-C907-499E-A805-B127A1E3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73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0721D7-3195-4F8F-9BE0-990EA9F8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B499210-AB8C-4F49-B00B-18DB794F8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294F3C-5667-4704-9F9F-20799253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3586BD2-9703-45FF-8DA3-EBAB9A0C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399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9CC830F-2669-4BA7-844D-D53373ED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5AFB8E2-89DF-4F8B-ACD2-FC8FFD45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A221847-2ACE-44F9-A4AD-A5180938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934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650729-CD2F-42FD-93C6-A6C368A8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37615F-50E0-4E08-A784-320A26101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AE8825A-6A83-4FB1-8C0D-B3BE820D5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AB853A4-92FC-4EE7-8460-96F05EA4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30B9C0-6C81-400E-B2D9-63A45245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56361DE-DBC5-443B-B1B1-B17D737F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51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A31CA2-38AD-471E-9869-7F319D00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ED59FAB-9A3E-497F-9CE3-7698B01EE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F9AA3F9-53D5-4A9D-A185-CC264789D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1975B4B-4A49-4B34-8290-AEDFA55B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42CB28B-1921-4088-842D-D2E2040C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D7EABA-4AD2-49B5-9DF6-E4D84B7D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548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063508-8D6C-47CA-A086-43B066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C7E384-8E86-4480-A557-9D2E1199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5AB00A-0415-454A-A97C-5587FBE08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66BF-5B20-4814-A25A-23262909B2E9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BF7153-BA77-4600-A346-14439D5D6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68530FE-FB5D-4F0D-84B8-17263AF67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5553A-67DC-4F68-8BC4-F6FF17699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729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2A68C5-36AE-4349-9D9E-E5D794EFF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849562"/>
          </a:xfrm>
        </p:spPr>
        <p:txBody>
          <a:bodyPr>
            <a:normAutofit fontScale="90000"/>
          </a:bodyPr>
          <a:lstStyle/>
          <a:p>
            <a:r>
              <a:rPr lang="ru-RU" sz="8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«Педагог – зеркало </a:t>
            </a:r>
            <a:br>
              <a:rPr lang="ru-RU" sz="8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8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детских душ»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0F1188-47AF-4B7E-A656-C54EFAD7A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0220" y="4469089"/>
            <a:ext cx="3697357" cy="1086678"/>
          </a:xfrm>
        </p:spPr>
        <p:txBody>
          <a:bodyPr>
            <a:noAutofit/>
          </a:bodyPr>
          <a:lstStyle/>
          <a:p>
            <a:pPr algn="r"/>
            <a:r>
              <a:rPr lang="ru-RU" sz="4000" b="1" err="1" smtClean="0">
                <a:solidFill>
                  <a:srgbClr val="C00000"/>
                </a:solidFill>
                <a:cs typeface="Arial" panose="020B0604020202020204" pitchFamily="34" charset="0"/>
              </a:rPr>
              <a:t>Подготовила</a:t>
            </a:r>
            <a:r>
              <a:rPr lang="ru-RU" sz="4000" b="1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</a:p>
          <a:p>
            <a:pPr algn="r"/>
            <a:r>
              <a:rPr lang="ru-RU" sz="4000" b="1" smtClean="0">
                <a:solidFill>
                  <a:srgbClr val="C00000"/>
                </a:solidFill>
                <a:cs typeface="Arial" panose="020B0604020202020204" pitchFamily="34" charset="0"/>
              </a:rPr>
              <a:t>Архипова </a:t>
            </a:r>
            <a:r>
              <a:rPr lang="ru-RU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Н.Н.</a:t>
            </a:r>
            <a:endParaRPr lang="ru-RU" sz="4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8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039B30-259B-4108-A723-C9827D1F5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0640" y="3429001"/>
            <a:ext cx="6652008" cy="3429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9A6655-4BDC-4B54-8633-F27DB3BB97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5268" y="347345"/>
            <a:ext cx="11701463" cy="5646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Педагог – скульптор он лепит детские души.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И каждая минута строи или рушит.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Нажитое нами переходит к детям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Навсегда, на память нашим поколения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Я выбрала  нелегкую, но интересную профессию , которая требует от меня огромных сил. Несмотря ни на что я буду дальше отдавать тепло своего сердца, тепло своей души. И пусть мир, который окружает их станет интереснее и добрее!</a:t>
            </a:r>
          </a:p>
        </p:txBody>
      </p:sp>
    </p:spTree>
    <p:extLst>
      <p:ext uri="{BB962C8B-B14F-4D97-AF65-F5344CB8AC3E}">
        <p14:creationId xmlns:p14="http://schemas.microsoft.com/office/powerpoint/2010/main" xmlns="" val="32429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FE455-158C-496C-8415-ED8FC966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+mn-lt"/>
              </a:rPr>
              <a:t>Наши добрые дела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96CFA1E-D6CF-48AF-89C7-6E8A942EC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39169" y="1713879"/>
            <a:ext cx="3263503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8A8F77-18BE-424E-AF66-AF6F75324D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8313" y="1713879"/>
            <a:ext cx="3280897" cy="4374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0F0267-575B-4E7C-B8C4-55D1B21C1B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8750" y="1690688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7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FDA774-BBC4-4C99-A82B-780363F0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+mn-lt"/>
              </a:rPr>
              <a:t>Дружба крепкая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EEF70CA-B90E-4BD1-A2E6-592A36BA1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34251" y="1690688"/>
            <a:ext cx="3263503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115EBE-34E4-43A6-81E1-FD55C8A199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4247" y="1690688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1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6106B8-9646-4C32-9313-CE71FB56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+mn-lt"/>
              </a:rPr>
              <a:t>Наши плоды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29FFBC4-5EE7-4A7D-98D3-ABCE24BE1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3715" y="1690688"/>
            <a:ext cx="3462623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DDDBC7-7C26-45D0-8E59-366E70AD8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4416" y="1690688"/>
            <a:ext cx="346262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95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8FA3DA-C033-4431-BA1E-F532626235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3838" y="2629411"/>
            <a:ext cx="4000500" cy="4228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6DE063-1E1A-467F-B805-51779F0A1F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2974" y="857249"/>
            <a:ext cx="10901364" cy="2005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</a:rPr>
              <a:t>"Если ребенка учат добру, в результате будет добро, учат злу - в результате будет зло, ибо ребенок не рождается готовым человеком, человеком его надо сделать".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</a:rPr>
              <a:t>В. А. Сухомлинский </a:t>
            </a:r>
          </a:p>
        </p:txBody>
      </p:sp>
    </p:spTree>
    <p:extLst>
      <p:ext uri="{BB962C8B-B14F-4D97-AF65-F5344CB8AC3E}">
        <p14:creationId xmlns:p14="http://schemas.microsoft.com/office/powerpoint/2010/main" xmlns="" val="25708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1EF077-3CE7-48D6-8707-34EE2A7E95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875" y="171450"/>
            <a:ext cx="11915775" cy="6557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000" b="1" dirty="0">
                <a:solidFill>
                  <a:srgbClr val="002060"/>
                </a:solidFill>
              </a:rPr>
              <a:t>Нравственный облик педагога раскрывается детям в системе его отношений: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000" b="1" dirty="0">
                <a:solidFill>
                  <a:srgbClr val="002060"/>
                </a:solidFill>
              </a:rPr>
              <a:t>  -  к своей работе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000" b="1" dirty="0">
                <a:solidFill>
                  <a:srgbClr val="002060"/>
                </a:solidFill>
              </a:rPr>
              <a:t>                         - к воспитанникам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000" b="1" dirty="0">
                <a:solidFill>
                  <a:srgbClr val="002060"/>
                </a:solidFill>
              </a:rPr>
              <a:t>                                                     - другим людям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000" b="1" dirty="0">
                <a:solidFill>
                  <a:srgbClr val="002060"/>
                </a:solidFill>
              </a:rPr>
              <a:t>                                                                                - к самому себе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4000" b="1" dirty="0">
                <a:solidFill>
                  <a:srgbClr val="002060"/>
                </a:solidFill>
              </a:rPr>
              <a:t>Действенность нравственного воспитания определяется личным примером самого воспитателя. Духовная близость и уважение к педагогу, побуждающие ему подражать, формируются из многих слагаемых и, в частности, зависят: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  -  от степени его компетентности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                             - профессионализма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                                       - характера повседневных взаимоотношений с детьми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13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BDE25C-BE48-4C65-91B8-383ADB1FEC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0630" y="217714"/>
            <a:ext cx="11901714" cy="6051324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9800" b="1" dirty="0">
                <a:solidFill>
                  <a:srgbClr val="002060"/>
                </a:solidFill>
              </a:rPr>
              <a:t>Основная профессиональная задача воспитателя - создание условий для гармоничного развития детей. Для этого педагог дошкольного образования должен обладать такими профессиональными компетенциями, как: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</a:rPr>
              <a:t>1) уважительное отношение к каждому ребенку, к его чувствам и потребностям,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</a:rPr>
              <a:t>2) умение общаться с каждым ребёнком,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</a:rPr>
              <a:t>3) умение создать условия для свободного выбора детьми деятельности, участников совместной деятельности;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</a:rPr>
              <a:t>4) умение создать условия для позитивных, доброжелательных отношений между детьми, в том числе принадлежащими к разным национально-культурным, религиозным общностям и социальным слоям, а также имеющим различные (в том числе ограниченные) возможности здоровья;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333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B9E51C-2525-4475-82D9-5B12B144921F}"/>
              </a:ext>
            </a:extLst>
          </p:cNvPr>
          <p:cNvSpPr/>
          <p:nvPr/>
        </p:nvSpPr>
        <p:spPr>
          <a:xfrm>
            <a:off x="145143" y="377371"/>
            <a:ext cx="1184365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</a:rPr>
              <a:t>5) умение развить коммуникативные способности детей, позволяющих разрешать конфликтные ситуации со сверстниками;</a:t>
            </a:r>
          </a:p>
          <a:p>
            <a:pPr algn="just"/>
            <a:endParaRPr lang="ru-RU" sz="2800" b="1" dirty="0">
              <a:solidFill>
                <a:srgbClr val="002060"/>
              </a:solidFill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6) умение создать условия для овладения культурными средствами деятельности;</a:t>
            </a:r>
          </a:p>
          <a:p>
            <a:pPr algn="just"/>
            <a:endParaRPr lang="ru-RU" sz="2800" b="1" dirty="0">
              <a:solidFill>
                <a:srgbClr val="002060"/>
              </a:solidFill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7)умение организовать виды деятельности, способствующие развитию мышления, речи, общения, воображения и детского творчества, личностного, физического и художественно-эстетического развития детей;</a:t>
            </a:r>
          </a:p>
          <a:p>
            <a:pPr algn="just"/>
            <a:endParaRPr lang="ru-RU" sz="2800" b="1" dirty="0">
              <a:solidFill>
                <a:srgbClr val="002060"/>
              </a:solidFill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8)умение оценить индивидуальное развитие каждого ребёнка,</a:t>
            </a:r>
          </a:p>
          <a:p>
            <a:pPr algn="just"/>
            <a:endParaRPr lang="ru-RU" sz="2800" b="1" dirty="0">
              <a:solidFill>
                <a:srgbClr val="002060"/>
              </a:solidFill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9) умение взаимодействовать с родителями по вопросам образования ребенка, вовлекать их в образовательную деятельность, в том числе посредством создания образовательных проектов совместно с семьей.</a:t>
            </a:r>
          </a:p>
        </p:txBody>
      </p:sp>
    </p:spTree>
    <p:extLst>
      <p:ext uri="{BB962C8B-B14F-4D97-AF65-F5344CB8AC3E}">
        <p14:creationId xmlns:p14="http://schemas.microsoft.com/office/powerpoint/2010/main" xmlns="" val="5658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CC3BC8-6A01-4637-9244-EC300EC5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46"/>
            <a:ext cx="10515600" cy="7877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Методы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B03AFB4-2AA2-48CE-83F3-F941D9A7A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3" y="745589"/>
            <a:ext cx="11760591" cy="61124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                    </a:t>
            </a:r>
            <a:r>
              <a:rPr lang="ru-RU" b="1" u="sng" dirty="0">
                <a:solidFill>
                  <a:srgbClr val="002060"/>
                </a:solidFill>
              </a:rPr>
              <a:t>Наглядный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</a:rPr>
              <a:t>Рассматривание книжных иллюстраций 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</a:rPr>
              <a:t>Проведение дидактических игр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</a:rPr>
              <a:t>Чтение рассказов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                     </a:t>
            </a:r>
            <a:r>
              <a:rPr lang="ru-RU" b="1" u="sng" dirty="0">
                <a:solidFill>
                  <a:srgbClr val="002060"/>
                </a:solidFill>
              </a:rPr>
              <a:t>Словесный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</a:rPr>
              <a:t>Загадывание загадок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</a:rPr>
              <a:t>Чтение стихотворений детьми и воспитателем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</a:rPr>
              <a:t>Проведение конкурсов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u="sng" dirty="0">
                <a:solidFill>
                  <a:srgbClr val="002060"/>
                </a:solidFill>
              </a:rPr>
              <a:t>Практический метод </a:t>
            </a:r>
            <a:r>
              <a:rPr lang="ru-RU" dirty="0">
                <a:solidFill>
                  <a:srgbClr val="002060"/>
                </a:solidFill>
              </a:rPr>
              <a:t>используется, когда необходимо организовать  продуктивную деятельность, сшить кукол к сказкам, организовать вечера с родителями.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16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D57EC465-0C8B-41A6-A4F0-0B48D6CD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65126"/>
            <a:ext cx="1141799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 духовно нравственном воспитании дошкольников использую художественное слово.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EB79E1-76F5-49D5-8956-C55EF7F12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70" y="1828799"/>
            <a:ext cx="9473783" cy="49149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Наверно, недаром в народе говорят: "Слово лечит, слово ранит". Лечить словом - это значит вовремя найти нужные слова, утешить, подбодрить словом в трудную минуту ребенка. Можно ли затронуть тонкие струны маленьких сердец чтением произведений, стихов?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При слушании литературного произведения дошкольник занимает позицию «внутри него». Он стремится подражать любимым героям.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В воспитании у дошкольников любви и уважения к труду и трудящимся помогают книги: «Кем быть?» В. Маяковского, «Чем пахнут ремесла»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44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B1B8E4-05AA-4D69-9F82-B844F8CEE9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6078" y="1801605"/>
            <a:ext cx="3518453" cy="469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69511E-24BF-4214-9CE1-B484960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331" cy="89383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n-lt"/>
              </a:rPr>
              <a:t>Роль сюжетно-ролевых игр в нравственном воспитании детей старшего дошкольного возраста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BFB02E-959E-44DB-BCB5-76ABFFEA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69" y="1258956"/>
            <a:ext cx="7793105" cy="52339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dirty="0"/>
              <a:t> </a:t>
            </a:r>
          </a:p>
          <a:p>
            <a:pPr marL="0" indent="0" algn="ctr">
              <a:buNone/>
            </a:pPr>
            <a:r>
              <a:rPr lang="ru-RU" sz="3200" b="1" u="sng" dirty="0">
                <a:solidFill>
                  <a:srgbClr val="002060"/>
                </a:solidFill>
              </a:rPr>
              <a:t>Использую различные виды игр, содействующих нравственному воспитанию: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-  подвижные </a:t>
            </a:r>
          </a:p>
          <a:p>
            <a:pPr algn="just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 дидактические: («Соберем бусы для мамы», «Найди друга»)</a:t>
            </a:r>
          </a:p>
          <a:p>
            <a:pPr algn="just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 игры со строительным материалом: («Пожалеем зайчика и построим для него избушку»);</a:t>
            </a:r>
          </a:p>
          <a:p>
            <a:pPr algn="just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 сюжетно – ролевые игры: («Больница», «Магазин», «Семья»)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18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F15800-3C6C-416C-BCFD-33720BBE04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6700" y="777875"/>
            <a:ext cx="11658600" cy="5302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</a:rPr>
              <a:t>Огромное значение в воспитании детей имеет поощрение: словом, взглядом, жестом, действием.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000" b="1" dirty="0">
                <a:solidFill>
                  <a:srgbClr val="002060"/>
                </a:solidFill>
              </a:rPr>
              <a:t>Очень значимо для ребенка и наказание, если оно: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-следует немедленно за поступком;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-объяснено ребенку;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-суровое, но не жестокое;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-оценивает действие ребенка, а не его человеческие качества;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-Наказывая ребенка, отец и мать должны проявлять терпение, спокойствие и выдержку</a:t>
            </a:r>
          </a:p>
        </p:txBody>
      </p:sp>
    </p:spTree>
    <p:extLst>
      <p:ext uri="{BB962C8B-B14F-4D97-AF65-F5344CB8AC3E}">
        <p14:creationId xmlns:p14="http://schemas.microsoft.com/office/powerpoint/2010/main" xmlns="" val="8620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651</Words>
  <Application>Microsoft Office PowerPoint</Application>
  <PresentationFormat>Произвольный</PresentationFormat>
  <Paragraphs>64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«Педагог – зеркало  детских душ» </vt:lpstr>
      <vt:lpstr>Слайд 2</vt:lpstr>
      <vt:lpstr>Слайд 3</vt:lpstr>
      <vt:lpstr>Слайд 4</vt:lpstr>
      <vt:lpstr>Слайд 5</vt:lpstr>
      <vt:lpstr>Методы</vt:lpstr>
      <vt:lpstr>  В духовно нравственном воспитании дошкольников использую художественное слово. </vt:lpstr>
      <vt:lpstr>Роль сюжетно-ролевых игр в нравственном воспитании детей старшего дошкольного возраста </vt:lpstr>
      <vt:lpstr>Слайд 9</vt:lpstr>
      <vt:lpstr>Слайд 10</vt:lpstr>
      <vt:lpstr>Наши добрые дела</vt:lpstr>
      <vt:lpstr>Дружба крепкая</vt:lpstr>
      <vt:lpstr>Наши плоды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«Педагог – зеркало детских душ»</dc:title>
  <dc:creator>User</dc:creator>
  <cp:lastModifiedBy>ст.воспитатель</cp:lastModifiedBy>
  <cp:revision>24</cp:revision>
  <dcterms:created xsi:type="dcterms:W3CDTF">2019-10-14T10:09:03Z</dcterms:created>
  <dcterms:modified xsi:type="dcterms:W3CDTF">2023-02-09T07:56:40Z</dcterms:modified>
</cp:coreProperties>
</file>