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>
        <p:scale>
          <a:sx n="86" d="100"/>
          <a:sy n="86" d="100"/>
        </p:scale>
        <p:origin x="-288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048E88A-3F61-46B9-9152-C1A51780839C}" type="datetimeFigureOut">
              <a:rPr/>
              <a:pPr>
                <a:defRPr/>
              </a:pPr>
              <a:t>30.03.2021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70F31B5-A277-4CE3-8B57-374BF09D9B5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 eaLnBrk="1" latinLnBrk="0" hangingPunct="1">
              <a:defRPr kumimoji="0" lang="ru-RU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AD3EDC-133D-4221-A093-B60F09F2D88D}" type="datetime1">
              <a:rPr/>
              <a:pPr>
                <a:defRPr/>
              </a:pPr>
              <a:t>30.03.2021</a:t>
            </a:fld>
            <a:endParaRPr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99CCB4C-37D9-40DE-9237-32BBEFCE1A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475"/>
            <a:ext cx="8153400" cy="10064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775" y="1352550"/>
            <a:ext cx="8153400" cy="3241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3F4B5-D58C-4DCD-8533-E40FDFEF2231}" type="datetime1">
              <a:rPr/>
              <a:pPr>
                <a:defRPr/>
              </a:pPr>
              <a:t>30.03.2021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4686300"/>
            <a:ext cx="5421313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0" y="1123950"/>
            <a:ext cx="533400" cy="182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12149-2ABF-48DD-B5D6-068BFFD1586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863BF-CF49-4F9C-AD8D-66A50DEBD633}" type="datetime1">
              <a:rPr/>
              <a:pPr>
                <a:defRPr/>
              </a:pPr>
              <a:t>30.03.2021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71D31-8DA6-434C-B403-371C388A7ED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E1BFB0-EAFE-4002-82B8-239FBF3A904C}" type="datetime1">
              <a:rPr/>
              <a:pPr>
                <a:defRPr/>
              </a:pPr>
              <a:t>30.03.2021</a:t>
            </a:fld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6957FD6-268F-4FA4-A654-5E5A8839686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0E8930F4-C498-4ACA-B0F5-173A6D3E83B6}" type="datetime1">
              <a:rPr/>
              <a:pPr>
                <a:defRPr/>
              </a:pPr>
              <a:t>30.03.2021</a:t>
            </a:fld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DB3D1171-51C9-45FE-9ED9-AC2EFCD322E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 lang="ru-RU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BCE5C30B-CDAD-4B4A-84C3-51330D012FA0}" type="datetime1">
              <a:rPr/>
              <a:pPr>
                <a:defRPr/>
              </a:pPr>
              <a:t>30.03.2021</a:t>
            </a:fld>
            <a:endParaRPr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9AD25A26-3E72-45A9-8433-8BA956D91A0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503A-241B-4F59-B722-F0FF0E6EAB55}" type="datetime1">
              <a:rPr/>
              <a:pPr>
                <a:defRPr/>
              </a:pPr>
              <a:t>30.03.2021</a:t>
            </a:fld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5C7A9-A009-461E-9AEC-6E1E705439D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035FA1-5202-496A-A61B-45FC5CD7659E}" type="datetime1">
              <a:rPr/>
              <a:pPr>
                <a:defRPr/>
              </a:pPr>
              <a:t>30.03.2021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65A9D48-AA0D-41DB-9647-3617B7745A4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289D-243D-4504-9B8B-101017CA026B}" type="datetime1">
              <a:rPr/>
              <a:pPr>
                <a:defRPr/>
              </a:pPr>
              <a:t>30.03.2021</a:t>
            </a:fld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B5C4-C06F-4260-AF29-A2ABF07EFA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C9B09861-FE87-46FF-BC39-44F1749C889B}" type="datetime1">
              <a:rPr/>
              <a:pPr>
                <a:defRPr/>
              </a:pPr>
              <a:t>30.03.2021</a:t>
            </a:fld>
            <a:endParaRPr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>
              <a:defRPr/>
            </a:pPr>
            <a:fld id="{96FF8BDA-D971-4313-8380-A3DF7217BE2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2C3115E-8A6D-4534-A633-E88C1990590C}" type="datetime1">
              <a:rPr/>
              <a:pPr>
                <a:defRPr/>
              </a:pPr>
              <a:t>30.03.2021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 b="1">
                <a:solidFill>
                  <a:srgbClr val="FFFF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AA8DE83-DA96-4A53-9318-C7BE2C09F9D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60" r:id="rId3"/>
    <p:sldLayoutId id="2147483661" r:id="rId4"/>
    <p:sldLayoutId id="2147483662" r:id="rId5"/>
    <p:sldLayoutId id="2147483656" r:id="rId6"/>
    <p:sldLayoutId id="2147483663" r:id="rId7"/>
    <p:sldLayoutId id="2147483655" r:id="rId8"/>
    <p:sldLayoutId id="2147483664" r:id="rId9"/>
    <p:sldLayoutId id="214748365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Рисунок 4" descr="салмат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sz="1800" b="1" smtClean="0">
                <a:latin typeface="Monotype Corsiva" pitchFamily="66" charset="0"/>
              </a:rPr>
              <a:t>МДОУ «Детский сад №65 комбинированного вида»</a:t>
            </a:r>
          </a:p>
        </p:txBody>
      </p:sp>
      <p:sp>
        <p:nvSpPr>
          <p:cNvPr id="12291" name="Содержимое 10"/>
          <p:cNvSpPr>
            <a:spLocks noGrp="1"/>
          </p:cNvSpPr>
          <p:nvPr>
            <p:ph sz="quarter" idx="13"/>
          </p:nvPr>
        </p:nvSpPr>
        <p:spPr>
          <a:xfrm>
            <a:off x="250825" y="1347788"/>
            <a:ext cx="8153400" cy="3276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sz="4400" b="1" smtClean="0">
                <a:latin typeface="Monotype Corsiva" pitchFamily="66" charset="0"/>
              </a:rPr>
              <a:t>      Вкусные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sz="4400" b="1" smtClean="0">
                <a:latin typeface="Monotype Corsiva" pitchFamily="66" charset="0"/>
              </a:rPr>
              <a:t>       тайны  бабушкиной  кухни</a:t>
            </a:r>
            <a:r>
              <a:rPr sz="5400" b="1" smtClean="0">
                <a:latin typeface="Monotype Corsiva" pitchFamily="66" charset="0"/>
              </a:rPr>
              <a:t>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sz="2400" b="1" smtClean="0">
                <a:latin typeface="Monotype Corsiva" pitchFamily="66" charset="0"/>
              </a:rPr>
              <a:t>             (рецепты  блюд  мордовской  национальной  кухни)</a:t>
            </a:r>
            <a:endParaRPr sz="2400" b="1" smtClean="0"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sz="2400" b="1" smtClean="0">
                <a:solidFill>
                  <a:schemeClr val="bg1"/>
                </a:solidFill>
                <a:latin typeface="Arial" charset="0"/>
              </a:rPr>
              <a:t>Автор: воспитатель первой квалификационной категории Потапова Марина Николаевна</a:t>
            </a:r>
          </a:p>
          <a:p>
            <a:pPr algn="ctr" eaLnBrk="1" hangingPunct="1">
              <a:buFont typeface="Wingdings" pitchFamily="2" charset="2"/>
              <a:buNone/>
            </a:pPr>
            <a:endParaRPr sz="4800" b="1" smtClean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5" descr="салмат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pic>
        <p:nvPicPr>
          <p:cNvPr id="5" name="Содержимое 4" descr="IMG_20210320_133939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11560" y="699542"/>
            <a:ext cx="4394448" cy="3096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8" name="Содержимое 3"/>
          <p:cNvSpPr>
            <a:spLocks noGrp="1"/>
          </p:cNvSpPr>
          <p:nvPr>
            <p:ph sz="quarter" idx="14"/>
          </p:nvPr>
        </p:nvSpPr>
        <p:spPr>
          <a:xfrm>
            <a:off x="4845050" y="1352550"/>
            <a:ext cx="3886200" cy="32686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sz="2400" b="1" smtClean="0">
                <a:latin typeface="Monotype Corsiva" pitchFamily="66" charset="0"/>
              </a:rPr>
              <a:t>Отварной картофель и отварную соленую рыбу  нарезать кубиками.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sz="2400" b="1" smtClean="0">
                <a:latin typeface="Monotype Corsiva" pitchFamily="66" charset="0"/>
              </a:rPr>
              <a:t> Свежий огурец натереть на крупной терке или мелко порезать.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6" descr="салмат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Содержимое 3"/>
          <p:cNvSpPr>
            <a:spLocks noGrp="1"/>
          </p:cNvSpPr>
          <p:nvPr>
            <p:ph sz="quarter" idx="14"/>
          </p:nvPr>
        </p:nvSpPr>
        <p:spPr>
          <a:xfrm>
            <a:off x="4859338" y="1347788"/>
            <a:ext cx="3886200" cy="32686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sz="2400" b="1" smtClean="0">
                <a:latin typeface="Monotype Corsiva" pitchFamily="66" charset="0"/>
              </a:rPr>
              <a:t>Добавить квас, хрен, зеленый лук  и заправить подсолнечным  маслом.</a:t>
            </a:r>
          </a:p>
          <a:p>
            <a:pPr algn="ctr" eaLnBrk="1" hangingPunct="1">
              <a:buFont typeface="Wingdings" pitchFamily="2" charset="2"/>
              <a:buNone/>
            </a:pPr>
            <a:endParaRPr sz="2000" smtClean="0">
              <a:latin typeface="Monotype Corsiva" pitchFamily="66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sz="2000" b="1" smtClean="0">
                <a:latin typeface="Monotype Corsiva" pitchFamily="66" charset="0"/>
              </a:rPr>
              <a:t>ПРИЯТНОГО АППЕТИТА!</a:t>
            </a:r>
          </a:p>
          <a:p>
            <a:pPr algn="ctr" eaLnBrk="1" hangingPunct="1">
              <a:buFont typeface="Wingdings" pitchFamily="2" charset="2"/>
              <a:buNone/>
            </a:pPr>
            <a:endParaRPr sz="2000" smtClean="0">
              <a:latin typeface="Monotype Corsiva" pitchFamily="66" charset="0"/>
            </a:endParaRPr>
          </a:p>
        </p:txBody>
      </p:sp>
      <p:pic>
        <p:nvPicPr>
          <p:cNvPr id="22531" name="Содержимое 4" descr="IMG_20210320_13445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842963"/>
            <a:ext cx="4370387" cy="6376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9" descr="салмат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Содержимое 5"/>
          <p:cNvSpPr>
            <a:spLocks noGrp="1"/>
          </p:cNvSpPr>
          <p:nvPr>
            <p:ph sz="quarter" idx="13"/>
          </p:nvPr>
        </p:nvSpPr>
        <p:spPr>
          <a:xfrm>
            <a:off x="0" y="1276350"/>
            <a:ext cx="8837613" cy="3276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sz="4000" smtClean="0">
                <a:latin typeface="Monotype Corsiva" pitchFamily="66" charset="0"/>
              </a:rPr>
              <a:t>          </a:t>
            </a:r>
            <a:r>
              <a:rPr sz="4000" b="1" smtClean="0">
                <a:latin typeface="Monotype Corsiva" pitchFamily="66" charset="0"/>
              </a:rPr>
              <a:t>Вот такие мордовские национальные    блюда – оригинальные, неповторимые, для   здорового питания и невероятно вкусные!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smtClean="0"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smtClean="0">
              <a:latin typeface="Calibri" pitchFamily="34" charset="0"/>
            </a:endParaRPr>
          </a:p>
        </p:txBody>
      </p:sp>
      <p:pic>
        <p:nvPicPr>
          <p:cNvPr id="30724" name="Рисунок 9" descr="салмат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Заголовок 1"/>
          <p:cNvSpPr>
            <a:spLocks/>
          </p:cNvSpPr>
          <p:nvPr/>
        </p:nvSpPr>
        <p:spPr bwMode="auto">
          <a:xfrm>
            <a:off x="539750" y="1924050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5400" b="1" i="1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8" descr="салмат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>
          <a:xfrm>
            <a:off x="539750" y="195263"/>
            <a:ext cx="8153400" cy="1006475"/>
          </a:xfrm>
        </p:spPr>
        <p:txBody>
          <a:bodyPr/>
          <a:lstStyle/>
          <a:p>
            <a:pPr algn="ctr" eaLnBrk="1" hangingPunct="1"/>
            <a:r>
              <a:rPr sz="5400" smtClean="0">
                <a:latin typeface="Monotype Corsiva" pitchFamily="66" charset="0"/>
              </a:rPr>
              <a:t>Первые блюда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sz="3600" b="1" dirty="0" smtClean="0">
                <a:latin typeface="Monotype Corsiva" pitchFamily="66" charset="0"/>
              </a:rPr>
              <a:t>История супа связана с возникновением гончарного искусства. Первые примитивные супы наши предки готовили в больших камнях с выемками, сделанными самой природой. Суп – это обед сам по себе. После правильно сваренных щей, рассольника или селянки встать трудно, не то что переходить ко второму блюду. 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sz="3600" b="1" dirty="0" smtClean="0">
                <a:latin typeface="Monotype Corsiva" pitchFamily="66" charset="0"/>
              </a:rPr>
              <a:t>		К первым относится и мордовское блюдо «Салма», напоминающее клецки. Оно представляет собой лепешки из теста, которые добавляют в супы.</a:t>
            </a:r>
            <a:endParaRPr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5" descr="салмат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b="1" smtClean="0">
                <a:latin typeface="Monotype Corsiva" pitchFamily="66" charset="0"/>
              </a:rPr>
              <a:t>«Салма  по </a:t>
            </a:r>
            <a:r>
              <a:rPr b="1" smtClean="0">
                <a:latin typeface="Arial" charset="0"/>
              </a:rPr>
              <a:t>-</a:t>
            </a:r>
            <a:r>
              <a:rPr b="1" smtClean="0">
                <a:latin typeface="Monotype Corsiva" pitchFamily="66" charset="0"/>
              </a:rPr>
              <a:t> атяшевски»</a:t>
            </a:r>
          </a:p>
        </p:txBody>
      </p:sp>
      <p:pic>
        <p:nvPicPr>
          <p:cNvPr id="5" name="Содержимое 4" descr="IMG_20210320_101232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539552" y="1059582"/>
            <a:ext cx="4195333" cy="3268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4340" name="Содержимое 3"/>
          <p:cNvSpPr>
            <a:spLocks noGrp="1"/>
          </p:cNvSpPr>
          <p:nvPr>
            <p:ph sz="quarter" idx="14"/>
          </p:nvPr>
        </p:nvSpPr>
        <p:spPr>
          <a:xfrm>
            <a:off x="4845050" y="1352550"/>
            <a:ext cx="3886200" cy="32686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sz="1600" b="1" smtClean="0">
                <a:latin typeface="Monotype Corsiva" pitchFamily="66" charset="0"/>
              </a:rPr>
              <a:t>Ингредиенты:</a:t>
            </a:r>
          </a:p>
          <a:p>
            <a:pPr eaLnBrk="1" hangingPunct="1">
              <a:buFont typeface="Wingdings" pitchFamily="2" charset="2"/>
              <a:buNone/>
            </a:pPr>
            <a:r>
              <a:rPr sz="1600" b="1" smtClean="0">
                <a:latin typeface="Monotype Corsiva" pitchFamily="66" charset="0"/>
              </a:rPr>
              <a:t>* 300 – 400 гр. белой или цельнозерновой муки;</a:t>
            </a:r>
          </a:p>
          <a:p>
            <a:pPr eaLnBrk="1" hangingPunct="1">
              <a:buFont typeface="Wingdings" pitchFamily="2" charset="2"/>
              <a:buNone/>
            </a:pPr>
            <a:r>
              <a:rPr sz="1600" b="1" smtClean="0">
                <a:latin typeface="Monotype Corsiva" pitchFamily="66" charset="0"/>
              </a:rPr>
              <a:t>* 500 гр. картофеля;</a:t>
            </a:r>
          </a:p>
          <a:p>
            <a:pPr eaLnBrk="1" hangingPunct="1">
              <a:buFont typeface="Wingdings" pitchFamily="2" charset="2"/>
              <a:buNone/>
            </a:pPr>
            <a:r>
              <a:rPr sz="1600" b="1" smtClean="0">
                <a:latin typeface="Monotype Corsiva" pitchFamily="66" charset="0"/>
              </a:rPr>
              <a:t>* 100 гр. сметаны;</a:t>
            </a:r>
          </a:p>
          <a:p>
            <a:pPr eaLnBrk="1" hangingPunct="1">
              <a:buFont typeface="Wingdings" pitchFamily="2" charset="2"/>
              <a:buNone/>
            </a:pPr>
            <a:r>
              <a:rPr sz="1600" b="1" smtClean="0">
                <a:latin typeface="Monotype Corsiva" pitchFamily="66" charset="0"/>
              </a:rPr>
              <a:t>* 5 яиц;</a:t>
            </a:r>
          </a:p>
          <a:p>
            <a:pPr eaLnBrk="1" hangingPunct="1">
              <a:buFont typeface="Wingdings" pitchFamily="2" charset="2"/>
              <a:buNone/>
            </a:pPr>
            <a:r>
              <a:rPr sz="1600" b="1" smtClean="0">
                <a:latin typeface="Monotype Corsiva" pitchFamily="66" charset="0"/>
              </a:rPr>
              <a:t>* 0,5 л. молока;</a:t>
            </a:r>
          </a:p>
          <a:p>
            <a:pPr eaLnBrk="1" hangingPunct="1">
              <a:buFont typeface="Wingdings" pitchFamily="2" charset="2"/>
              <a:buNone/>
            </a:pPr>
            <a:r>
              <a:rPr sz="1600" b="1" smtClean="0">
                <a:latin typeface="Monotype Corsiva" pitchFamily="66" charset="0"/>
              </a:rPr>
              <a:t>* лавровый лист;</a:t>
            </a:r>
          </a:p>
          <a:p>
            <a:pPr eaLnBrk="1" hangingPunct="1">
              <a:buFont typeface="Wingdings" pitchFamily="2" charset="2"/>
              <a:buNone/>
            </a:pPr>
            <a:r>
              <a:rPr sz="1600" b="1" smtClean="0">
                <a:latin typeface="Monotype Corsiva" pitchFamily="66" charset="0"/>
              </a:rPr>
              <a:t>* укроп;</a:t>
            </a:r>
          </a:p>
          <a:p>
            <a:pPr eaLnBrk="1" hangingPunct="1">
              <a:buFont typeface="Wingdings" pitchFamily="2" charset="2"/>
              <a:buNone/>
            </a:pPr>
            <a:r>
              <a:rPr sz="1600" b="1" smtClean="0">
                <a:latin typeface="Monotype Corsiva" pitchFamily="66" charset="0"/>
              </a:rPr>
              <a:t>* соль;</a:t>
            </a:r>
          </a:p>
          <a:p>
            <a:pPr eaLnBrk="1" hangingPunct="1">
              <a:buFont typeface="Wingdings" pitchFamily="2" charset="2"/>
              <a:buNone/>
            </a:pPr>
            <a:r>
              <a:rPr sz="1600" b="1" smtClean="0">
                <a:latin typeface="Monotype Corsiva" pitchFamily="66" charset="0"/>
              </a:rPr>
              <a:t>* сливочное или топленое масло.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5" descr="салмат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IMG_20210320_111824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11560" y="627534"/>
            <a:ext cx="4032448" cy="3528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4" name="Содержимое 3"/>
          <p:cNvSpPr>
            <a:spLocks noGrp="1"/>
          </p:cNvSpPr>
          <p:nvPr>
            <p:ph sz="quarter" idx="14"/>
          </p:nvPr>
        </p:nvSpPr>
        <p:spPr>
          <a:xfrm>
            <a:off x="4845050" y="1352550"/>
            <a:ext cx="3886200" cy="32686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sz="1800" b="1" smtClean="0">
                <a:latin typeface="Monotype Corsiva" pitchFamily="66" charset="0"/>
              </a:rPr>
              <a:t>Просеиваем муку и замешиваем на горячей воде или молоке. Тесто не очень крутое. Даем тесту отдохнуть в холодильнике 1 час. После чего раскатываем лепешку толщиной 1 см. и нарезаем полоски такой же ширины. Из полосок формируется жгут, чем тоньше, тем лучше. Складываем жгуты рядами и нарезаем салмы длиной не более 1 см.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7" descr="салмат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Содержимое 3"/>
          <p:cNvSpPr>
            <a:spLocks noGrp="1"/>
          </p:cNvSpPr>
          <p:nvPr>
            <p:ph sz="quarter" idx="14"/>
          </p:nvPr>
        </p:nvSpPr>
        <p:spPr>
          <a:xfrm>
            <a:off x="4845050" y="1352550"/>
            <a:ext cx="3886200" cy="32686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sz="1800" b="1" smtClean="0">
                <a:latin typeface="Monotype Corsiva" pitchFamily="66" charset="0"/>
              </a:rPr>
              <a:t>Варим картофельное пюре, взбиваем его со сметаной, выкладываем в глиняный горшок, формируя горкой.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sz="1800" b="1" smtClean="0">
                <a:latin typeface="Monotype Corsiva" pitchFamily="66" charset="0"/>
              </a:rPr>
              <a:t>В другом глиняном горшке готовим яичницу : взбиваем яйца в молоке, чуточку солим и отправляем вместе с картошкой в духовку или печь на 180 – 200 градусов.</a:t>
            </a:r>
          </a:p>
        </p:txBody>
      </p:sp>
      <p:pic>
        <p:nvPicPr>
          <p:cNvPr id="7" name="Содержимое 6" descr="IMG_20210320_122116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11560" y="771550"/>
            <a:ext cx="4104456" cy="3268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5" descr="салмат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IMG_20210320_120327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539552" y="699542"/>
            <a:ext cx="4176464" cy="3268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Содержимое 3"/>
          <p:cNvSpPr>
            <a:spLocks noGrp="1"/>
          </p:cNvSpPr>
          <p:nvPr>
            <p:ph sz="quarter" idx="14"/>
          </p:nvPr>
        </p:nvSpPr>
        <p:spPr>
          <a:xfrm>
            <a:off x="4845050" y="1352550"/>
            <a:ext cx="3886200" cy="32686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sz="1800" smtClean="0">
              <a:latin typeface="Monotype Corsiva" pitchFamily="66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sz="1800" b="1" smtClean="0">
                <a:latin typeface="Monotype Corsiva" pitchFamily="66" charset="0"/>
              </a:rPr>
              <a:t>Следующим этапом, ставим на огонь кастрюлю с водой, подсаливаем по вкусу. Добавляем лавровый лист. После закипания. Опускаем салмы и варим пока не всплывут</a:t>
            </a:r>
            <a:r>
              <a:rPr sz="1800" smtClean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 descr="салмат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638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IMG_20210320_123904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11560" y="699542"/>
            <a:ext cx="4250432" cy="316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6" name="Содержимое 3"/>
          <p:cNvSpPr>
            <a:spLocks noGrp="1"/>
          </p:cNvSpPr>
          <p:nvPr>
            <p:ph sz="quarter" idx="14"/>
          </p:nvPr>
        </p:nvSpPr>
        <p:spPr>
          <a:xfrm>
            <a:off x="4845050" y="1352550"/>
            <a:ext cx="3886200" cy="32686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sz="1800" b="1" smtClean="0">
                <a:latin typeface="Monotype Corsiva" pitchFamily="66" charset="0"/>
              </a:rPr>
              <a:t>Готовые салмы разливаем вместе с бульоном в тарелки и добавляем картофельное пюре, яичницу, сливочное или топленое масло, сметану, зелень укропа по вкусу.</a:t>
            </a:r>
          </a:p>
          <a:p>
            <a:pPr algn="ctr" eaLnBrk="1" hangingPunct="1">
              <a:buFont typeface="Wingdings" pitchFamily="2" charset="2"/>
              <a:buNone/>
            </a:pPr>
            <a:endParaRPr sz="1800" smtClean="0">
              <a:latin typeface="Monotype Corsiva" pitchFamily="66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sz="1800" b="1" smtClean="0">
                <a:latin typeface="Monotype Corsiva" pitchFamily="66" charset="0"/>
              </a:rPr>
              <a:t>ПРИЯТНОГО  АППЕТИТА!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6" descr="салмат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>
          <a:xfrm>
            <a:off x="611188" y="268288"/>
            <a:ext cx="8153400" cy="1006475"/>
          </a:xfrm>
        </p:spPr>
        <p:txBody>
          <a:bodyPr/>
          <a:lstStyle/>
          <a:p>
            <a:pPr algn="ctr" eaLnBrk="1" hangingPunct="1"/>
            <a:r>
              <a:rPr sz="5400" b="1" smtClean="0">
                <a:latin typeface="Monotype Corsiva" pitchFamily="66" charset="0"/>
              </a:rPr>
              <a:t>Рыбные блюда</a:t>
            </a:r>
          </a:p>
        </p:txBody>
      </p:sp>
      <p:sp>
        <p:nvSpPr>
          <p:cNvPr id="19459" name="Содержимое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sz="1800" b="1" smtClean="0">
                <a:latin typeface="Monotype Corsiva" pitchFamily="66" charset="0"/>
              </a:rPr>
              <a:t>С давних времен селились наши предки на берегах рек , богатых в ту пору рыбой. Именно ее доступность определяла разнообразие рыбного стола. По калорийности и содержанию питательных  веществ рыба всегда стояла в одном ряду с молочными и мясными продуктами. Традиционно рыба появляется на столе в самых разных блюдах: и соленая, и маринованная, и вареная, и жареная, и запеченная с овощами, и даже сырая. И всегда любители рыбной ловли с рассветом отправляются к берегам рек в надежде на богатый улов и вкусный ужин.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sz="1800" b="1" smtClean="0">
                <a:latin typeface="Monotype Corsiva" pitchFamily="66" charset="0"/>
              </a:rPr>
              <a:t>Мы предлагаем вам рыбное блюдо, очень простое в приготовлении, но очень вкусное. Это мордовское блюдо «Кал – поза» или другое его название «Калонь салведь» (рыбная окрошка).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5" descr="салмат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8153400" cy="1006475"/>
          </a:xfrm>
        </p:spPr>
        <p:txBody>
          <a:bodyPr/>
          <a:lstStyle/>
          <a:p>
            <a:pPr algn="ctr" eaLnBrk="1" hangingPunct="1"/>
            <a:r>
              <a:rPr b="1" smtClean="0">
                <a:latin typeface="Monotype Corsiva" pitchFamily="66" charset="0"/>
              </a:rPr>
              <a:t>«Калонь  салведь»</a:t>
            </a:r>
          </a:p>
        </p:txBody>
      </p:sp>
      <p:pic>
        <p:nvPicPr>
          <p:cNvPr id="5" name="Содержимое 4" descr="IMG_20210320_103543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83568" y="1131590"/>
            <a:ext cx="4106416" cy="3096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4" name="Содержимое 3"/>
          <p:cNvSpPr>
            <a:spLocks noGrp="1"/>
          </p:cNvSpPr>
          <p:nvPr>
            <p:ph sz="quarter" idx="14"/>
          </p:nvPr>
        </p:nvSpPr>
        <p:spPr>
          <a:xfrm>
            <a:off x="4845050" y="1352550"/>
            <a:ext cx="3886200" cy="32686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sz="2400" b="1" smtClean="0">
                <a:latin typeface="Monotype Corsiva" pitchFamily="66" charset="0"/>
              </a:rPr>
              <a:t>Ингредиенты:</a:t>
            </a:r>
          </a:p>
          <a:p>
            <a:pPr eaLnBrk="1" hangingPunct="1">
              <a:buFont typeface="Wingdings" pitchFamily="2" charset="2"/>
              <a:buNone/>
            </a:pPr>
            <a:r>
              <a:rPr sz="2400" b="1" smtClean="0">
                <a:latin typeface="Monotype Corsiva" pitchFamily="66" charset="0"/>
              </a:rPr>
              <a:t>*  любая соленая рыба;</a:t>
            </a:r>
          </a:p>
          <a:p>
            <a:pPr eaLnBrk="1" hangingPunct="1">
              <a:buFont typeface="Wingdings" pitchFamily="2" charset="2"/>
              <a:buNone/>
            </a:pPr>
            <a:r>
              <a:rPr sz="2400" b="1" smtClean="0">
                <a:latin typeface="Monotype Corsiva" pitchFamily="66" charset="0"/>
              </a:rPr>
              <a:t>*  квас для окрошки;</a:t>
            </a:r>
          </a:p>
          <a:p>
            <a:pPr eaLnBrk="1" hangingPunct="1">
              <a:buFont typeface="Wingdings" pitchFamily="2" charset="2"/>
              <a:buNone/>
            </a:pPr>
            <a:r>
              <a:rPr sz="2400" b="1" smtClean="0">
                <a:latin typeface="Monotype Corsiva" pitchFamily="66" charset="0"/>
              </a:rPr>
              <a:t>*  свежий огурец;</a:t>
            </a:r>
          </a:p>
          <a:p>
            <a:pPr eaLnBrk="1" hangingPunct="1">
              <a:buFont typeface="Wingdings" pitchFamily="2" charset="2"/>
              <a:buNone/>
            </a:pPr>
            <a:r>
              <a:rPr sz="2400" b="1" smtClean="0">
                <a:latin typeface="Monotype Corsiva" pitchFamily="66" charset="0"/>
              </a:rPr>
              <a:t>*  хрен;</a:t>
            </a:r>
          </a:p>
          <a:p>
            <a:pPr eaLnBrk="1" hangingPunct="1">
              <a:buFont typeface="Wingdings" pitchFamily="2" charset="2"/>
              <a:buNone/>
            </a:pPr>
            <a:r>
              <a:rPr sz="2400" b="1" smtClean="0">
                <a:latin typeface="Monotype Corsiva" pitchFamily="66" charset="0"/>
              </a:rPr>
              <a:t>*   зеленый лук;</a:t>
            </a:r>
          </a:p>
          <a:p>
            <a:pPr eaLnBrk="1" hangingPunct="1">
              <a:buFont typeface="Wingdings" pitchFamily="2" charset="2"/>
              <a:buNone/>
            </a:pPr>
            <a:r>
              <a:rPr sz="2400" b="1" smtClean="0">
                <a:latin typeface="Monotype Corsiva" pitchFamily="66" charset="0"/>
              </a:rPr>
              <a:t>*   растительное масло.</a:t>
            </a:r>
          </a:p>
          <a:p>
            <a:pPr algn="ctr" eaLnBrk="1" hangingPunct="1">
              <a:buFont typeface="Arial" charset="0"/>
              <a:buChar char="•"/>
            </a:pPr>
            <a:endParaRPr sz="180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sz="18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Char char="•"/>
            </a:pPr>
            <a:endParaRPr sz="18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Char char="•"/>
            </a:pPr>
            <a:endParaRPr sz="18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Char char="•"/>
            </a:pPr>
            <a:endParaRPr sz="180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7</TotalTime>
  <Words>422</Words>
  <Application>Microsoft Office PowerPoint</Application>
  <PresentationFormat>Экран (16:9)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Arial</vt:lpstr>
      <vt:lpstr>Calibri</vt:lpstr>
      <vt:lpstr>Wingdings</vt:lpstr>
      <vt:lpstr>Wingdings 2</vt:lpstr>
      <vt:lpstr>Monotype Corsiva</vt:lpstr>
      <vt:lpstr>Algerian</vt:lpstr>
      <vt:lpstr>WidescreenPresentation</vt:lpstr>
      <vt:lpstr>WidescreenPresentation</vt:lpstr>
      <vt:lpstr>WidescreenPresentation</vt:lpstr>
      <vt:lpstr>WidescreenPresentation</vt:lpstr>
      <vt:lpstr>WidescreenPresentation</vt:lpstr>
      <vt:lpstr>WidescreenPresentation</vt:lpstr>
      <vt:lpstr>WidescreenPresentation</vt:lpstr>
      <vt:lpstr>МДОУ «Детский сад №65 комбинированного вида»</vt:lpstr>
      <vt:lpstr>Первые блюда</vt:lpstr>
      <vt:lpstr>«Салма  по - атяшевски»</vt:lpstr>
      <vt:lpstr>Слайд 4</vt:lpstr>
      <vt:lpstr>Слайд 5</vt:lpstr>
      <vt:lpstr>Слайд 6</vt:lpstr>
      <vt:lpstr>Слайд 7</vt:lpstr>
      <vt:lpstr>Рыбные блюда</vt:lpstr>
      <vt:lpstr>«Калонь  салведь»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№65 комбинированного вида»</dc:title>
  <dc:creator/>
  <cp:lastModifiedBy/>
  <cp:revision>3</cp:revision>
  <dcterms:created xsi:type="dcterms:W3CDTF">2021-03-16T17:41:56Z</dcterms:created>
  <dcterms:modified xsi:type="dcterms:W3CDTF">2021-03-30T11:16:38Z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