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520" autoAdjust="0"/>
  </p:normalViewPr>
  <p:slideViewPr>
    <p:cSldViewPr>
      <p:cViewPr varScale="1">
        <p:scale>
          <a:sx n="50" d="100"/>
          <a:sy n="50" d="100"/>
        </p:scale>
        <p:origin x="-365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8A8B9-F26C-4E16-8E92-674889B53D3B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794C0-67FD-4D19-A445-A6C5CEBF99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61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794C0-67FD-4D19-A445-A6C5CEBF99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428760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006600"/>
                </a:solidFill>
              </a:rPr>
              <a:t>«</a:t>
            </a:r>
            <a:r>
              <a:rPr lang="ru-RU" sz="3600" b="1" smtClean="0">
                <a:solidFill>
                  <a:srgbClr val="006600"/>
                </a:solidFill>
              </a:rPr>
              <a:t>Б</a:t>
            </a:r>
            <a:r>
              <a:rPr lang="ru-RU" sz="3600" b="1" smtClean="0">
                <a:solidFill>
                  <a:srgbClr val="006600"/>
                </a:solidFill>
              </a:rPr>
              <a:t>ерёза </a:t>
            </a:r>
            <a:r>
              <a:rPr lang="ru-RU" sz="3600" b="1" dirty="0" smtClean="0">
                <a:solidFill>
                  <a:srgbClr val="006600"/>
                </a:solidFill>
              </a:rPr>
              <a:t>– символ России»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6357958"/>
            <a:ext cx="6400800" cy="35719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Подготовила воспитатель МДОУ №116 Васягина Нина Евгеньевна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Рисование «Золотая берёза»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00200"/>
            <a:ext cx="7329510" cy="4525963"/>
          </a:xfrm>
        </p:spPr>
        <p:txBody>
          <a:bodyPr/>
          <a:lstStyle/>
          <a:p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027" name="Picture 3" descr="C:\Documents and Settings\1\Рабочий стол\фото садик\P1230490.JPG"/>
          <p:cNvPicPr>
            <a:picLocks noChangeAspect="1" noChangeArrowheads="1"/>
          </p:cNvPicPr>
          <p:nvPr/>
        </p:nvPicPr>
        <p:blipFill>
          <a:blip r:embed="rId2" cstate="print"/>
          <a:srcRect r="7865"/>
          <a:stretch>
            <a:fillRect/>
          </a:stretch>
        </p:blipFill>
        <p:spPr bwMode="auto">
          <a:xfrm>
            <a:off x="1214414" y="1142984"/>
            <a:ext cx="2786082" cy="2267741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фото садик\P123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714644" cy="2035811"/>
          </a:xfrm>
          <a:prstGeom prst="rect">
            <a:avLst/>
          </a:prstGeom>
          <a:noFill/>
        </p:spPr>
      </p:pic>
      <p:pic>
        <p:nvPicPr>
          <p:cNvPr id="1029" name="Picture 5" descr="C:\Documents and Settings\1\Рабочий стол\фото садик\P1230500.JPG"/>
          <p:cNvPicPr>
            <a:picLocks noChangeAspect="1" noChangeArrowheads="1"/>
          </p:cNvPicPr>
          <p:nvPr/>
        </p:nvPicPr>
        <p:blipFill>
          <a:blip r:embed="rId4" cstate="print"/>
          <a:srcRect r="7895"/>
          <a:stretch>
            <a:fillRect/>
          </a:stretch>
        </p:blipFill>
        <p:spPr bwMode="auto">
          <a:xfrm>
            <a:off x="1214414" y="4214818"/>
            <a:ext cx="2500330" cy="2035810"/>
          </a:xfrm>
          <a:prstGeom prst="rect">
            <a:avLst/>
          </a:prstGeom>
          <a:noFill/>
        </p:spPr>
      </p:pic>
      <p:pic>
        <p:nvPicPr>
          <p:cNvPr id="1030" name="Picture 6" descr="C:\Documents and Settings\1\Рабочий стол\фото садик\P1230502.JPG"/>
          <p:cNvPicPr>
            <a:picLocks noChangeAspect="1" noChangeArrowheads="1"/>
          </p:cNvPicPr>
          <p:nvPr/>
        </p:nvPicPr>
        <p:blipFill>
          <a:blip r:embed="rId5" cstate="print"/>
          <a:srcRect b="13804"/>
          <a:stretch>
            <a:fillRect/>
          </a:stretch>
        </p:blipFill>
        <p:spPr bwMode="auto">
          <a:xfrm>
            <a:off x="5715008" y="4214818"/>
            <a:ext cx="3204901" cy="2071702"/>
          </a:xfrm>
          <a:prstGeom prst="rect">
            <a:avLst/>
          </a:prstGeom>
          <a:noFill/>
        </p:spPr>
      </p:pic>
      <p:pic>
        <p:nvPicPr>
          <p:cNvPr id="1031" name="Picture 7" descr="C:\Documents and Settings\1\Рабочий стол\фото садик\P1230506.JPG"/>
          <p:cNvPicPr>
            <a:picLocks noChangeAspect="1" noChangeArrowheads="1"/>
          </p:cNvPicPr>
          <p:nvPr/>
        </p:nvPicPr>
        <p:blipFill>
          <a:blip r:embed="rId6" cstate="print"/>
          <a:srcRect l="9955" t="2965" b="11059"/>
          <a:stretch>
            <a:fillRect/>
          </a:stretch>
        </p:blipFill>
        <p:spPr bwMode="auto">
          <a:xfrm rot="16200000">
            <a:off x="3044461" y="2527647"/>
            <a:ext cx="3714777" cy="2659963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7615262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Беседа «Народная любимица – берёза»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</a:p>
          <a:p>
            <a:pPr algn="r"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Рассматривание картины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В. Грабаря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«Февральская лазурь»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1\Рабочий стол\фото садик\P117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5" y="1500174"/>
            <a:ext cx="3810351" cy="2857520"/>
          </a:xfrm>
          <a:prstGeom prst="ellipse">
            <a:avLst/>
          </a:prstGeom>
          <a:noFill/>
        </p:spPr>
      </p:pic>
      <p:pic>
        <p:nvPicPr>
          <p:cNvPr id="3075" name="Picture 3" descr="C:\Documents and Settings\1\Рабочий стол\фото садик\P1170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786190"/>
            <a:ext cx="3643338" cy="273227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Рабочий стол\фото садик\P122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54741" y="1274096"/>
            <a:ext cx="3334056" cy="2500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Труд на участке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1\Рабочий стол\фото садик\P1220481.JPG"/>
          <p:cNvPicPr>
            <a:picLocks noChangeAspect="1" noChangeArrowheads="1"/>
          </p:cNvPicPr>
          <p:nvPr/>
        </p:nvPicPr>
        <p:blipFill>
          <a:blip r:embed="rId3" cstate="print"/>
          <a:srcRect r="11977"/>
          <a:stretch>
            <a:fillRect/>
          </a:stretch>
        </p:blipFill>
        <p:spPr bwMode="auto">
          <a:xfrm>
            <a:off x="5072066" y="785794"/>
            <a:ext cx="3786214" cy="3225787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фото садик\P1220485.JPG"/>
          <p:cNvPicPr>
            <a:picLocks noChangeAspect="1" noChangeArrowheads="1"/>
          </p:cNvPicPr>
          <p:nvPr/>
        </p:nvPicPr>
        <p:blipFill>
          <a:blip r:embed="rId4" cstate="print"/>
          <a:srcRect l="14634"/>
          <a:stretch>
            <a:fillRect/>
          </a:stretch>
        </p:blipFill>
        <p:spPr bwMode="auto">
          <a:xfrm>
            <a:off x="6286512" y="4429132"/>
            <a:ext cx="2500330" cy="2196532"/>
          </a:xfrm>
          <a:prstGeom prst="rect">
            <a:avLst/>
          </a:prstGeom>
          <a:noFill/>
        </p:spPr>
      </p:pic>
      <p:pic>
        <p:nvPicPr>
          <p:cNvPr id="2053" name="Picture 5" descr="C:\Documents and Settings\1\Рабочий стол\фото садик\P1220483.JPG"/>
          <p:cNvPicPr>
            <a:picLocks noChangeAspect="1" noChangeArrowheads="1"/>
          </p:cNvPicPr>
          <p:nvPr/>
        </p:nvPicPr>
        <p:blipFill>
          <a:blip r:embed="rId5" cstate="print"/>
          <a:srcRect l="7605" b="13807"/>
          <a:stretch>
            <a:fillRect/>
          </a:stretch>
        </p:blipFill>
        <p:spPr bwMode="auto">
          <a:xfrm>
            <a:off x="1785918" y="4429108"/>
            <a:ext cx="3214710" cy="224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3 этап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подведение итога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Развлечение «Люблю берёзку русскую»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600200"/>
            <a:ext cx="7400948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Documents and Settings\1\Рабочий стол\фото садик\P1210477.JPG"/>
          <p:cNvPicPr>
            <a:picLocks noChangeAspect="1" noChangeArrowheads="1"/>
          </p:cNvPicPr>
          <p:nvPr/>
        </p:nvPicPr>
        <p:blipFill>
          <a:blip r:embed="rId2" cstate="print"/>
          <a:srcRect l="14581" t="16667" r="14592" b="13889"/>
          <a:stretch>
            <a:fillRect/>
          </a:stretch>
        </p:blipFill>
        <p:spPr bwMode="auto">
          <a:xfrm>
            <a:off x="5929322" y="4500570"/>
            <a:ext cx="2714645" cy="1996063"/>
          </a:xfrm>
          <a:prstGeom prst="rect">
            <a:avLst/>
          </a:prstGeom>
          <a:noFill/>
        </p:spPr>
      </p:pic>
      <p:pic>
        <p:nvPicPr>
          <p:cNvPr id="4099" name="Picture 3" descr="C:\Documents and Settings\1\Рабочий стол\фото садик\P1210459.JPG"/>
          <p:cNvPicPr>
            <a:picLocks noChangeAspect="1" noChangeArrowheads="1"/>
          </p:cNvPicPr>
          <p:nvPr/>
        </p:nvPicPr>
        <p:blipFill>
          <a:blip r:embed="rId3" cstate="print"/>
          <a:srcRect l="15051" t="11150" r="18056"/>
          <a:stretch>
            <a:fillRect/>
          </a:stretch>
        </p:blipFill>
        <p:spPr bwMode="auto">
          <a:xfrm>
            <a:off x="1428728" y="1500174"/>
            <a:ext cx="2940424" cy="2928958"/>
          </a:xfrm>
          <a:prstGeom prst="rect">
            <a:avLst/>
          </a:prstGeom>
          <a:noFill/>
        </p:spPr>
      </p:pic>
      <p:pic>
        <p:nvPicPr>
          <p:cNvPr id="4100" name="Picture 4" descr="C:\Documents and Settings\1\Рабочий стол\фото садик\P1210463.JPG"/>
          <p:cNvPicPr>
            <a:picLocks noChangeAspect="1" noChangeArrowheads="1"/>
          </p:cNvPicPr>
          <p:nvPr/>
        </p:nvPicPr>
        <p:blipFill>
          <a:blip r:embed="rId4" cstate="print"/>
          <a:srcRect t="5926" r="4444"/>
          <a:stretch>
            <a:fillRect/>
          </a:stretch>
        </p:blipFill>
        <p:spPr bwMode="auto">
          <a:xfrm>
            <a:off x="5429256" y="1785926"/>
            <a:ext cx="3429024" cy="2531667"/>
          </a:xfrm>
          <a:prstGeom prst="rect">
            <a:avLst/>
          </a:prstGeom>
          <a:noFill/>
        </p:spPr>
      </p:pic>
      <p:pic>
        <p:nvPicPr>
          <p:cNvPr id="4101" name="Picture 5" descr="C:\Documents and Settings\1\Рабочий стол\фото садик\P1210472.JPG"/>
          <p:cNvPicPr>
            <a:picLocks noChangeAspect="1" noChangeArrowheads="1"/>
          </p:cNvPicPr>
          <p:nvPr/>
        </p:nvPicPr>
        <p:blipFill>
          <a:blip r:embed="rId5" cstate="print"/>
          <a:srcRect l="4799" t="11905" r="11279" b="23809"/>
          <a:stretch>
            <a:fillRect/>
          </a:stretch>
        </p:blipFill>
        <p:spPr bwMode="auto">
          <a:xfrm>
            <a:off x="1357290" y="4643446"/>
            <a:ext cx="3357586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Русская народная игра 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«Ручеёк»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Дидактическая игра 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«Найди берёзовый листок»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1\Рабочий стол\фото садик\P1210470.JPG"/>
          <p:cNvPicPr>
            <a:picLocks noChangeAspect="1" noChangeArrowheads="1"/>
          </p:cNvPicPr>
          <p:nvPr/>
        </p:nvPicPr>
        <p:blipFill>
          <a:blip r:embed="rId2" cstate="print"/>
          <a:srcRect l="17516" r="24097"/>
          <a:stretch>
            <a:fillRect/>
          </a:stretch>
        </p:blipFill>
        <p:spPr bwMode="auto">
          <a:xfrm>
            <a:off x="714348" y="1571612"/>
            <a:ext cx="3559584" cy="4572032"/>
          </a:xfrm>
          <a:prstGeom prst="rect">
            <a:avLst/>
          </a:prstGeom>
          <a:noFill/>
        </p:spPr>
      </p:pic>
      <p:pic>
        <p:nvPicPr>
          <p:cNvPr id="5123" name="Picture 3" descr="C:\Documents and Settings\1\Рабочий стол\фото садик\P1210466.JPG"/>
          <p:cNvPicPr>
            <a:picLocks noChangeAspect="1" noChangeArrowheads="1"/>
          </p:cNvPicPr>
          <p:nvPr/>
        </p:nvPicPr>
        <p:blipFill>
          <a:blip r:embed="rId3" cstate="print"/>
          <a:srcRect l="7112" r="5763"/>
          <a:stretch>
            <a:fillRect/>
          </a:stretch>
        </p:blipFill>
        <p:spPr bwMode="auto">
          <a:xfrm>
            <a:off x="4929189" y="3143248"/>
            <a:ext cx="390070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2643182"/>
            <a:ext cx="6786610" cy="1143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006600"/>
                </a:solidFill>
              </a:rPr>
              <a:t>Спасибо за внимание!</a:t>
            </a:r>
            <a:endParaRPr lang="ru-RU" sz="4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1\Рабочий стол\images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31391"/>
            <a:ext cx="4710771" cy="6289121"/>
          </a:xfrm>
          <a:prstGeom prst="teardrop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285728"/>
            <a:ext cx="7137423" cy="30003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Белоствольная берёзка –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Символ Родины моей.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Нету деревца другого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Сердцу русскому милей.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Н.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Меркушова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Актуальность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7615262" cy="4768865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endParaRPr lang="ru-RU" dirty="0" smtClean="0">
              <a:solidFill>
                <a:srgbClr val="0066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6600"/>
                </a:solidFill>
              </a:rPr>
              <a:t> 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Белая березка – дерево России, символ красоты русской природы, символ России, она прекрасно в любое время года. С давних времен о ней слагали песни, водили вокруг нее хороводы, сочиняли пословицы, загадки, стихи и сказки. Многие художники изображали березку на своих полотнах, а композиторы посвятили березке свои лучшие песни.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Учитывая то, что береза распространена в нашем крае, я решила выбрать проект об этом прекрасном дереве, с целью углубления естественнонаучных знаний детей о березе, привлечения знаний не по одному предмету, а из разных областей, развитие их творческого мышления, исследовательских навыков и практической жизни. Данный проект позволяет познакомиться с традициями русского народа, связанными с выбранным деревом, произведениями художников, поэтов, писателей композиторов.</a:t>
            </a:r>
          </a:p>
          <a:p>
            <a:pPr lvl="0" algn="just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7729534" cy="5715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     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Цель: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7543824" cy="52689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          </a:t>
            </a:r>
          </a:p>
          <a:p>
            <a:pPr>
              <a:buNone/>
            </a:pP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расширить представления о берёзе, как о  символе России,                  воспитывать чувство гордости за родную природу, вызвать желание общаться с природой, оказывать посильную помощь в её охране.</a:t>
            </a:r>
          </a:p>
          <a:p>
            <a:pPr>
              <a:buNone/>
            </a:pPr>
            <a:endParaRPr lang="ru-RU" sz="2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 знакомить детей с березой как символом России.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формировать представления о жизни растения , о его развитии 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-расширять знания детей о березе, ее использовании в хозяйственных целях, в медицине, в быту.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-учить отражать знания и впечатления в художественной, продуктивной и игровой деятельности.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- воспитывать любовь и бережное отношение к родной природе.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1540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Вид проекта: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познавательно - исследовательский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68632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 групповой, долгосрочный</a:t>
            </a:r>
          </a:p>
          <a:p>
            <a:pPr algn="just">
              <a:buNone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 algn="just">
              <a:buNone/>
            </a:pPr>
            <a:endParaRPr lang="ru-RU" sz="2000" b="1" dirty="0" smtClean="0">
              <a:solidFill>
                <a:srgbClr val="006600"/>
              </a:solidFill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Участники проекта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: дети средней группы, родители, воспитатели,   музыкальный руководитель.</a:t>
            </a:r>
          </a:p>
          <a:p>
            <a:pPr algn="just">
              <a:buNone/>
            </a:pP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Формы реализации проекта: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познавательные игры, способствующие реализации  цели проекта, экологические экспертизы, целевые прогулки, тематические беседы, экскурсии, труд на участке ДОУ, праздники и развлечения</a:t>
            </a:r>
            <a:r>
              <a:rPr lang="ru-RU" sz="2000" dirty="0" smtClean="0">
                <a:solidFill>
                  <a:srgbClr val="006600"/>
                </a:solidFill>
              </a:rPr>
              <a:t>.</a:t>
            </a:r>
            <a:endParaRPr lang="ru-RU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   Этапы проекта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 этап  - подготовительный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Подбор детской художественной литературы для чтения, заучивания наизусть.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Подбор музыкального материала для ознакомления и разучивания.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Подбор сюжетных картинок и иллюстраций.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Работа с методическим материалом, литературой по данной теме.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</a:rPr>
              <a:t>    Подбор дидактических игр.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accent3">
                    <a:lumMod val="50000"/>
                  </a:schemeClr>
                </a:solidFill>
              </a:rPr>
              <a:t>2 этап - практический </a:t>
            </a:r>
            <a:endParaRPr lang="ru-RU" sz="2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543824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1.Наблюдение на прогулке «Встреча с русской красавицей».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2.Беседа «Народная любимица- берёза».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3. Беседа «Домашний доктор» - о лекарственных свойствах берёзы.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4. Беседа «Что я знаю о берёзе»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5.Целительные свойства берёзы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Чтение художественной литературы: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Л.М.Смирнова «Песнь о берёзе»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Токмакова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«Берёзка»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А. Прокофьева «Люблю берёзку русскую»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Заучивание наизусть: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С. Есенин «Белая берёза»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П. Воронько «Берёза»</a:t>
            </a:r>
          </a:p>
          <a:p>
            <a:pPr>
              <a:buNone/>
            </a:pP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00200" y="500043"/>
            <a:ext cx="7543800" cy="5857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Аппликация «Зимняя берёзка»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1\Рабочий стол\фото садик\P1200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3286148" cy="2464402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фото садик\P1200448.JPG"/>
          <p:cNvPicPr>
            <a:picLocks noChangeAspect="1" noChangeArrowheads="1"/>
          </p:cNvPicPr>
          <p:nvPr/>
        </p:nvPicPr>
        <p:blipFill>
          <a:blip r:embed="rId3" cstate="print"/>
          <a:srcRect l="11000"/>
          <a:stretch>
            <a:fillRect/>
          </a:stretch>
        </p:blipFill>
        <p:spPr bwMode="auto">
          <a:xfrm>
            <a:off x="5357818" y="1071546"/>
            <a:ext cx="3019521" cy="2544325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фото садик\P1200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929066"/>
            <a:ext cx="3342434" cy="2506613"/>
          </a:xfrm>
          <a:prstGeom prst="rect">
            <a:avLst/>
          </a:prstGeom>
          <a:noFill/>
        </p:spPr>
      </p:pic>
      <p:pic>
        <p:nvPicPr>
          <p:cNvPr id="2" name="Picture 2" descr="C:\Documents and Settings\1\Рабочий стол\фото садик\P1200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857628"/>
            <a:ext cx="352457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00042"/>
            <a:ext cx="7400948" cy="56261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Конструирование «Берёзовая роща»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1\Рабочий стол\фото садик\P1200418.JPG"/>
          <p:cNvPicPr>
            <a:picLocks noChangeAspect="1" noChangeArrowheads="1"/>
          </p:cNvPicPr>
          <p:nvPr/>
        </p:nvPicPr>
        <p:blipFill>
          <a:blip r:embed="rId2" cstate="print"/>
          <a:srcRect b="12903"/>
          <a:stretch>
            <a:fillRect/>
          </a:stretch>
        </p:blipFill>
        <p:spPr bwMode="auto">
          <a:xfrm>
            <a:off x="1428728" y="1071547"/>
            <a:ext cx="3499877" cy="2286015"/>
          </a:xfrm>
          <a:prstGeom prst="rect">
            <a:avLst/>
          </a:prstGeom>
          <a:noFill/>
        </p:spPr>
      </p:pic>
      <p:pic>
        <p:nvPicPr>
          <p:cNvPr id="2051" name="Picture 3" descr="C:\Documents and Settings\1\Рабочий стол\фото садик\P120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18154"/>
            <a:ext cx="2928958" cy="2196532"/>
          </a:xfrm>
          <a:prstGeom prst="rect">
            <a:avLst/>
          </a:prstGeom>
          <a:noFill/>
        </p:spPr>
      </p:pic>
      <p:pic>
        <p:nvPicPr>
          <p:cNvPr id="2052" name="Picture 4" descr="C:\Documents and Settings\1\Рабочий стол\фото садик\P1200432.JPG"/>
          <p:cNvPicPr>
            <a:picLocks noChangeAspect="1" noChangeArrowheads="1"/>
          </p:cNvPicPr>
          <p:nvPr/>
        </p:nvPicPr>
        <p:blipFill>
          <a:blip r:embed="rId4" cstate="print"/>
          <a:srcRect r="17053" b="14676"/>
          <a:stretch>
            <a:fillRect/>
          </a:stretch>
        </p:blipFill>
        <p:spPr bwMode="auto">
          <a:xfrm>
            <a:off x="1285852" y="3786190"/>
            <a:ext cx="3611588" cy="2786082"/>
          </a:xfrm>
          <a:prstGeom prst="rect">
            <a:avLst/>
          </a:prstGeom>
          <a:noFill/>
        </p:spPr>
      </p:pic>
      <p:pic>
        <p:nvPicPr>
          <p:cNvPr id="2053" name="Picture 5" descr="C:\Documents and Settings\1\Рабочий стол\фото садик\P1200434.JPG"/>
          <p:cNvPicPr>
            <a:picLocks noChangeAspect="1" noChangeArrowheads="1"/>
          </p:cNvPicPr>
          <p:nvPr/>
        </p:nvPicPr>
        <p:blipFill>
          <a:blip r:embed="rId5" cstate="print"/>
          <a:srcRect l="28571" b="15639"/>
          <a:stretch>
            <a:fillRect/>
          </a:stretch>
        </p:blipFill>
        <p:spPr bwMode="auto">
          <a:xfrm>
            <a:off x="5429256" y="3500439"/>
            <a:ext cx="3468202" cy="3071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382</Words>
  <Application>Microsoft Office PowerPoint</Application>
  <PresentationFormat>Экран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«Берёза – символ России»</vt:lpstr>
      <vt:lpstr>Презентация PowerPoint</vt:lpstr>
      <vt:lpstr>Актуальность</vt:lpstr>
      <vt:lpstr>       Цель:</vt:lpstr>
      <vt:lpstr>Вид проекта: познавательно - исследовательский</vt:lpstr>
      <vt:lpstr>    Этапы проекта</vt:lpstr>
      <vt:lpstr>2 этап - практический </vt:lpstr>
      <vt:lpstr>Презентация PowerPoint</vt:lpstr>
      <vt:lpstr>Презентация PowerPoint</vt:lpstr>
      <vt:lpstr>Рисование «Золотая берёза»</vt:lpstr>
      <vt:lpstr>Презентация PowerPoint</vt:lpstr>
      <vt:lpstr>Труд на участке</vt:lpstr>
      <vt:lpstr>3 этап  подведение итога Развлечение «Люблю берёзку русскую»</vt:lpstr>
      <vt:lpstr>Русская народная игра  «Ручеёк»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«Люблю березку русскую»</dc:title>
  <cp:lastModifiedBy>User</cp:lastModifiedBy>
  <cp:revision>61</cp:revision>
  <dcterms:modified xsi:type="dcterms:W3CDTF">2021-08-10T09:25:46Z</dcterms:modified>
</cp:coreProperties>
</file>