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85" r:id="rId7"/>
    <p:sldId id="280" r:id="rId8"/>
    <p:sldId id="261" r:id="rId9"/>
    <p:sldId id="262" r:id="rId10"/>
    <p:sldId id="264" r:id="rId11"/>
    <p:sldId id="265" r:id="rId12"/>
    <p:sldId id="266" r:id="rId13"/>
    <p:sldId id="267" r:id="rId14"/>
    <p:sldId id="284" r:id="rId15"/>
    <p:sldId id="269" r:id="rId16"/>
    <p:sldId id="270" r:id="rId17"/>
    <p:sldId id="272" r:id="rId18"/>
    <p:sldId id="283" r:id="rId19"/>
    <p:sldId id="273" r:id="rId20"/>
    <p:sldId id="274" r:id="rId21"/>
    <p:sldId id="275" r:id="rId22"/>
    <p:sldId id="276" r:id="rId23"/>
    <p:sldId id="282" r:id="rId24"/>
    <p:sldId id="281" r:id="rId25"/>
    <p:sldId id="277" r:id="rId26"/>
    <p:sldId id="279"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31.01.2022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pPr/>
              <a:t>31.01.2022</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620689"/>
            <a:ext cx="7772400" cy="2664295"/>
          </a:xfrm>
        </p:spPr>
        <p:txBody>
          <a:bodyPr>
            <a:normAutofit fontScale="90000"/>
          </a:bodyPr>
          <a:lstStyle/>
          <a:p>
            <a:r>
              <a:rPr lang="ru-RU" sz="6600" dirty="0" smtClean="0">
                <a:solidFill>
                  <a:schemeClr val="tx2"/>
                </a:solidFill>
                <a:latin typeface="Times New Roman" pitchFamily="18" charset="0"/>
                <a:cs typeface="Times New Roman" pitchFamily="18" charset="0"/>
              </a:rPr>
              <a:t>Портфолио </a:t>
            </a:r>
            <a:r>
              <a:rPr lang="ru-RU" dirty="0" smtClean="0">
                <a:solidFill>
                  <a:schemeClr val="tx2"/>
                </a:solidFill>
              </a:rPr>
              <a:t/>
            </a:r>
            <a:br>
              <a:rPr lang="ru-RU" dirty="0" smtClean="0">
                <a:solidFill>
                  <a:schemeClr val="tx2"/>
                </a:solidFill>
              </a:rPr>
            </a:br>
            <a:r>
              <a:rPr lang="ru-RU" dirty="0" smtClean="0">
                <a:solidFill>
                  <a:schemeClr val="tx2"/>
                </a:solidFill>
                <a:latin typeface="Times New Roman" pitchFamily="18" charset="0"/>
                <a:cs typeface="Times New Roman" pitchFamily="18" charset="0"/>
              </a:rPr>
              <a:t>педагога дополнительного образования </a:t>
            </a:r>
            <a:br>
              <a:rPr lang="ru-RU" dirty="0" smtClean="0">
                <a:solidFill>
                  <a:schemeClr val="tx2"/>
                </a:solidFill>
                <a:latin typeface="Times New Roman" pitchFamily="18" charset="0"/>
                <a:cs typeface="Times New Roman" pitchFamily="18" charset="0"/>
              </a:rPr>
            </a:br>
            <a:r>
              <a:rPr lang="ru-RU" sz="4000" dirty="0" err="1" smtClean="0">
                <a:solidFill>
                  <a:schemeClr val="tx2"/>
                </a:solidFill>
                <a:latin typeface="Times New Roman" pitchFamily="18" charset="0"/>
                <a:cs typeface="Times New Roman" pitchFamily="18" charset="0"/>
              </a:rPr>
              <a:t>Борчиной</a:t>
            </a:r>
            <a:r>
              <a:rPr lang="ru-RU" sz="4000" dirty="0" smtClean="0">
                <a:solidFill>
                  <a:schemeClr val="tx2"/>
                </a:solidFill>
                <a:latin typeface="Times New Roman" pitchFamily="18" charset="0"/>
                <a:cs typeface="Times New Roman" pitchFamily="18" charset="0"/>
              </a:rPr>
              <a:t> Татьяны Александровны</a:t>
            </a:r>
            <a:endParaRPr lang="ru-RU" sz="4000"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normAutofit/>
          </a:bodyPr>
          <a:lstStyle/>
          <a:p>
            <a:r>
              <a:rPr lang="ru-RU" sz="2400" dirty="0" smtClean="0">
                <a:solidFill>
                  <a:schemeClr val="tx2"/>
                </a:solidFill>
                <a:latin typeface="Times New Roman" pitchFamily="18" charset="0"/>
                <a:cs typeface="Times New Roman" pitchFamily="18" charset="0"/>
              </a:rPr>
              <a:t>(Материал предоставлен на аттестацию педагогического работника, претендующего на первую квалификационную категорию)</a:t>
            </a:r>
            <a:endParaRPr lang="ru-RU" sz="2400" dirty="0">
              <a:solidFill>
                <a:schemeClr val="tx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128422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124744"/>
            <a:ext cx="7772400" cy="3888432"/>
          </a:xfrm>
        </p:spPr>
        <p:txBody>
          <a:bodyPr>
            <a:normAutofit/>
          </a:bodyPr>
          <a:lstStyle/>
          <a:p>
            <a:pPr algn="l"/>
            <a:r>
              <a:rPr lang="ru-RU" sz="2000" dirty="0" smtClean="0">
                <a:solidFill>
                  <a:srgbClr val="002060"/>
                </a:solidFill>
                <a:latin typeface="Times New Roman" pitchFamily="18" charset="0"/>
                <a:cs typeface="Times New Roman" pitchFamily="18" charset="0"/>
              </a:rPr>
              <a:t/>
            </a:r>
            <a:br>
              <a:rPr lang="ru-RU" sz="2000" dirty="0" smtClean="0">
                <a:solidFill>
                  <a:srgbClr val="002060"/>
                </a:solidFill>
                <a:latin typeface="Times New Roman" pitchFamily="18" charset="0"/>
                <a:cs typeface="Times New Roman" pitchFamily="18" charset="0"/>
              </a:rPr>
            </a:br>
            <a:r>
              <a:rPr lang="ru-RU" sz="2000" dirty="0" smtClean="0">
                <a:solidFill>
                  <a:srgbClr val="002060"/>
                </a:solidFill>
                <a:latin typeface="Times New Roman" pitchFamily="18" charset="0"/>
                <a:cs typeface="Times New Roman" pitchFamily="18" charset="0"/>
              </a:rPr>
              <a:t>1.Методическая разработка «Творческий проект Модель ракеты  Р2020»</a:t>
            </a:r>
            <a:br>
              <a:rPr lang="ru-RU" sz="2000" dirty="0" smtClean="0">
                <a:solidFill>
                  <a:srgbClr val="002060"/>
                </a:solidFill>
                <a:latin typeface="Times New Roman" pitchFamily="18" charset="0"/>
                <a:cs typeface="Times New Roman" pitchFamily="18" charset="0"/>
              </a:rPr>
            </a:br>
            <a:r>
              <a:rPr lang="en-US"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sym typeface="Wingdings" pitchFamily="2" charset="2"/>
              </a:rPr>
              <a:t>https://infourok.ru/backOffice/publications </a:t>
            </a:r>
            <a:r>
              <a:rPr lang="ru-RU" sz="2000" dirty="0" smtClean="0">
                <a:solidFill>
                  <a:srgbClr val="002060"/>
                </a:solidFill>
                <a:latin typeface="Times New Roman" pitchFamily="18" charset="0"/>
                <a:cs typeface="Times New Roman" pitchFamily="18" charset="0"/>
              </a:rPr>
              <a:t/>
            </a:r>
            <a:br>
              <a:rPr lang="ru-RU" sz="2000" dirty="0" smtClean="0">
                <a:solidFill>
                  <a:srgbClr val="002060"/>
                </a:solidFill>
                <a:latin typeface="Times New Roman" pitchFamily="18" charset="0"/>
                <a:cs typeface="Times New Roman" pitchFamily="18" charset="0"/>
              </a:rPr>
            </a:br>
            <a:r>
              <a:rPr lang="ru-RU" sz="2000" dirty="0" smtClean="0">
                <a:solidFill>
                  <a:srgbClr val="002060"/>
                </a:solidFill>
                <a:latin typeface="Times New Roman" pitchFamily="18" charset="0"/>
                <a:cs typeface="Times New Roman" pitchFamily="18" charset="0"/>
              </a:rPr>
              <a:t> 2.Методическая разработка «Мероприятие А ну – </a:t>
            </a:r>
            <a:r>
              <a:rPr lang="ru-RU" sz="2000" dirty="0" err="1" smtClean="0">
                <a:solidFill>
                  <a:srgbClr val="002060"/>
                </a:solidFill>
                <a:latin typeface="Times New Roman" pitchFamily="18" charset="0"/>
                <a:cs typeface="Times New Roman" pitchFamily="18" charset="0"/>
              </a:rPr>
              <a:t>ка</a:t>
            </a:r>
            <a:r>
              <a:rPr lang="ru-RU" sz="2000" dirty="0" smtClean="0">
                <a:solidFill>
                  <a:srgbClr val="002060"/>
                </a:solidFill>
                <a:latin typeface="Times New Roman" pitchFamily="18" charset="0"/>
                <a:cs typeface="Times New Roman" pitchFamily="18" charset="0"/>
              </a:rPr>
              <a:t> девочки!»</a:t>
            </a:r>
            <a:br>
              <a:rPr lang="ru-RU" sz="2000" dirty="0" smtClean="0">
                <a:solidFill>
                  <a:srgbClr val="002060"/>
                </a:solidFill>
                <a:latin typeface="Times New Roman" pitchFamily="18" charset="0"/>
                <a:cs typeface="Times New Roman" pitchFamily="18" charset="0"/>
              </a:rPr>
            </a:br>
            <a:r>
              <a:rPr lang="en-US" sz="2000" dirty="0" smtClean="0">
                <a:solidFill>
                  <a:srgbClr val="002060"/>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sym typeface="Wingdings" pitchFamily="2" charset="2"/>
              </a:rPr>
              <a:t>https://infourok.ru/backOffice/publications </a:t>
            </a:r>
            <a:r>
              <a:rPr lang="ru-RU" sz="2000" dirty="0" smtClean="0">
                <a:solidFill>
                  <a:schemeClr val="tx2"/>
                </a:solidFill>
                <a:latin typeface="Times New Roman" pitchFamily="18" charset="0"/>
                <a:cs typeface="Times New Roman" pitchFamily="18" charset="0"/>
              </a:rPr>
              <a:t/>
            </a:r>
            <a:br>
              <a:rPr lang="ru-RU" sz="2000" dirty="0" smtClean="0">
                <a:solidFill>
                  <a:schemeClr val="tx2"/>
                </a:solidFill>
                <a:latin typeface="Times New Roman" pitchFamily="18" charset="0"/>
                <a:cs typeface="Times New Roman" pitchFamily="18" charset="0"/>
              </a:rPr>
            </a:br>
            <a:r>
              <a:rPr lang="ru-RU" sz="2000" dirty="0" smtClean="0">
                <a:solidFill>
                  <a:schemeClr val="tx2"/>
                </a:solidFill>
                <a:latin typeface="Times New Roman" pitchFamily="18" charset="0"/>
                <a:cs typeface="Times New Roman" pitchFamily="18" charset="0"/>
              </a:rPr>
              <a:t>3. </a:t>
            </a:r>
            <a:r>
              <a:rPr lang="ru-RU" sz="2000" dirty="0" smtClean="0">
                <a:solidFill>
                  <a:srgbClr val="002060"/>
                </a:solidFill>
                <a:latin typeface="Times New Roman" pitchFamily="18" charset="0"/>
                <a:cs typeface="Times New Roman" pitchFamily="18" charset="0"/>
              </a:rPr>
              <a:t>Методическая разработка «Мероприятие А ну – </a:t>
            </a:r>
            <a:r>
              <a:rPr lang="ru-RU" sz="2000" dirty="0" err="1" smtClean="0">
                <a:solidFill>
                  <a:srgbClr val="002060"/>
                </a:solidFill>
                <a:latin typeface="Times New Roman" pitchFamily="18" charset="0"/>
                <a:cs typeface="Times New Roman" pitchFamily="18" charset="0"/>
              </a:rPr>
              <a:t>ка</a:t>
            </a:r>
            <a:r>
              <a:rPr lang="ru-RU" sz="2000" dirty="0" smtClean="0">
                <a:solidFill>
                  <a:srgbClr val="002060"/>
                </a:solidFill>
                <a:latin typeface="Times New Roman" pitchFamily="18" charset="0"/>
                <a:cs typeface="Times New Roman" pitchFamily="18" charset="0"/>
              </a:rPr>
              <a:t> мальчики!»</a:t>
            </a:r>
            <a:br>
              <a:rPr lang="ru-RU" sz="2000" dirty="0" smtClean="0">
                <a:solidFill>
                  <a:srgbClr val="002060"/>
                </a:solidFill>
                <a:latin typeface="Times New Roman" pitchFamily="18" charset="0"/>
                <a:cs typeface="Times New Roman" pitchFamily="18" charset="0"/>
              </a:rPr>
            </a:br>
            <a:r>
              <a:rPr lang="en-US" sz="2000" dirty="0" smtClean="0">
                <a:solidFill>
                  <a:schemeClr val="tx2"/>
                </a:solidFill>
                <a:latin typeface="Times New Roman" pitchFamily="18" charset="0"/>
                <a:cs typeface="Times New Roman" pitchFamily="18" charset="0"/>
              </a:rPr>
              <a:t> </a:t>
            </a:r>
            <a:r>
              <a:rPr lang="en-US" sz="2000" dirty="0" smtClean="0">
                <a:solidFill>
                  <a:schemeClr val="tx2"/>
                </a:solidFill>
                <a:latin typeface="Times New Roman" pitchFamily="18" charset="0"/>
                <a:cs typeface="Times New Roman" pitchFamily="18" charset="0"/>
                <a:sym typeface="Wingdings" pitchFamily="2" charset="2"/>
              </a:rPr>
              <a:t>https://infourok.ru/backOffice/publications </a:t>
            </a:r>
            <a:endParaRPr lang="ru-RU" sz="2000" dirty="0">
              <a:solidFill>
                <a:schemeClr val="tx2"/>
              </a:solidFill>
              <a:latin typeface="Times New Roman" pitchFamily="18" charset="0"/>
              <a:cs typeface="Times New Roman" pitchFamily="18" charset="0"/>
            </a:endParaRPr>
          </a:p>
        </p:txBody>
      </p:sp>
      <p:sp>
        <p:nvSpPr>
          <p:cNvPr id="3" name="Текст 2"/>
          <p:cNvSpPr>
            <a:spLocks noGrp="1"/>
          </p:cNvSpPr>
          <p:nvPr>
            <p:ph type="body" idx="1"/>
          </p:nvPr>
        </p:nvSpPr>
        <p:spPr>
          <a:xfrm>
            <a:off x="1367365" y="332657"/>
            <a:ext cx="6417734" cy="648072"/>
          </a:xfrm>
        </p:spPr>
        <p:txBody>
          <a:bodyPr/>
          <a:lstStyle/>
          <a:p>
            <a:r>
              <a:rPr lang="ru-RU" dirty="0" smtClean="0">
                <a:solidFill>
                  <a:schemeClr val="tx2"/>
                </a:solidFill>
                <a:latin typeface="Times New Roman" pitchFamily="18" charset="0"/>
                <a:cs typeface="Times New Roman" pitchFamily="18" charset="0"/>
              </a:rPr>
              <a:t>4. Наличие публикаций</a:t>
            </a:r>
            <a:endParaRPr lang="ru-RU" dirty="0">
              <a:solidFill>
                <a:schemeClr val="tx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90841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solidFill>
                  <a:schemeClr val="tx2"/>
                </a:solidFill>
                <a:latin typeface="Times New Roman" pitchFamily="18" charset="0"/>
                <a:cs typeface="Times New Roman" pitchFamily="18" charset="0"/>
              </a:rPr>
              <a:t>4. Наличие публикаций</a:t>
            </a:r>
            <a:r>
              <a:rPr lang="ru-RU" sz="3200" dirty="0">
                <a:solidFill>
                  <a:schemeClr val="tx2"/>
                </a:solidFill>
              </a:rPr>
              <a:t/>
            </a:r>
            <a:br>
              <a:rPr lang="ru-RU" sz="3200" dirty="0">
                <a:solidFill>
                  <a:schemeClr val="tx2"/>
                </a:solidFill>
              </a:rPr>
            </a:br>
            <a:endParaRPr lang="ru-RU" sz="3200" dirty="0">
              <a:solidFill>
                <a:schemeClr val="tx2"/>
              </a:solidFill>
            </a:endParaRPr>
          </a:p>
        </p:txBody>
      </p:sp>
      <p:pic>
        <p:nvPicPr>
          <p:cNvPr id="2050" name="Picture 2" descr="F:\дипломы\Свидетельство проекта infourok.ru №ДЛ10281597.jpg"/>
          <p:cNvPicPr>
            <a:picLocks noChangeAspect="1" noChangeArrowheads="1"/>
          </p:cNvPicPr>
          <p:nvPr/>
        </p:nvPicPr>
        <p:blipFill>
          <a:blip r:embed="rId2" cstate="print"/>
          <a:srcRect/>
          <a:stretch>
            <a:fillRect/>
          </a:stretch>
        </p:blipFill>
        <p:spPr bwMode="auto">
          <a:xfrm>
            <a:off x="467544" y="1052736"/>
            <a:ext cx="2292639" cy="331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F:\дипломы\Свидетельство проекта infourok.ru №ЮЩ58182952.jpg"/>
          <p:cNvPicPr>
            <a:picLocks noChangeAspect="1" noChangeArrowheads="1"/>
          </p:cNvPicPr>
          <p:nvPr/>
        </p:nvPicPr>
        <p:blipFill>
          <a:blip r:embed="rId3" cstate="print"/>
          <a:srcRect/>
          <a:stretch>
            <a:fillRect/>
          </a:stretch>
        </p:blipFill>
        <p:spPr bwMode="auto">
          <a:xfrm>
            <a:off x="6588224" y="1124744"/>
            <a:ext cx="2241691" cy="331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5" name="Picture 1" descr="C:\Users\User\Downloads\дипломы\Свидетельство проекта infourok.ru №ГН86055818.jpg"/>
          <p:cNvPicPr>
            <a:picLocks noChangeAspect="1" noChangeArrowheads="1"/>
          </p:cNvPicPr>
          <p:nvPr/>
        </p:nvPicPr>
        <p:blipFill>
          <a:blip r:embed="rId4" cstate="print"/>
          <a:srcRect/>
          <a:stretch>
            <a:fillRect/>
          </a:stretch>
        </p:blipFill>
        <p:spPr bwMode="auto">
          <a:xfrm>
            <a:off x="3275856" y="2348880"/>
            <a:ext cx="2731791" cy="3861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563569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solidFill>
                  <a:schemeClr val="tx2"/>
                </a:solidFill>
                <a:latin typeface="Times New Roman" pitchFamily="18" charset="0"/>
                <a:cs typeface="Times New Roman" pitchFamily="18" charset="0"/>
              </a:rPr>
              <a:t>5. Наличие авторских программ, методических пособий</a:t>
            </a:r>
            <a:endParaRPr lang="ru-RU" sz="2400" dirty="0">
              <a:solidFill>
                <a:schemeClr val="tx2"/>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srcRect l="31055" r="30488" b="1782"/>
          <a:stretch>
            <a:fillRect/>
          </a:stretch>
        </p:blipFill>
        <p:spPr bwMode="auto">
          <a:xfrm>
            <a:off x="395536" y="1484784"/>
            <a:ext cx="2607718"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p:cNvPicPr>
            <a:picLocks noChangeAspect="1" noChangeArrowheads="1"/>
          </p:cNvPicPr>
          <p:nvPr/>
        </p:nvPicPr>
        <p:blipFill>
          <a:blip r:embed="rId3" cstate="print"/>
          <a:srcRect l="30419" t="1691" r="30607" b="1935"/>
          <a:stretch>
            <a:fillRect/>
          </a:stretch>
        </p:blipFill>
        <p:spPr bwMode="auto">
          <a:xfrm>
            <a:off x="3203848" y="1484784"/>
            <a:ext cx="2589761"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p:cNvPicPr>
            <a:picLocks noChangeAspect="1" noChangeArrowheads="1"/>
          </p:cNvPicPr>
          <p:nvPr/>
        </p:nvPicPr>
        <p:blipFill>
          <a:blip r:embed="rId4" cstate="print"/>
          <a:srcRect l="30370" t="1543" r="30583" b="2769"/>
          <a:stretch>
            <a:fillRect/>
          </a:stretch>
        </p:blipFill>
        <p:spPr bwMode="auto">
          <a:xfrm>
            <a:off x="5959896" y="1484784"/>
            <a:ext cx="2717721"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546382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628800"/>
            <a:ext cx="7772400" cy="3672408"/>
          </a:xfrm>
        </p:spPr>
        <p:txBody>
          <a:bodyPr>
            <a:normAutofit/>
          </a:bodyPr>
          <a:lstStyle/>
          <a:p>
            <a:pPr algn="l"/>
            <a:r>
              <a:rPr lang="ru-RU" sz="1800" b="1" dirty="0" smtClean="0">
                <a:solidFill>
                  <a:schemeClr val="tx2"/>
                </a:solidFill>
                <a:latin typeface="Times New Roman" pitchFamily="18" charset="0"/>
                <a:cs typeface="Times New Roman" pitchFamily="18" charset="0"/>
              </a:rPr>
              <a:t>Уровень образовательной организации.</a:t>
            </a:r>
            <a:br>
              <a:rPr lang="ru-RU" sz="1800" b="1" dirty="0" smtClean="0">
                <a:solidFill>
                  <a:schemeClr val="tx2"/>
                </a:solidFill>
                <a:latin typeface="Times New Roman" pitchFamily="18" charset="0"/>
                <a:cs typeface="Times New Roman" pitchFamily="18" charset="0"/>
              </a:rPr>
            </a:br>
            <a:r>
              <a:rPr lang="ru-RU" sz="1800" b="1" dirty="0" smtClean="0">
                <a:solidFill>
                  <a:schemeClr val="tx2"/>
                </a:solidFill>
                <a:latin typeface="Times New Roman" pitchFamily="18" charset="0"/>
                <a:cs typeface="Times New Roman" pitchFamily="18" charset="0"/>
              </a:rPr>
              <a:t>1. Доклад: </a:t>
            </a:r>
            <a:r>
              <a:rPr lang="ru-RU" sz="1800" dirty="0" smtClean="0">
                <a:solidFill>
                  <a:schemeClr val="tx2"/>
                </a:solidFill>
                <a:latin typeface="Times New Roman" pitchFamily="18" charset="0"/>
                <a:cs typeface="Times New Roman" pitchFamily="18" charset="0"/>
              </a:rPr>
              <a:t>«Формирование нравственной позиции учащихся в контексте возрождения этнокультурных традиций». </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Заседание методического объединения педагогов декоративно - прикладного творчества, 2017 год.</a:t>
            </a:r>
            <a:br>
              <a:rPr lang="ru-RU" sz="1800" dirty="0" smtClean="0">
                <a:solidFill>
                  <a:schemeClr val="tx2"/>
                </a:solidFill>
                <a:latin typeface="Times New Roman" pitchFamily="18" charset="0"/>
                <a:cs typeface="Times New Roman" pitchFamily="18" charset="0"/>
              </a:rPr>
            </a:br>
            <a:r>
              <a:rPr lang="ru-RU" sz="1800" b="1" dirty="0" smtClean="0">
                <a:solidFill>
                  <a:schemeClr val="tx2"/>
                </a:solidFill>
                <a:latin typeface="Times New Roman" pitchFamily="18" charset="0"/>
                <a:cs typeface="Times New Roman" pitchFamily="18" charset="0"/>
              </a:rPr>
              <a:t>2. Доклад:</a:t>
            </a:r>
            <a:r>
              <a:rPr lang="ru-RU" sz="1800" dirty="0" smtClean="0">
                <a:solidFill>
                  <a:schemeClr val="tx2"/>
                </a:solidFill>
                <a:latin typeface="Times New Roman" pitchFamily="18" charset="0"/>
                <a:cs typeface="Times New Roman" pitchFamily="18" charset="0"/>
              </a:rPr>
              <a:t> «Взаимодействие педагога и ребенка в детском творческом объединении».</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 Заседание методического объединения педагогов художественного творчества, 2018 год.</a:t>
            </a:r>
            <a:br>
              <a:rPr lang="ru-RU" sz="1800" dirty="0" smtClean="0">
                <a:solidFill>
                  <a:schemeClr val="tx2"/>
                </a:solidFill>
                <a:latin typeface="Times New Roman" pitchFamily="18" charset="0"/>
                <a:cs typeface="Times New Roman" pitchFamily="18" charset="0"/>
              </a:rPr>
            </a:br>
            <a:r>
              <a:rPr lang="ru-RU" sz="1800" b="1" dirty="0" smtClean="0">
                <a:solidFill>
                  <a:schemeClr val="tx2"/>
                </a:solidFill>
                <a:latin typeface="Times New Roman" pitchFamily="18" charset="0"/>
                <a:cs typeface="Times New Roman" pitchFamily="18" charset="0"/>
              </a:rPr>
              <a:t>3. Доклад: </a:t>
            </a:r>
            <a:r>
              <a:rPr lang="ru-RU" sz="1800" dirty="0" smtClean="0">
                <a:solidFill>
                  <a:schemeClr val="tx2"/>
                </a:solidFill>
                <a:latin typeface="Times New Roman" pitchFamily="18" charset="0"/>
                <a:cs typeface="Times New Roman" pitchFamily="18" charset="0"/>
              </a:rPr>
              <a:t>«Формирование нравственно – духовных ориентиров в семье и обществе».</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 Заседание методического объединения педагогов художественного творчества, 2019 год.</a:t>
            </a:r>
            <a:endParaRPr lang="ru-RU" sz="1800" dirty="0">
              <a:solidFill>
                <a:schemeClr val="tx2"/>
              </a:solidFill>
              <a:latin typeface="Times New Roman" pitchFamily="18" charset="0"/>
              <a:cs typeface="Times New Roman" pitchFamily="18" charset="0"/>
            </a:endParaRPr>
          </a:p>
        </p:txBody>
      </p:sp>
      <p:sp>
        <p:nvSpPr>
          <p:cNvPr id="3" name="Текст 2"/>
          <p:cNvSpPr>
            <a:spLocks noGrp="1"/>
          </p:cNvSpPr>
          <p:nvPr>
            <p:ph type="body" idx="1"/>
          </p:nvPr>
        </p:nvSpPr>
        <p:spPr>
          <a:xfrm>
            <a:off x="1367365" y="332657"/>
            <a:ext cx="6417734" cy="1296144"/>
          </a:xfrm>
        </p:spPr>
        <p:txBody>
          <a:bodyPr>
            <a:normAutofit lnSpcReduction="10000"/>
          </a:bodyPr>
          <a:lstStyle/>
          <a:p>
            <a:r>
              <a:rPr lang="ru-RU" dirty="0" smtClean="0">
                <a:solidFill>
                  <a:schemeClr val="tx2"/>
                </a:solidFill>
                <a:latin typeface="Times New Roman" pitchFamily="18" charset="0"/>
                <a:cs typeface="Times New Roman" pitchFamily="18" charset="0"/>
              </a:rPr>
              <a:t>6. Выступления на заседаниях методических советов, научно – практических конференциях, педагогических чтениях, семинарах, секциях, форумах, радиопередачах (</a:t>
            </a:r>
            <a:r>
              <a:rPr lang="ru-RU" dirty="0" err="1" smtClean="0">
                <a:solidFill>
                  <a:schemeClr val="tx2"/>
                </a:solidFill>
                <a:latin typeface="Times New Roman" pitchFamily="18" charset="0"/>
                <a:cs typeface="Times New Roman" pitchFamily="18" charset="0"/>
              </a:rPr>
              <a:t>очно</a:t>
            </a:r>
            <a:r>
              <a:rPr lang="ru-RU" dirty="0" smtClean="0">
                <a:solidFill>
                  <a:schemeClr val="tx2"/>
                </a:solidFill>
                <a:latin typeface="Times New Roman" pitchFamily="18" charset="0"/>
                <a:cs typeface="Times New Roman" pitchFamily="18" charset="0"/>
              </a:rPr>
              <a:t>)</a:t>
            </a:r>
            <a:endParaRPr lang="ru-RU" dirty="0">
              <a:solidFill>
                <a:schemeClr val="tx2"/>
              </a:solidFill>
            </a:endParaRPr>
          </a:p>
        </p:txBody>
      </p:sp>
    </p:spTree>
    <p:extLst>
      <p:ext uri="{BB962C8B-B14F-4D97-AF65-F5344CB8AC3E}">
        <p14:creationId xmlns="" xmlns:p14="http://schemas.microsoft.com/office/powerpoint/2010/main" val="3999068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1252728"/>
          </a:xfrm>
        </p:spPr>
        <p:txBody>
          <a:bodyPr>
            <a:noAutofit/>
          </a:bodyPr>
          <a:lstStyle/>
          <a:p>
            <a:r>
              <a:rPr lang="ru-RU" sz="2000" dirty="0" smtClean="0">
                <a:solidFill>
                  <a:schemeClr val="tx2"/>
                </a:solidFill>
                <a:latin typeface="Times New Roman" pitchFamily="18" charset="0"/>
                <a:cs typeface="Times New Roman" pitchFamily="18" charset="0"/>
              </a:rPr>
              <a:t>6. Выступления на заседаниях методических советов, научно – практических конференциях, педагогических чтениях, семинарах, секциях, форумах, радиопередачах (</a:t>
            </a:r>
            <a:r>
              <a:rPr lang="ru-RU" sz="2000" dirty="0" err="1" smtClean="0">
                <a:solidFill>
                  <a:schemeClr val="tx2"/>
                </a:solidFill>
                <a:latin typeface="Times New Roman" pitchFamily="18" charset="0"/>
                <a:cs typeface="Times New Roman" pitchFamily="18" charset="0"/>
              </a:rPr>
              <a:t>очно</a:t>
            </a:r>
            <a:r>
              <a:rPr lang="ru-RU" sz="2000" dirty="0" smtClean="0">
                <a:solidFill>
                  <a:schemeClr val="tx2"/>
                </a:solidFill>
                <a:latin typeface="Times New Roman" pitchFamily="18" charset="0"/>
                <a:cs typeface="Times New Roman" pitchFamily="18" charset="0"/>
              </a:rPr>
              <a:t>)</a:t>
            </a:r>
            <a:r>
              <a:rPr lang="ru-RU" sz="2000" dirty="0" smtClean="0">
                <a:solidFill>
                  <a:schemeClr val="tx2"/>
                </a:solidFill>
              </a:rPr>
              <a:t/>
            </a:r>
            <a:br>
              <a:rPr lang="ru-RU" sz="2000" dirty="0" smtClean="0">
                <a:solidFill>
                  <a:schemeClr val="tx2"/>
                </a:solidFill>
              </a:rPr>
            </a:br>
            <a:endParaRPr lang="ru-RU" sz="2000" dirty="0"/>
          </a:p>
        </p:txBody>
      </p:sp>
      <p:pic>
        <p:nvPicPr>
          <p:cNvPr id="4098" name="Picture 2"/>
          <p:cNvPicPr>
            <a:picLocks noChangeAspect="1" noChangeArrowheads="1"/>
          </p:cNvPicPr>
          <p:nvPr/>
        </p:nvPicPr>
        <p:blipFill>
          <a:blip r:embed="rId2" cstate="print"/>
          <a:srcRect l="46208" t="21282" r="24460" b="6250"/>
          <a:stretch>
            <a:fillRect/>
          </a:stretch>
        </p:blipFill>
        <p:spPr bwMode="auto">
          <a:xfrm>
            <a:off x="2699792" y="1340768"/>
            <a:ext cx="3816424" cy="5301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196752"/>
            <a:ext cx="7772400" cy="5184576"/>
          </a:xfrm>
        </p:spPr>
        <p:txBody>
          <a:bodyPr>
            <a:normAutofit fontScale="90000"/>
          </a:bodyPr>
          <a:lstStyle/>
          <a:p>
            <a:pPr algn="l"/>
            <a:r>
              <a:rPr lang="ru-RU" sz="1800" dirty="0" smtClean="0">
                <a:solidFill>
                  <a:schemeClr val="tx2"/>
                </a:solidFill>
                <a:latin typeface="Times New Roman" pitchFamily="18" charset="0"/>
                <a:cs typeface="Times New Roman" pitchFamily="18" charset="0"/>
              </a:rPr>
              <a:t>1. Мастер – класс для педагогов МБУ ДО «Центр детского творчества»  - Брошь к 9 мая, 2018 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2. Мастер – класс для педагогов МБУ ДО «Центр детского творчества» - «Цветок из атласных лент – </a:t>
            </a:r>
            <a:r>
              <a:rPr lang="ru-RU" sz="1800" dirty="0" err="1" smtClean="0">
                <a:solidFill>
                  <a:schemeClr val="tx2"/>
                </a:solidFill>
                <a:latin typeface="Times New Roman" pitchFamily="18" charset="0"/>
                <a:cs typeface="Times New Roman" pitchFamily="18" charset="0"/>
              </a:rPr>
              <a:t>Гиппеаструм</a:t>
            </a:r>
            <a:r>
              <a:rPr lang="ru-RU" sz="1800" dirty="0" smtClean="0">
                <a:solidFill>
                  <a:schemeClr val="tx2"/>
                </a:solidFill>
                <a:latin typeface="Times New Roman" pitchFamily="18" charset="0"/>
                <a:cs typeface="Times New Roman" pitchFamily="18" charset="0"/>
              </a:rPr>
              <a:t>»,2019 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 3. Мастер – класс для педагогов МБУ ДО «Центр детского творчества» - «Декоративная шкатулка из джутового шпагата», 2020 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 4. Мастер – класс для педагогов МБУ ДО «Центр детского творчества»  - «Объёмная </a:t>
            </a:r>
            <a:r>
              <a:rPr lang="ru-RU" sz="1800" dirty="0" err="1" smtClean="0">
                <a:solidFill>
                  <a:schemeClr val="tx2"/>
                </a:solidFill>
                <a:latin typeface="Times New Roman" pitchFamily="18" charset="0"/>
                <a:cs typeface="Times New Roman" pitchFamily="18" charset="0"/>
              </a:rPr>
              <a:t>фенечка</a:t>
            </a:r>
            <a:r>
              <a:rPr lang="ru-RU" sz="1800" dirty="0" smtClean="0">
                <a:solidFill>
                  <a:schemeClr val="tx2"/>
                </a:solidFill>
                <a:latin typeface="Times New Roman" pitchFamily="18" charset="0"/>
                <a:cs typeface="Times New Roman" pitchFamily="18" charset="0"/>
              </a:rPr>
              <a:t> из атласных лент», 2021 г.</a:t>
            </a:r>
            <a:br>
              <a:rPr lang="ru-RU" sz="1800" dirty="0" smtClean="0">
                <a:solidFill>
                  <a:schemeClr val="tx2"/>
                </a:solidFill>
                <a:latin typeface="Times New Roman" pitchFamily="18" charset="0"/>
                <a:cs typeface="Times New Roman" pitchFamily="18" charset="0"/>
              </a:rPr>
            </a:br>
            <a:r>
              <a:rPr lang="ru-RU" sz="1800" dirty="0" smtClean="0">
                <a:solidFill>
                  <a:srgbClr val="2517D7"/>
                </a:solidFill>
                <a:latin typeface="Times New Roman" pitchFamily="18" charset="0"/>
                <a:cs typeface="Times New Roman" pitchFamily="18" charset="0"/>
              </a:rPr>
              <a:t> </a:t>
            </a:r>
            <a:r>
              <a:rPr lang="ru-RU" sz="1800" dirty="0" smtClean="0">
                <a:solidFill>
                  <a:schemeClr val="tx2"/>
                </a:solidFill>
                <a:latin typeface="Times New Roman" pitchFamily="18" charset="0"/>
                <a:cs typeface="Times New Roman" pitchFamily="18" charset="0"/>
              </a:rPr>
              <a:t>5.</a:t>
            </a:r>
            <a:r>
              <a:rPr lang="ru-RU" sz="1800" dirty="0" smtClean="0">
                <a:solidFill>
                  <a:srgbClr val="2517D7"/>
                </a:solidFill>
                <a:latin typeface="Times New Roman" pitchFamily="18" charset="0"/>
                <a:cs typeface="Times New Roman" pitchFamily="18" charset="0"/>
              </a:rPr>
              <a:t> </a:t>
            </a:r>
            <a:r>
              <a:rPr lang="ru-RU" sz="1800" dirty="0" smtClean="0">
                <a:solidFill>
                  <a:schemeClr val="tx2"/>
                </a:solidFill>
                <a:latin typeface="Times New Roman" pitchFamily="18" charset="0"/>
                <a:cs typeface="Times New Roman" pitchFamily="18" charset="0"/>
              </a:rPr>
              <a:t>Открытое занятие в рамках предметной недели  декоративно прикладного  творчества - «Изготовление броши к 9 мая из атласных лент», 2019г.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6. </a:t>
            </a:r>
            <a:r>
              <a:rPr lang="ru-RU" sz="1800" dirty="0" smtClean="0">
                <a:solidFill>
                  <a:srgbClr val="2517D7"/>
                </a:solidFill>
                <a:latin typeface="Times New Roman" pitchFamily="18" charset="0"/>
                <a:cs typeface="Times New Roman" pitchFamily="18" charset="0"/>
              </a:rPr>
              <a:t> </a:t>
            </a:r>
            <a:r>
              <a:rPr lang="ru-RU" sz="1800" dirty="0" smtClean="0">
                <a:solidFill>
                  <a:schemeClr val="tx2"/>
                </a:solidFill>
                <a:latin typeface="Times New Roman" pitchFamily="18" charset="0"/>
                <a:cs typeface="Times New Roman" pitchFamily="18" charset="0"/>
              </a:rPr>
              <a:t>Открытое занятие «Изготовление и отделка женской рубахи (</a:t>
            </a:r>
            <a:r>
              <a:rPr lang="ru-RU" sz="1800" dirty="0" err="1" smtClean="0">
                <a:solidFill>
                  <a:schemeClr val="tx2"/>
                </a:solidFill>
                <a:latin typeface="Times New Roman" pitchFamily="18" charset="0"/>
                <a:cs typeface="Times New Roman" pitchFamily="18" charset="0"/>
              </a:rPr>
              <a:t>панар</a:t>
            </a:r>
            <a:r>
              <a:rPr lang="ru-RU" sz="1800" dirty="0" smtClean="0">
                <a:solidFill>
                  <a:schemeClr val="tx2"/>
                </a:solidFill>
                <a:latin typeface="Times New Roman" pitchFamily="18" charset="0"/>
                <a:cs typeface="Times New Roman" pitchFamily="18" charset="0"/>
              </a:rPr>
              <a:t>)»,2022г. </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7. Проведение спортивно – развлекательного мероприятия «Зимние забавы на свежем воздухе», 2021 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8. Проведение спортивно – развлекательного мероприятия «Зимние игры на свежем воздухе», 2022 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9. Мастер – класс для жителей Дубёнского района и гостей муниципального муниципальных мероприятий- «Вышивка тамбурным швом», 2017 -2021 гг.</a:t>
            </a:r>
            <a:br>
              <a:rPr lang="ru-RU" sz="1800" dirty="0" smtClean="0">
                <a:solidFill>
                  <a:schemeClr val="tx2"/>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10. Мастер – для гостей фестиваля «</a:t>
            </a:r>
            <a:r>
              <a:rPr lang="ru-RU" sz="1800" dirty="0" err="1" smtClean="0">
                <a:solidFill>
                  <a:schemeClr val="tx2"/>
                </a:solidFill>
                <a:latin typeface="Times New Roman" pitchFamily="18" charset="0"/>
                <a:cs typeface="Times New Roman" pitchFamily="18" charset="0"/>
              </a:rPr>
              <a:t>Шумбрат</a:t>
            </a:r>
            <a:r>
              <a:rPr lang="ru-RU" sz="1800" dirty="0" smtClean="0">
                <a:solidFill>
                  <a:schemeClr val="tx2"/>
                </a:solidFill>
                <a:latin typeface="Times New Roman" pitchFamily="18" charset="0"/>
                <a:cs typeface="Times New Roman" pitchFamily="18" charset="0"/>
              </a:rPr>
              <a:t>, Мордовия», 2017 – 2021 гг.</a:t>
            </a:r>
            <a:endParaRPr lang="ru-RU" sz="1800" dirty="0">
              <a:solidFill>
                <a:schemeClr val="tx2"/>
              </a:solidFill>
              <a:latin typeface="Times New Roman" pitchFamily="18" charset="0"/>
              <a:cs typeface="Times New Roman" pitchFamily="18" charset="0"/>
            </a:endParaRPr>
          </a:p>
        </p:txBody>
      </p:sp>
      <p:sp>
        <p:nvSpPr>
          <p:cNvPr id="3" name="Текст 2"/>
          <p:cNvSpPr>
            <a:spLocks noGrp="1"/>
          </p:cNvSpPr>
          <p:nvPr>
            <p:ph type="body" idx="1"/>
          </p:nvPr>
        </p:nvSpPr>
        <p:spPr>
          <a:xfrm>
            <a:off x="1367365" y="332657"/>
            <a:ext cx="6417734" cy="864096"/>
          </a:xfrm>
        </p:spPr>
        <p:txBody>
          <a:bodyPr/>
          <a:lstStyle/>
          <a:p>
            <a:r>
              <a:rPr lang="ru-RU" dirty="0" smtClean="0">
                <a:solidFill>
                  <a:schemeClr val="tx2"/>
                </a:solidFill>
                <a:latin typeface="Times New Roman" pitchFamily="18" charset="0"/>
                <a:cs typeface="Times New Roman" pitchFamily="18" charset="0"/>
              </a:rPr>
              <a:t>7. Проведение мастер – классов, открытых занятий, мероприятий</a:t>
            </a:r>
            <a:endParaRPr lang="ru-RU" dirty="0">
              <a:solidFill>
                <a:schemeClr val="tx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082516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a:solidFill>
                  <a:schemeClr val="tx2"/>
                </a:solidFill>
                <a:latin typeface="Times New Roman" pitchFamily="18" charset="0"/>
                <a:cs typeface="Times New Roman" pitchFamily="18" charset="0"/>
              </a:rPr>
              <a:t>7. Проведение мастер – классов, открытых занятий, мероприятий</a:t>
            </a:r>
            <a:br>
              <a:rPr lang="ru-RU" sz="2800" dirty="0">
                <a:solidFill>
                  <a:schemeClr val="tx2"/>
                </a:solidFill>
                <a:latin typeface="Times New Roman" pitchFamily="18" charset="0"/>
                <a:cs typeface="Times New Roman" pitchFamily="18" charset="0"/>
              </a:rPr>
            </a:br>
            <a:endParaRPr lang="ru-RU" sz="2800" dirty="0">
              <a:solidFill>
                <a:schemeClr val="tx2"/>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srcRect l="30158" r="29722" b="1938"/>
          <a:stretch>
            <a:fillRect/>
          </a:stretch>
        </p:blipFill>
        <p:spPr bwMode="auto">
          <a:xfrm>
            <a:off x="94320" y="908720"/>
            <a:ext cx="3039199" cy="4176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p:cNvPicPr>
            <a:picLocks noChangeAspect="1" noChangeArrowheads="1"/>
          </p:cNvPicPr>
          <p:nvPr/>
        </p:nvPicPr>
        <p:blipFill>
          <a:blip r:embed="rId3" cstate="print"/>
          <a:srcRect l="30786" t="1888" r="30996" b="1813"/>
          <a:stretch>
            <a:fillRect/>
          </a:stretch>
        </p:blipFill>
        <p:spPr bwMode="auto">
          <a:xfrm>
            <a:off x="3275856" y="2132856"/>
            <a:ext cx="2736304" cy="3876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p:cNvPicPr>
            <a:picLocks noChangeAspect="1" noChangeArrowheads="1"/>
          </p:cNvPicPr>
          <p:nvPr/>
        </p:nvPicPr>
        <p:blipFill>
          <a:blip r:embed="rId4" cstate="print"/>
          <a:srcRect l="29413" r="30670" b="976"/>
          <a:stretch>
            <a:fillRect/>
          </a:stretch>
        </p:blipFill>
        <p:spPr bwMode="auto">
          <a:xfrm>
            <a:off x="6191672" y="836712"/>
            <a:ext cx="2952328" cy="4117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67056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2"/>
                </a:solidFill>
              </a:rPr>
              <a:t>8. Экспертная деятельность</a:t>
            </a:r>
            <a:endParaRPr lang="ru-RU" dirty="0">
              <a:solidFill>
                <a:schemeClr val="tx2"/>
              </a:solidFill>
            </a:endParaRPr>
          </a:p>
        </p:txBody>
      </p:sp>
      <p:pic>
        <p:nvPicPr>
          <p:cNvPr id="2050" name="Picture 2"/>
          <p:cNvPicPr>
            <a:picLocks noChangeAspect="1" noChangeArrowheads="1"/>
          </p:cNvPicPr>
          <p:nvPr/>
        </p:nvPicPr>
        <p:blipFill>
          <a:blip r:embed="rId2" cstate="print"/>
          <a:srcRect l="30158" r="31102" b="2923"/>
          <a:stretch>
            <a:fillRect/>
          </a:stretch>
        </p:blipFill>
        <p:spPr bwMode="auto">
          <a:xfrm>
            <a:off x="2771800" y="1268760"/>
            <a:ext cx="3628887"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020051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367365" y="260649"/>
            <a:ext cx="6417734" cy="720080"/>
          </a:xfrm>
        </p:spPr>
        <p:txBody>
          <a:bodyPr/>
          <a:lstStyle/>
          <a:p>
            <a:r>
              <a:rPr lang="ru-RU" dirty="0" smtClean="0">
                <a:solidFill>
                  <a:schemeClr val="tx2"/>
                </a:solidFill>
                <a:latin typeface="Times New Roman" pitchFamily="18" charset="0"/>
                <a:cs typeface="Times New Roman" pitchFamily="18" charset="0"/>
              </a:rPr>
              <a:t>9. Общественно- педагогическая активность педагога</a:t>
            </a:r>
          </a:p>
          <a:p>
            <a:endParaRPr lang="ru-RU" dirty="0"/>
          </a:p>
        </p:txBody>
      </p:sp>
      <p:pic>
        <p:nvPicPr>
          <p:cNvPr id="4" name="Picture 5" descr="https://i.mycdn.me/image?id=938335354866&amp;t=3&amp;plc=API&amp;viewToken=7c6tb5YNUyAosRGyGL5jzw&amp;tkn=*cEjgfgfN1ii-XpbbDLirNRESnYc"/>
          <p:cNvPicPr>
            <a:picLocks noChangeAspect="1" noChangeArrowheads="1"/>
          </p:cNvPicPr>
          <p:nvPr/>
        </p:nvPicPr>
        <p:blipFill>
          <a:blip r:embed="rId2" cstate="print"/>
          <a:srcRect t="5375" b="5944"/>
          <a:stretch>
            <a:fillRect/>
          </a:stretch>
        </p:blipFill>
        <p:spPr bwMode="auto">
          <a:xfrm>
            <a:off x="251520" y="593420"/>
            <a:ext cx="4608512" cy="2740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p:cNvPicPr>
            <a:picLocks noChangeAspect="1" noChangeArrowheads="1"/>
          </p:cNvPicPr>
          <p:nvPr/>
        </p:nvPicPr>
        <p:blipFill>
          <a:blip r:embed="rId3" cstate="print"/>
          <a:srcRect l="46126" t="21454" r="25096" b="6688"/>
          <a:stretch>
            <a:fillRect/>
          </a:stretch>
        </p:blipFill>
        <p:spPr bwMode="auto">
          <a:xfrm>
            <a:off x="2699792" y="3429000"/>
            <a:ext cx="2376264" cy="3184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4" cstate="print"/>
          <a:srcRect l="30303" t="1225" r="30440" b="776"/>
          <a:stretch>
            <a:fillRect/>
          </a:stretch>
        </p:blipFill>
        <p:spPr bwMode="auto">
          <a:xfrm>
            <a:off x="251520" y="3356992"/>
            <a:ext cx="2329459" cy="3269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p:cNvPicPr>
            <a:picLocks noChangeAspect="1" noChangeArrowheads="1"/>
          </p:cNvPicPr>
          <p:nvPr/>
        </p:nvPicPr>
        <p:blipFill>
          <a:blip r:embed="rId5" cstate="print"/>
          <a:srcRect l="29732" t="1706" r="30944" b="1057"/>
          <a:stretch>
            <a:fillRect/>
          </a:stretch>
        </p:blipFill>
        <p:spPr bwMode="auto">
          <a:xfrm>
            <a:off x="5364088" y="908720"/>
            <a:ext cx="3573871"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tx2"/>
                </a:solidFill>
                <a:latin typeface="Times New Roman" pitchFamily="18" charset="0"/>
                <a:cs typeface="Times New Roman" pitchFamily="18" charset="0"/>
              </a:rPr>
              <a:t>10. Наставничество </a:t>
            </a:r>
            <a:endParaRPr lang="ru-RU" dirty="0">
              <a:solidFill>
                <a:schemeClr val="tx2"/>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srcRect l="29851" t="1659" r="30036" b="2106"/>
          <a:stretch>
            <a:fillRect/>
          </a:stretch>
        </p:blipFill>
        <p:spPr bwMode="auto">
          <a:xfrm>
            <a:off x="2699792" y="1268760"/>
            <a:ext cx="3888432" cy="5244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349202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04664"/>
            <a:ext cx="7772400" cy="1224136"/>
          </a:xfrm>
        </p:spPr>
        <p:txBody>
          <a:bodyPr>
            <a:normAutofit/>
          </a:bodyPr>
          <a:lstStyle/>
          <a:p>
            <a:r>
              <a:rPr lang="ru-RU" sz="3600" dirty="0" smtClean="0">
                <a:solidFill>
                  <a:schemeClr val="tx2"/>
                </a:solidFill>
                <a:latin typeface="Times New Roman" pitchFamily="18" charset="0"/>
                <a:cs typeface="Times New Roman" pitchFamily="18" charset="0"/>
              </a:rPr>
              <a:t>МБУ ДО «Центр детского творчества» </a:t>
            </a:r>
            <a:br>
              <a:rPr lang="ru-RU" sz="3600" dirty="0" smtClean="0">
                <a:solidFill>
                  <a:schemeClr val="tx2"/>
                </a:solidFill>
                <a:latin typeface="Times New Roman" pitchFamily="18" charset="0"/>
                <a:cs typeface="Times New Roman" pitchFamily="18" charset="0"/>
              </a:rPr>
            </a:br>
            <a:r>
              <a:rPr lang="ru-RU" sz="3600" dirty="0" err="1" smtClean="0">
                <a:solidFill>
                  <a:schemeClr val="tx2"/>
                </a:solidFill>
                <a:latin typeface="Times New Roman" pitchFamily="18" charset="0"/>
                <a:cs typeface="Times New Roman" pitchFamily="18" charset="0"/>
              </a:rPr>
              <a:t>Дубёнского</a:t>
            </a:r>
            <a:r>
              <a:rPr lang="ru-RU" sz="3600" dirty="0" smtClean="0">
                <a:solidFill>
                  <a:schemeClr val="tx2"/>
                </a:solidFill>
                <a:latin typeface="Times New Roman" pitchFamily="18" charset="0"/>
                <a:cs typeface="Times New Roman" pitchFamily="18" charset="0"/>
              </a:rPr>
              <a:t> муниципального района</a:t>
            </a:r>
            <a:endParaRPr lang="ru-RU" sz="3600" dirty="0">
              <a:solidFill>
                <a:schemeClr val="tx2"/>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635896" y="1772816"/>
            <a:ext cx="4968552" cy="4680520"/>
          </a:xfrm>
        </p:spPr>
        <p:txBody>
          <a:bodyPr>
            <a:normAutofit/>
          </a:bodyPr>
          <a:lstStyle/>
          <a:p>
            <a:pPr algn="l"/>
            <a:r>
              <a:rPr lang="ru-RU" sz="1800" dirty="0" smtClean="0">
                <a:solidFill>
                  <a:schemeClr val="tx2">
                    <a:lumMod val="50000"/>
                  </a:schemeClr>
                </a:solidFill>
                <a:latin typeface="Times New Roman" pitchFamily="18" charset="0"/>
                <a:cs typeface="Times New Roman" pitchFamily="18" charset="0"/>
              </a:rPr>
              <a:t>Дата рождения: 01.01.1980 г.</a:t>
            </a:r>
          </a:p>
          <a:p>
            <a:pPr algn="l"/>
            <a:r>
              <a:rPr lang="ru-RU" sz="1800" dirty="0" smtClean="0">
                <a:solidFill>
                  <a:schemeClr val="tx2">
                    <a:lumMod val="50000"/>
                  </a:schemeClr>
                </a:solidFill>
                <a:latin typeface="Times New Roman" pitchFamily="18" charset="0"/>
                <a:cs typeface="Times New Roman" pitchFamily="18" charset="0"/>
              </a:rPr>
              <a:t>Образование: высшее, МГУ им. Н.П. Огарёва 1996 – 2002 г.</a:t>
            </a:r>
          </a:p>
          <a:p>
            <a:pPr algn="l"/>
            <a:r>
              <a:rPr lang="ru-RU" sz="1800" dirty="0" smtClean="0">
                <a:solidFill>
                  <a:schemeClr val="tx2">
                    <a:lumMod val="50000"/>
                  </a:schemeClr>
                </a:solidFill>
                <a:latin typeface="Times New Roman" pitchFamily="18" charset="0"/>
                <a:cs typeface="Times New Roman" pitchFamily="18" charset="0"/>
              </a:rPr>
              <a:t>Общий трудовой стаж: 19,5 лет</a:t>
            </a:r>
          </a:p>
          <a:p>
            <a:pPr algn="l"/>
            <a:r>
              <a:rPr lang="ru-RU" sz="1800" dirty="0" smtClean="0">
                <a:solidFill>
                  <a:schemeClr val="tx2">
                    <a:lumMod val="50000"/>
                  </a:schemeClr>
                </a:solidFill>
                <a:latin typeface="Times New Roman" pitchFamily="18" charset="0"/>
                <a:cs typeface="Times New Roman" pitchFamily="18" charset="0"/>
              </a:rPr>
              <a:t>Стаж педагогической работы: 19,5 лет</a:t>
            </a:r>
          </a:p>
          <a:p>
            <a:pPr algn="l"/>
            <a:r>
              <a:rPr lang="ru-RU" sz="1800" dirty="0" smtClean="0">
                <a:solidFill>
                  <a:schemeClr val="tx2">
                    <a:lumMod val="50000"/>
                  </a:schemeClr>
                </a:solidFill>
                <a:latin typeface="Times New Roman" pitchFamily="18" charset="0"/>
                <a:cs typeface="Times New Roman" pitchFamily="18" charset="0"/>
              </a:rPr>
              <a:t>Стаж работы в данном учреждении: 19,5 лет</a:t>
            </a:r>
          </a:p>
          <a:p>
            <a:pPr algn="l"/>
            <a:r>
              <a:rPr lang="ru-RU" sz="1800" dirty="0" smtClean="0">
                <a:solidFill>
                  <a:schemeClr val="tx2">
                    <a:lumMod val="50000"/>
                  </a:schemeClr>
                </a:solidFill>
                <a:latin typeface="Times New Roman" pitchFamily="18" charset="0"/>
                <a:cs typeface="Times New Roman" pitchFamily="18" charset="0"/>
              </a:rPr>
              <a:t>Должность: педагог дополнительного образования детей</a:t>
            </a:r>
          </a:p>
          <a:p>
            <a:pPr algn="l"/>
            <a:r>
              <a:rPr lang="ru-RU" sz="1800" dirty="0" smtClean="0">
                <a:solidFill>
                  <a:schemeClr val="tx2">
                    <a:lumMod val="50000"/>
                  </a:schemeClr>
                </a:solidFill>
                <a:latin typeface="Times New Roman" pitchFamily="18" charset="0"/>
                <a:cs typeface="Times New Roman" pitchFamily="18" charset="0"/>
              </a:rPr>
              <a:t>Наличие квалификационной категории: первая</a:t>
            </a:r>
          </a:p>
          <a:p>
            <a:pPr algn="l"/>
            <a:r>
              <a:rPr lang="ru-RU" sz="1800" dirty="0" smtClean="0">
                <a:solidFill>
                  <a:schemeClr val="tx2">
                    <a:lumMod val="50000"/>
                  </a:schemeClr>
                </a:solidFill>
                <a:latin typeface="Times New Roman" pitchFamily="18" charset="0"/>
                <a:cs typeface="Times New Roman" pitchFamily="18" charset="0"/>
              </a:rPr>
              <a:t>Дата последней аттестации: приказ № 428  от 22.05.2017г.</a:t>
            </a:r>
          </a:p>
          <a:p>
            <a:pPr algn="l"/>
            <a:r>
              <a:rPr lang="ru-RU" sz="1800" dirty="0" smtClean="0">
                <a:solidFill>
                  <a:schemeClr val="tx2">
                    <a:lumMod val="50000"/>
                  </a:schemeClr>
                </a:solidFill>
                <a:latin typeface="Times New Roman" pitchFamily="18" charset="0"/>
                <a:cs typeface="Times New Roman" pitchFamily="18" charset="0"/>
              </a:rPr>
              <a:t>Представление  педагогического опыта педагогического работника </a:t>
            </a:r>
          </a:p>
          <a:p>
            <a:pPr algn="l"/>
            <a:r>
              <a:rPr lang="ru-RU" sz="1800" dirty="0" smtClean="0">
                <a:solidFill>
                  <a:schemeClr val="tx2">
                    <a:lumMod val="50000"/>
                  </a:schemeClr>
                </a:solidFill>
                <a:latin typeface="Times New Roman" pitchFamily="18" charset="0"/>
                <a:cs typeface="Times New Roman" pitchFamily="18" charset="0"/>
              </a:rPr>
              <a:t>Адрес сайта: </a:t>
            </a:r>
            <a:r>
              <a:rPr lang="en-US" sz="1800" dirty="0" smtClean="0">
                <a:solidFill>
                  <a:schemeClr val="tx2">
                    <a:lumMod val="50000"/>
                  </a:schemeClr>
                </a:solidFill>
                <a:latin typeface="Times New Roman" pitchFamily="18" charset="0"/>
                <a:cs typeface="Times New Roman" pitchFamily="18" charset="0"/>
              </a:rPr>
              <a:t>http;//cdtdub.schoolrm.ru</a:t>
            </a:r>
            <a:endParaRPr lang="ru-RU" sz="1800" dirty="0">
              <a:solidFill>
                <a:schemeClr val="tx2">
                  <a:lumMod val="50000"/>
                </a:schemeClr>
              </a:solidFill>
              <a:latin typeface="Times New Roman" pitchFamily="18" charset="0"/>
              <a:cs typeface="Times New Roman" pitchFamily="18" charset="0"/>
            </a:endParaRPr>
          </a:p>
        </p:txBody>
      </p:sp>
      <p:pic>
        <p:nvPicPr>
          <p:cNvPr id="1026" name="Picture 2" descr="D:\своё фото.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0771" t="13943" r="21795" b="16674"/>
          <a:stretch/>
        </p:blipFill>
        <p:spPr bwMode="auto">
          <a:xfrm>
            <a:off x="611560" y="1856232"/>
            <a:ext cx="2753432" cy="4434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48738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124744"/>
            <a:ext cx="7772400" cy="4752528"/>
          </a:xfrm>
        </p:spPr>
        <p:txBody>
          <a:bodyPr>
            <a:noAutofit/>
          </a:bodyPr>
          <a:lstStyle/>
          <a:p>
            <a:pPr algn="l">
              <a:lnSpc>
                <a:spcPct val="90000"/>
              </a:lnSpc>
            </a:pPr>
            <a:r>
              <a:rPr lang="ru-RU" sz="2400" dirty="0" smtClean="0">
                <a:solidFill>
                  <a:schemeClr val="tx2"/>
                </a:solidFill>
                <a:latin typeface="Times New Roman" pitchFamily="18" charset="0"/>
                <a:cs typeface="Times New Roman" pitchFamily="18" charset="0"/>
              </a:rPr>
              <a:t>- наличие системы воспитательной работы;</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-применение средств диагностики;</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-организация индивидуального подхода;</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-динамика межличностных отношений;</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-отсутствие или уменьшение количества пропусков занятий;</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-отлаженная система взаимодействия с родителями;</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-отсутствие жалоб родителей;</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-реализация сберегающих здоровье технологий в воспитательном процессе;</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-духовно-нравственное воспитание и народные традиции. </a:t>
            </a:r>
            <a:br>
              <a:rPr lang="ru-RU" sz="2400" dirty="0" smtClean="0">
                <a:solidFill>
                  <a:schemeClr val="tx2"/>
                </a:solidFill>
                <a:latin typeface="Times New Roman" pitchFamily="18" charset="0"/>
                <a:cs typeface="Times New Roman" pitchFamily="18" charset="0"/>
              </a:rPr>
            </a:br>
            <a:endParaRPr lang="ru-RU" sz="2400" dirty="0">
              <a:solidFill>
                <a:schemeClr val="tx2"/>
              </a:solidFill>
            </a:endParaRPr>
          </a:p>
        </p:txBody>
      </p:sp>
      <p:sp>
        <p:nvSpPr>
          <p:cNvPr id="3" name="Текст 2"/>
          <p:cNvSpPr>
            <a:spLocks noGrp="1"/>
          </p:cNvSpPr>
          <p:nvPr>
            <p:ph type="body" idx="1"/>
          </p:nvPr>
        </p:nvSpPr>
        <p:spPr>
          <a:xfrm>
            <a:off x="1367365" y="476673"/>
            <a:ext cx="6417734" cy="576064"/>
          </a:xfrm>
        </p:spPr>
        <p:txBody>
          <a:bodyPr>
            <a:normAutofit/>
          </a:bodyPr>
          <a:lstStyle/>
          <a:p>
            <a:r>
              <a:rPr lang="ru-RU" dirty="0" smtClean="0">
                <a:solidFill>
                  <a:schemeClr val="tx2"/>
                </a:solidFill>
                <a:latin typeface="Times New Roman" pitchFamily="18" charset="0"/>
                <a:cs typeface="Times New Roman" pitchFamily="18" charset="0"/>
              </a:rPr>
              <a:t>11. Позитивные результаты работы с детьми.</a:t>
            </a:r>
            <a:endParaRPr lang="ru-RU" dirty="0">
              <a:solidFill>
                <a:schemeClr val="tx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25096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1296144"/>
          </a:xfrm>
        </p:spPr>
        <p:txBody>
          <a:bodyPr>
            <a:normAutofit/>
          </a:bodyPr>
          <a:lstStyle/>
          <a:p>
            <a:r>
              <a:rPr lang="ru-RU" sz="2000" dirty="0">
                <a:solidFill>
                  <a:schemeClr val="tx2"/>
                </a:solidFill>
                <a:latin typeface="Times New Roman" pitchFamily="18" charset="0"/>
                <a:cs typeface="Times New Roman" pitchFamily="18" charset="0"/>
              </a:rPr>
              <a:t>11. Позитивные результаты работы с детьми</a:t>
            </a:r>
            <a:endParaRPr lang="ru-RU" sz="2000" dirty="0">
              <a:solidFill>
                <a:schemeClr val="tx2"/>
              </a:solidFill>
            </a:endParaRPr>
          </a:p>
        </p:txBody>
      </p:sp>
      <p:pic>
        <p:nvPicPr>
          <p:cNvPr id="7170" name="Picture 2"/>
          <p:cNvPicPr>
            <a:picLocks noChangeAspect="1" noChangeArrowheads="1"/>
          </p:cNvPicPr>
          <p:nvPr/>
        </p:nvPicPr>
        <p:blipFill>
          <a:blip r:embed="rId2" cstate="print"/>
          <a:srcRect l="30186" t="1377" r="30339" b="878"/>
          <a:stretch>
            <a:fillRect/>
          </a:stretch>
        </p:blipFill>
        <p:spPr bwMode="auto">
          <a:xfrm>
            <a:off x="323528" y="1268760"/>
            <a:ext cx="2689651"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p:cNvPicPr>
            <a:picLocks noChangeAspect="1" noChangeArrowheads="1"/>
          </p:cNvPicPr>
          <p:nvPr/>
        </p:nvPicPr>
        <p:blipFill>
          <a:blip r:embed="rId3" cstate="print"/>
          <a:srcRect l="30077" t="3125" r="30076" b="3125"/>
          <a:stretch>
            <a:fillRect/>
          </a:stretch>
        </p:blipFill>
        <p:spPr bwMode="auto">
          <a:xfrm>
            <a:off x="3149411" y="1249660"/>
            <a:ext cx="2790741" cy="3763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4" cstate="print"/>
          <a:srcRect l="30782" t="1825" r="30228" b="1450"/>
          <a:stretch>
            <a:fillRect/>
          </a:stretch>
        </p:blipFill>
        <p:spPr bwMode="auto">
          <a:xfrm>
            <a:off x="6156176" y="1268760"/>
            <a:ext cx="2745814"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482353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980728"/>
            <a:ext cx="7986424" cy="5184576"/>
          </a:xfrm>
        </p:spPr>
        <p:txBody>
          <a:bodyPr>
            <a:normAutofit/>
          </a:bodyPr>
          <a:lstStyle/>
          <a:p>
            <a:pPr marL="109538" algn="l">
              <a:lnSpc>
                <a:spcPct val="90000"/>
              </a:lnSpc>
            </a:pPr>
            <a:r>
              <a:rPr lang="ru-RU" sz="2400" dirty="0" smtClean="0">
                <a:solidFill>
                  <a:schemeClr val="tx2"/>
                </a:solidFill>
                <a:latin typeface="Times New Roman" pitchFamily="18" charset="0"/>
                <a:cs typeface="Times New Roman" pitchFamily="18" charset="0"/>
              </a:rPr>
              <a:t>1. Муниципальный фестиваль «Радость творчества»,  </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   «Навстречу чемпионату по футболу», 2018 год.</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2. Муниципальный конкурс стендовых докладов среди педагогов дополнительного образования «Педагогическая перспектива», 2021год. </a:t>
            </a:r>
            <a:br>
              <a:rPr lang="ru-RU" sz="2400" dirty="0" smtClean="0">
                <a:solidFill>
                  <a:schemeClr val="tx2"/>
                </a:solidFill>
                <a:latin typeface="Times New Roman" pitchFamily="18" charset="0"/>
                <a:cs typeface="Times New Roman" pitchFamily="18" charset="0"/>
              </a:rPr>
            </a:br>
            <a:r>
              <a:rPr lang="ru-RU" sz="2400" dirty="0" smtClean="0">
                <a:solidFill>
                  <a:srgbClr val="2517D7"/>
                </a:solidFill>
                <a:latin typeface="Times New Roman" pitchFamily="18" charset="0"/>
                <a:cs typeface="Times New Roman" pitchFamily="18" charset="0"/>
              </a:rPr>
              <a:t/>
            </a:r>
            <a:br>
              <a:rPr lang="ru-RU" sz="2400" dirty="0" smtClean="0">
                <a:solidFill>
                  <a:srgbClr val="2517D7"/>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3. Конкурс открытых занятий среди педагогов дополнительного образования, 2022 год.</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4. Международный творческий конкурс «Престиж», 2020 г</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5. Международный творческий конкурс для педагогов «Лучшая педагогическая разработка», 2021 г.</a:t>
            </a:r>
            <a:br>
              <a:rPr lang="ru-RU" sz="2400" dirty="0" smtClean="0">
                <a:solidFill>
                  <a:schemeClr val="tx2"/>
                </a:solidFill>
                <a:latin typeface="Times New Roman" pitchFamily="18" charset="0"/>
                <a:cs typeface="Times New Roman" pitchFamily="18" charset="0"/>
              </a:rPr>
            </a:br>
            <a:endParaRPr lang="ru-RU" sz="2400" dirty="0">
              <a:solidFill>
                <a:schemeClr val="tx2"/>
              </a:solidFill>
            </a:endParaRPr>
          </a:p>
        </p:txBody>
      </p:sp>
      <p:sp>
        <p:nvSpPr>
          <p:cNvPr id="3" name="Текст 2"/>
          <p:cNvSpPr>
            <a:spLocks noGrp="1"/>
          </p:cNvSpPr>
          <p:nvPr>
            <p:ph type="body" idx="1"/>
          </p:nvPr>
        </p:nvSpPr>
        <p:spPr>
          <a:xfrm>
            <a:off x="1367365" y="332657"/>
            <a:ext cx="6417734" cy="648072"/>
          </a:xfrm>
        </p:spPr>
        <p:txBody>
          <a:bodyPr/>
          <a:lstStyle/>
          <a:p>
            <a:r>
              <a:rPr lang="ru-RU" dirty="0" smtClean="0">
                <a:solidFill>
                  <a:schemeClr val="tx2"/>
                </a:solidFill>
                <a:latin typeface="Times New Roman" pitchFamily="18" charset="0"/>
                <a:cs typeface="Times New Roman" pitchFamily="18" charset="0"/>
              </a:rPr>
              <a:t>12. Участие педагога в профессиональных конкурсах.</a:t>
            </a:r>
            <a:endParaRPr lang="ru-RU" dirty="0">
              <a:solidFill>
                <a:schemeClr val="tx2"/>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494525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648072"/>
          </a:xfrm>
        </p:spPr>
        <p:txBody>
          <a:bodyPr>
            <a:normAutofit fontScale="90000"/>
          </a:bodyPr>
          <a:lstStyle/>
          <a:p>
            <a:r>
              <a:rPr lang="ru-RU" sz="2700" dirty="0" smtClean="0">
                <a:solidFill>
                  <a:schemeClr val="tx2"/>
                </a:solidFill>
                <a:latin typeface="Times New Roman" pitchFamily="18" charset="0"/>
                <a:cs typeface="Times New Roman" pitchFamily="18" charset="0"/>
              </a:rPr>
              <a:t>12. Участие педагога в профессиональных конкурсах.</a:t>
            </a:r>
            <a:r>
              <a:rPr lang="ru-RU" dirty="0" smtClean="0">
                <a:solidFill>
                  <a:schemeClr val="tx2"/>
                </a:solidFill>
                <a:latin typeface="Times New Roman" pitchFamily="18" charset="0"/>
                <a:cs typeface="Times New Roman" pitchFamily="18" charset="0"/>
              </a:rPr>
              <a:t/>
            </a:r>
            <a:br>
              <a:rPr lang="ru-RU" dirty="0" smtClean="0">
                <a:solidFill>
                  <a:schemeClr val="tx2"/>
                </a:solidFill>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cstate="print"/>
          <a:srcRect l="30076" r="30630" b="580"/>
          <a:stretch>
            <a:fillRect/>
          </a:stretch>
        </p:blipFill>
        <p:spPr bwMode="auto">
          <a:xfrm>
            <a:off x="5292080" y="980727"/>
            <a:ext cx="3528392" cy="5019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3" cstate="print"/>
          <a:srcRect l="30158" r="31102" b="157"/>
          <a:stretch>
            <a:fillRect/>
          </a:stretch>
        </p:blipFill>
        <p:spPr bwMode="auto">
          <a:xfrm>
            <a:off x="251520" y="908720"/>
            <a:ext cx="3549677" cy="5143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412776"/>
            <a:ext cx="7772400" cy="2574784"/>
          </a:xfrm>
        </p:spPr>
        <p:txBody>
          <a:bodyPr>
            <a:normAutofit/>
          </a:bodyPr>
          <a:lstStyle/>
          <a:p>
            <a:pPr algn="l"/>
            <a:r>
              <a:rPr lang="ru-RU" sz="2400" dirty="0" smtClean="0">
                <a:solidFill>
                  <a:schemeClr val="tx2"/>
                </a:solidFill>
                <a:latin typeface="Times New Roman" pitchFamily="18" charset="0"/>
                <a:cs typeface="Times New Roman" pitchFamily="18" charset="0"/>
              </a:rPr>
              <a:t>1.   Диплом лауреата, </a:t>
            </a:r>
            <a:r>
              <a:rPr lang="en-US" sz="2400" dirty="0" smtClean="0">
                <a:solidFill>
                  <a:schemeClr val="tx2"/>
                </a:solidFill>
                <a:latin typeface="Times New Roman" pitchFamily="18" charset="0"/>
                <a:cs typeface="Times New Roman" pitchFamily="18" charset="0"/>
              </a:rPr>
              <a:t>II </a:t>
            </a:r>
            <a:r>
              <a:rPr lang="ru-RU" sz="2400" dirty="0" smtClean="0">
                <a:solidFill>
                  <a:schemeClr val="tx2"/>
                </a:solidFill>
                <a:latin typeface="Times New Roman" pitchFamily="18" charset="0"/>
                <a:cs typeface="Times New Roman" pitchFamily="18" charset="0"/>
              </a:rPr>
              <a:t>межрегионального фестиваля</a:t>
            </a:r>
            <a:r>
              <a:rPr lang="en-US" sz="2400" dirty="0" smtClean="0">
                <a:solidFill>
                  <a:schemeClr val="tx2"/>
                </a:solidFill>
                <a:latin typeface="Times New Roman" pitchFamily="18" charset="0"/>
                <a:cs typeface="Times New Roman" pitchFamily="18" charset="0"/>
              </a:rPr>
              <a:t> </a:t>
            </a:r>
            <a:r>
              <a:rPr lang="ru-RU" sz="2400" dirty="0" smtClean="0">
                <a:solidFill>
                  <a:schemeClr val="tx2"/>
                </a:solidFill>
                <a:latin typeface="Times New Roman" pitchFamily="18" charset="0"/>
                <a:cs typeface="Times New Roman" pitchFamily="18" charset="0"/>
              </a:rPr>
              <a:t>национальных культур «</a:t>
            </a:r>
            <a:r>
              <a:rPr lang="ru-RU" sz="2400" dirty="0" err="1" smtClean="0">
                <a:solidFill>
                  <a:schemeClr val="tx2"/>
                </a:solidFill>
                <a:latin typeface="Times New Roman" pitchFamily="18" charset="0"/>
                <a:cs typeface="Times New Roman" pitchFamily="18" charset="0"/>
              </a:rPr>
              <a:t>Семицветик</a:t>
            </a:r>
            <a:r>
              <a:rPr lang="ru-RU" sz="2400" dirty="0" smtClean="0">
                <a:solidFill>
                  <a:schemeClr val="tx2"/>
                </a:solidFill>
                <a:latin typeface="Times New Roman" pitchFamily="18" charset="0"/>
                <a:cs typeface="Times New Roman" pitchFamily="18" charset="0"/>
              </a:rPr>
              <a:t>», 2017 г. </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2. Благодарность проекта «</a:t>
            </a:r>
            <a:r>
              <a:rPr lang="ru-RU" sz="2400" dirty="0" err="1" smtClean="0">
                <a:solidFill>
                  <a:schemeClr val="tx2"/>
                </a:solidFill>
                <a:latin typeface="Times New Roman" pitchFamily="18" charset="0"/>
                <a:cs typeface="Times New Roman" pitchFamily="18" charset="0"/>
              </a:rPr>
              <a:t>Инфоурок</a:t>
            </a:r>
            <a:r>
              <a:rPr lang="ru-RU" sz="2400" dirty="0" smtClean="0">
                <a:solidFill>
                  <a:schemeClr val="tx2"/>
                </a:solidFill>
                <a:latin typeface="Times New Roman" pitchFamily="18" charset="0"/>
                <a:cs typeface="Times New Roman" pitchFamily="18" charset="0"/>
              </a:rPr>
              <a:t>», 2021 г. </a:t>
            </a:r>
            <a:br>
              <a:rPr lang="ru-RU" sz="2400" dirty="0" smtClean="0">
                <a:solidFill>
                  <a:schemeClr val="tx2"/>
                </a:solidFill>
                <a:latin typeface="Times New Roman" pitchFamily="18" charset="0"/>
                <a:cs typeface="Times New Roman" pitchFamily="18" charset="0"/>
              </a:rPr>
            </a:br>
            <a:r>
              <a:rPr lang="ru-RU" sz="2400" dirty="0" smtClean="0">
                <a:solidFill>
                  <a:schemeClr val="tx2"/>
                </a:solidFill>
                <a:latin typeface="Times New Roman" pitchFamily="18" charset="0"/>
                <a:cs typeface="Times New Roman" pitchFamily="18" charset="0"/>
              </a:rPr>
              <a:t>3. Благодарность главы Дубёнского муниципального района, 2018 г. </a:t>
            </a:r>
            <a:endParaRPr lang="ru-RU" sz="2400" dirty="0">
              <a:solidFill>
                <a:schemeClr val="tx2"/>
              </a:solidFill>
              <a:latin typeface="Times New Roman" pitchFamily="18" charset="0"/>
              <a:cs typeface="Times New Roman" pitchFamily="18" charset="0"/>
            </a:endParaRPr>
          </a:p>
        </p:txBody>
      </p:sp>
      <p:sp>
        <p:nvSpPr>
          <p:cNvPr id="3" name="Текст 2"/>
          <p:cNvSpPr>
            <a:spLocks noGrp="1"/>
          </p:cNvSpPr>
          <p:nvPr>
            <p:ph type="body" idx="1"/>
          </p:nvPr>
        </p:nvSpPr>
        <p:spPr>
          <a:xfrm>
            <a:off x="1367365" y="260649"/>
            <a:ext cx="6417734" cy="1152128"/>
          </a:xfrm>
        </p:spPr>
        <p:txBody>
          <a:bodyPr>
            <a:normAutofit/>
          </a:bodyPr>
          <a:lstStyle/>
          <a:p>
            <a:r>
              <a:rPr lang="ru-RU" sz="2400" dirty="0" smtClean="0">
                <a:solidFill>
                  <a:schemeClr val="tx2"/>
                </a:solidFill>
                <a:latin typeface="Times New Roman" pitchFamily="18" charset="0"/>
                <a:cs typeface="Times New Roman" pitchFamily="18" charset="0"/>
              </a:rPr>
              <a:t>13. Награды и поощрения.</a:t>
            </a:r>
          </a:p>
          <a:p>
            <a:r>
              <a:rPr lang="ru-RU" sz="2400" dirty="0" smtClean="0"/>
              <a:t>  </a:t>
            </a:r>
            <a:endParaRPr lang="ru-RU"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367365" y="404665"/>
            <a:ext cx="6417734" cy="504056"/>
          </a:xfrm>
        </p:spPr>
        <p:txBody>
          <a:bodyPr/>
          <a:lstStyle/>
          <a:p>
            <a:r>
              <a:rPr lang="ru-RU" dirty="0" smtClean="0">
                <a:solidFill>
                  <a:schemeClr val="tx2"/>
                </a:solidFill>
                <a:latin typeface="Times New Roman" pitchFamily="18" charset="0"/>
                <a:cs typeface="Times New Roman" pitchFamily="18" charset="0"/>
              </a:rPr>
              <a:t>13. Награды и поощрения.</a:t>
            </a:r>
            <a:endParaRPr lang="ru-RU" dirty="0">
              <a:solidFill>
                <a:schemeClr val="tx2"/>
              </a:solidFill>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cstate="print"/>
          <a:srcRect l="29523" t="3125" r="32290" b="3125"/>
          <a:stretch>
            <a:fillRect/>
          </a:stretch>
        </p:blipFill>
        <p:spPr bwMode="auto">
          <a:xfrm>
            <a:off x="251520" y="260648"/>
            <a:ext cx="2160240" cy="2981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p:cNvPicPr>
            <a:picLocks noChangeAspect="1" noChangeArrowheads="1"/>
          </p:cNvPicPr>
          <p:nvPr/>
        </p:nvPicPr>
        <p:blipFill>
          <a:blip r:embed="rId3" cstate="print"/>
          <a:srcRect l="29522" r="30630" b="782"/>
          <a:stretch>
            <a:fillRect/>
          </a:stretch>
        </p:blipFill>
        <p:spPr bwMode="auto">
          <a:xfrm>
            <a:off x="2915816" y="1412776"/>
            <a:ext cx="2520421" cy="35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9" name="Picture 7" descr="C:\Users\User\Downloads\Благодарность проекта infourok.ru №ГД56499305.jpg"/>
          <p:cNvPicPr>
            <a:picLocks noChangeAspect="1" noChangeArrowheads="1"/>
          </p:cNvPicPr>
          <p:nvPr/>
        </p:nvPicPr>
        <p:blipFill>
          <a:blip r:embed="rId4" cstate="print"/>
          <a:srcRect/>
          <a:stretch>
            <a:fillRect/>
          </a:stretch>
        </p:blipFill>
        <p:spPr bwMode="auto">
          <a:xfrm>
            <a:off x="6372200" y="3068960"/>
            <a:ext cx="2376264" cy="3362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571369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052736"/>
            <a:ext cx="8229600" cy="4392488"/>
          </a:xfrm>
        </p:spPr>
        <p:txBody>
          <a:bodyPr/>
          <a:lstStyle/>
          <a:p>
            <a:r>
              <a:rPr lang="ru-RU" dirty="0" smtClean="0">
                <a:solidFill>
                  <a:schemeClr val="tx2">
                    <a:lumMod val="50000"/>
                  </a:schemeClr>
                </a:solidFill>
              </a:rPr>
              <a:t>Спасибо за внимание!</a:t>
            </a:r>
            <a:endParaRPr lang="ru-RU" dirty="0">
              <a:solidFill>
                <a:schemeClr val="tx2">
                  <a:lumMod val="50000"/>
                </a:schemeClr>
              </a:solidFill>
            </a:endParaRPr>
          </a:p>
        </p:txBody>
      </p:sp>
    </p:spTree>
    <p:extLst>
      <p:ext uri="{BB962C8B-B14F-4D97-AF65-F5344CB8AC3E}">
        <p14:creationId xmlns="" xmlns:p14="http://schemas.microsoft.com/office/powerpoint/2010/main" val="3520080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858424"/>
          </a:xfrm>
        </p:spPr>
        <p:txBody>
          <a:bodyPr>
            <a:normAutofit/>
          </a:bodyPr>
          <a:lstStyle/>
          <a:p>
            <a:r>
              <a:rPr lang="en-US" sz="2800" dirty="0" smtClean="0">
                <a:solidFill>
                  <a:schemeClr val="tx2"/>
                </a:solidFill>
                <a:latin typeface="Times New Roman" pitchFamily="18" charset="0"/>
                <a:cs typeface="Times New Roman" pitchFamily="18" charset="0"/>
              </a:rPr>
              <a:t>1</a:t>
            </a:r>
            <a:r>
              <a:rPr lang="ru-RU" sz="2800" dirty="0" smtClean="0">
                <a:solidFill>
                  <a:schemeClr val="tx2"/>
                </a:solidFill>
                <a:latin typeface="Times New Roman" pitchFamily="18" charset="0"/>
                <a:cs typeface="Times New Roman" pitchFamily="18" charset="0"/>
              </a:rPr>
              <a:t>. Реализация образовательных программ.</a:t>
            </a:r>
            <a:endParaRPr lang="ru-RU" sz="2800" dirty="0">
              <a:solidFill>
                <a:schemeClr val="tx2"/>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l="31055" r="30488" b="1782"/>
          <a:stretch>
            <a:fillRect/>
          </a:stretch>
        </p:blipFill>
        <p:spPr bwMode="auto">
          <a:xfrm>
            <a:off x="755576" y="1268759"/>
            <a:ext cx="3299509" cy="4737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p:cNvPicPr>
            <a:picLocks noChangeAspect="1" noChangeArrowheads="1"/>
          </p:cNvPicPr>
          <p:nvPr/>
        </p:nvPicPr>
        <p:blipFill>
          <a:blip r:embed="rId3" cstate="print"/>
          <a:srcRect l="29841" t="1361" r="30370" b="2011"/>
          <a:stretch>
            <a:fillRect/>
          </a:stretch>
        </p:blipFill>
        <p:spPr bwMode="auto">
          <a:xfrm>
            <a:off x="4788024" y="1268760"/>
            <a:ext cx="3427987" cy="4680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944389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en-US" sz="2800" dirty="0">
                <a:solidFill>
                  <a:schemeClr val="tx2"/>
                </a:solidFill>
                <a:latin typeface="Times New Roman" pitchFamily="18" charset="0"/>
                <a:cs typeface="Times New Roman" pitchFamily="18" charset="0"/>
              </a:rPr>
              <a:t>1</a:t>
            </a:r>
            <a:r>
              <a:rPr lang="ru-RU" sz="2800" dirty="0">
                <a:solidFill>
                  <a:schemeClr val="tx2"/>
                </a:solidFill>
                <a:latin typeface="Times New Roman" pitchFamily="18" charset="0"/>
                <a:cs typeface="Times New Roman" pitchFamily="18" charset="0"/>
              </a:rPr>
              <a:t>. Реализация образовательных программ.</a:t>
            </a:r>
            <a:endParaRPr lang="ru-RU" sz="2800" dirty="0">
              <a:solidFill>
                <a:schemeClr val="tx2"/>
              </a:solidFill>
            </a:endParaRPr>
          </a:p>
        </p:txBody>
      </p:sp>
      <p:pic>
        <p:nvPicPr>
          <p:cNvPr id="1027" name="Picture 3"/>
          <p:cNvPicPr>
            <a:picLocks noChangeAspect="1" noChangeArrowheads="1"/>
          </p:cNvPicPr>
          <p:nvPr/>
        </p:nvPicPr>
        <p:blipFill>
          <a:blip r:embed="rId2" cstate="print"/>
          <a:srcRect l="30419" t="1691" r="30607" b="1935"/>
          <a:stretch>
            <a:fillRect/>
          </a:stretch>
        </p:blipFill>
        <p:spPr bwMode="auto">
          <a:xfrm>
            <a:off x="467544" y="1484783"/>
            <a:ext cx="3312368" cy="4604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3" cstate="print"/>
          <a:srcRect l="30370" t="1543" r="30583" b="2769"/>
          <a:stretch>
            <a:fillRect/>
          </a:stretch>
        </p:blipFill>
        <p:spPr bwMode="auto">
          <a:xfrm>
            <a:off x="4716016" y="1412776"/>
            <a:ext cx="3344888" cy="4608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816160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930432"/>
          </a:xfrm>
        </p:spPr>
        <p:txBody>
          <a:bodyPr>
            <a:normAutofit/>
          </a:bodyPr>
          <a:lstStyle/>
          <a:p>
            <a:r>
              <a:rPr lang="en-US" sz="2800" dirty="0">
                <a:solidFill>
                  <a:schemeClr val="tx2"/>
                </a:solidFill>
                <a:latin typeface="Times New Roman" pitchFamily="18" charset="0"/>
                <a:cs typeface="Times New Roman" pitchFamily="18" charset="0"/>
              </a:rPr>
              <a:t>1</a:t>
            </a:r>
            <a:r>
              <a:rPr lang="ru-RU" sz="2800" dirty="0">
                <a:solidFill>
                  <a:schemeClr val="tx2"/>
                </a:solidFill>
                <a:latin typeface="Times New Roman" pitchFamily="18" charset="0"/>
                <a:cs typeface="Times New Roman" pitchFamily="18" charset="0"/>
              </a:rPr>
              <a:t>. Реализация образовательных программ.</a:t>
            </a:r>
            <a:endParaRPr lang="ru-RU" sz="2800" dirty="0">
              <a:solidFill>
                <a:schemeClr val="tx2"/>
              </a:solidFill>
            </a:endParaRPr>
          </a:p>
        </p:txBody>
      </p:sp>
      <p:pic>
        <p:nvPicPr>
          <p:cNvPr id="6" name="Picture 2"/>
          <p:cNvPicPr>
            <a:picLocks noChangeAspect="1" noChangeArrowheads="1"/>
          </p:cNvPicPr>
          <p:nvPr/>
        </p:nvPicPr>
        <p:blipFill>
          <a:blip r:embed="rId2" cstate="print"/>
          <a:srcRect l="30613" t="2017" r="30837" b="3009"/>
          <a:stretch>
            <a:fillRect/>
          </a:stretch>
        </p:blipFill>
        <p:spPr bwMode="auto">
          <a:xfrm>
            <a:off x="251520" y="1268760"/>
            <a:ext cx="2703300"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4" name="Picture 2"/>
          <p:cNvPicPr>
            <a:picLocks noChangeAspect="1" noChangeArrowheads="1"/>
          </p:cNvPicPr>
          <p:nvPr/>
        </p:nvPicPr>
        <p:blipFill>
          <a:blip r:embed="rId3" cstate="print"/>
          <a:srcRect l="30202" t="1492" r="30368" b="3008"/>
          <a:stretch>
            <a:fillRect/>
          </a:stretch>
        </p:blipFill>
        <p:spPr bwMode="auto">
          <a:xfrm>
            <a:off x="3131840" y="1268760"/>
            <a:ext cx="2750929" cy="3745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5" name="Picture 3"/>
          <p:cNvPicPr>
            <a:picLocks noChangeAspect="1" noChangeArrowheads="1"/>
          </p:cNvPicPr>
          <p:nvPr/>
        </p:nvPicPr>
        <p:blipFill>
          <a:blip r:embed="rId4" cstate="print"/>
          <a:srcRect l="30812" t="3224" r="30219" b="1675"/>
          <a:stretch>
            <a:fillRect/>
          </a:stretch>
        </p:blipFill>
        <p:spPr bwMode="auto">
          <a:xfrm>
            <a:off x="6156176" y="1268760"/>
            <a:ext cx="2736304" cy="3754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686511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dirty="0" smtClean="0">
                <a:solidFill>
                  <a:schemeClr val="tx2"/>
                </a:solidFill>
                <a:latin typeface="Times New Roman" pitchFamily="18" charset="0"/>
                <a:cs typeface="Times New Roman" pitchFamily="18" charset="0"/>
              </a:rPr>
              <a:t>1</a:t>
            </a:r>
            <a:r>
              <a:rPr lang="ru-RU" sz="2400" dirty="0" smtClean="0">
                <a:solidFill>
                  <a:schemeClr val="tx2"/>
                </a:solidFill>
                <a:latin typeface="Times New Roman" pitchFamily="18" charset="0"/>
                <a:cs typeface="Times New Roman" pitchFamily="18" charset="0"/>
              </a:rPr>
              <a:t>. Реализация образовательных программ.</a:t>
            </a:r>
            <a:endParaRPr lang="ru-RU" sz="24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cstate="print"/>
          <a:srcRect l="30333" t="1740" r="30527" b="2537"/>
          <a:stretch>
            <a:fillRect/>
          </a:stretch>
        </p:blipFill>
        <p:spPr bwMode="auto">
          <a:xfrm>
            <a:off x="323528" y="1709808"/>
            <a:ext cx="2664296" cy="3663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19" name="Picture 3"/>
          <p:cNvPicPr>
            <a:picLocks noChangeAspect="1" noChangeArrowheads="1"/>
          </p:cNvPicPr>
          <p:nvPr/>
        </p:nvPicPr>
        <p:blipFill>
          <a:blip r:embed="rId3" cstate="print"/>
          <a:srcRect l="30630" t="3125" r="30076" b="3125"/>
          <a:stretch>
            <a:fillRect/>
          </a:stretch>
        </p:blipFill>
        <p:spPr bwMode="auto">
          <a:xfrm>
            <a:off x="3275856" y="1700808"/>
            <a:ext cx="2737743" cy="367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p:cNvPicPr>
            <a:picLocks noChangeAspect="1" noChangeArrowheads="1"/>
          </p:cNvPicPr>
          <p:nvPr/>
        </p:nvPicPr>
        <p:blipFill>
          <a:blip r:embed="rId4" cstate="print"/>
          <a:srcRect l="30630" t="3681" r="30630" b="1852"/>
          <a:stretch>
            <a:fillRect/>
          </a:stretch>
        </p:blipFill>
        <p:spPr bwMode="auto">
          <a:xfrm>
            <a:off x="6228184" y="1700808"/>
            <a:ext cx="2678698" cy="367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rgbClr val="002060"/>
                </a:solidFill>
                <a:latin typeface="Times New Roman" pitchFamily="18" charset="0"/>
                <a:cs typeface="Times New Roman" pitchFamily="18" charset="0"/>
              </a:rPr>
              <a:t>2. Результат участия в инновационной (экспериментальной) деятельности</a:t>
            </a:r>
            <a:r>
              <a:rPr lang="ru-RU" dirty="0" smtClean="0">
                <a:solidFill>
                  <a:srgbClr val="002060"/>
                </a:solidFill>
              </a:rPr>
              <a:t/>
            </a:r>
            <a:br>
              <a:rPr lang="ru-RU" dirty="0" smtClean="0">
                <a:solidFill>
                  <a:srgbClr val="002060"/>
                </a:solidFill>
              </a:rPr>
            </a:b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1196752"/>
            <a:ext cx="7772400" cy="5400600"/>
          </a:xfrm>
        </p:spPr>
        <p:txBody>
          <a:bodyPr>
            <a:noAutofit/>
          </a:bodyPr>
          <a:lstStyle/>
          <a:p>
            <a:pPr algn="l"/>
            <a:r>
              <a:rPr lang="ru-RU" sz="1600" b="1" dirty="0" smtClean="0">
                <a:solidFill>
                  <a:srgbClr val="002060"/>
                </a:solidFill>
                <a:latin typeface="Times New Roman" pitchFamily="18" charset="0"/>
                <a:cs typeface="Times New Roman" pitchFamily="18" charset="0"/>
              </a:rPr>
              <a:t>Всероссийский уровень.</a:t>
            </a:r>
            <a:br>
              <a:rPr lang="ru-RU" sz="1600" b="1" dirty="0" smtClean="0">
                <a:solidFill>
                  <a:srgbClr val="002060"/>
                </a:solidFill>
                <a:latin typeface="Times New Roman" pitchFamily="18" charset="0"/>
                <a:cs typeface="Times New Roman" pitchFamily="18" charset="0"/>
              </a:rPr>
            </a:br>
            <a:r>
              <a:rPr lang="ru-RU" sz="1600" u="sng" dirty="0" smtClean="0">
                <a:solidFill>
                  <a:srgbClr val="002060"/>
                </a:solidFill>
                <a:latin typeface="Times New Roman" pitchFamily="18" charset="0"/>
                <a:cs typeface="Times New Roman" pitchFamily="18" charset="0"/>
              </a:rPr>
              <a:t>Новикова Алёна.</a:t>
            </a:r>
            <a:br>
              <a:rPr lang="ru-RU" sz="1600" u="sng" dirty="0" smtClean="0">
                <a:solidFill>
                  <a:srgbClr val="002060"/>
                </a:solidFill>
                <a:latin typeface="Times New Roman" pitchFamily="18" charset="0"/>
                <a:cs typeface="Times New Roman" pitchFamily="18" charset="0"/>
              </a:rPr>
            </a:br>
            <a:r>
              <a:rPr lang="ru-RU" sz="1600" dirty="0" smtClean="0">
                <a:solidFill>
                  <a:srgbClr val="002060"/>
                </a:solidFill>
                <a:latin typeface="Times New Roman" pitchFamily="18" charset="0"/>
                <a:cs typeface="Times New Roman" pitchFamily="18" charset="0"/>
              </a:rPr>
              <a:t>Всероссийский </a:t>
            </a:r>
            <a:r>
              <a:rPr lang="ru-RU" sz="1600" dirty="0">
                <a:solidFill>
                  <a:srgbClr val="002060"/>
                </a:solidFill>
                <a:latin typeface="Times New Roman" pitchFamily="18" charset="0"/>
                <a:cs typeface="Times New Roman" pitchFamily="18" charset="0"/>
              </a:rPr>
              <a:t>конкурс декоративно – прикладного творчества «Волшебный мир </a:t>
            </a:r>
            <a:r>
              <a:rPr lang="ru-RU" sz="1600" dirty="0" smtClean="0">
                <a:solidFill>
                  <a:srgbClr val="002060"/>
                </a:solidFill>
                <a:latin typeface="Times New Roman" pitchFamily="18" charset="0"/>
                <a:cs typeface="Times New Roman" pitchFamily="18" charset="0"/>
              </a:rPr>
              <a:t>аппликаций» - диплом </a:t>
            </a:r>
            <a:r>
              <a:rPr lang="en-US" sz="1600" dirty="0" smtClean="0">
                <a:solidFill>
                  <a:srgbClr val="002060"/>
                </a:solidFill>
                <a:latin typeface="Times New Roman" pitchFamily="18" charset="0"/>
                <a:cs typeface="Times New Roman" pitchFamily="18" charset="0"/>
              </a:rPr>
              <a:t>I </a:t>
            </a:r>
            <a:r>
              <a:rPr lang="ru-RU" sz="1600" dirty="0" smtClean="0">
                <a:solidFill>
                  <a:srgbClr val="002060"/>
                </a:solidFill>
                <a:latin typeface="Times New Roman" pitchFamily="18" charset="0"/>
                <a:cs typeface="Times New Roman" pitchFamily="18" charset="0"/>
              </a:rPr>
              <a:t>степени, 2020г.</a:t>
            </a:r>
            <a:br>
              <a:rPr lang="ru-RU" sz="1600" dirty="0" smtClean="0">
                <a:solidFill>
                  <a:srgbClr val="002060"/>
                </a:solidFill>
                <a:latin typeface="Times New Roman" pitchFamily="18" charset="0"/>
                <a:cs typeface="Times New Roman" pitchFamily="18" charset="0"/>
              </a:rPr>
            </a:br>
            <a:r>
              <a:rPr lang="ru-RU" sz="1600" u="sng" dirty="0" err="1" smtClean="0">
                <a:solidFill>
                  <a:srgbClr val="002060"/>
                </a:solidFill>
                <a:latin typeface="Times New Roman" pitchFamily="18" charset="0"/>
                <a:cs typeface="Times New Roman" pitchFamily="18" charset="0"/>
              </a:rPr>
              <a:t>Виль</a:t>
            </a:r>
            <a:r>
              <a:rPr lang="ru-RU" sz="1600" u="sng" dirty="0" smtClean="0">
                <a:solidFill>
                  <a:srgbClr val="002060"/>
                </a:solidFill>
                <a:latin typeface="Times New Roman" pitchFamily="18" charset="0"/>
                <a:cs typeface="Times New Roman" pitchFamily="18" charset="0"/>
              </a:rPr>
              <a:t> Виктория. </a:t>
            </a:r>
            <a:br>
              <a:rPr lang="ru-RU" sz="1600" u="sng" dirty="0" smtClean="0">
                <a:solidFill>
                  <a:srgbClr val="002060"/>
                </a:solidFill>
                <a:latin typeface="Times New Roman" pitchFamily="18" charset="0"/>
                <a:cs typeface="Times New Roman" pitchFamily="18" charset="0"/>
              </a:rPr>
            </a:br>
            <a:r>
              <a:rPr lang="ru-RU" sz="1600" dirty="0" smtClean="0">
                <a:solidFill>
                  <a:srgbClr val="002060"/>
                </a:solidFill>
                <a:latin typeface="Times New Roman" pitchFamily="18" charset="0"/>
                <a:cs typeface="Times New Roman" pitchFamily="18" charset="0"/>
              </a:rPr>
              <a:t>Всероссийский </a:t>
            </a:r>
            <a:r>
              <a:rPr lang="ru-RU" sz="1600" dirty="0">
                <a:solidFill>
                  <a:srgbClr val="002060"/>
                </a:solidFill>
                <a:latin typeface="Times New Roman" pitchFamily="18" charset="0"/>
                <a:cs typeface="Times New Roman" pitchFamily="18" charset="0"/>
              </a:rPr>
              <a:t>конкурс для детей по воспитанию гражданственности и патриотизма «Под Российским </a:t>
            </a:r>
            <a:r>
              <a:rPr lang="ru-RU" sz="1600" dirty="0" smtClean="0">
                <a:solidFill>
                  <a:srgbClr val="002060"/>
                </a:solidFill>
                <a:latin typeface="Times New Roman" pitchFamily="18" charset="0"/>
                <a:cs typeface="Times New Roman" pitchFamily="18" charset="0"/>
              </a:rPr>
              <a:t>флагом» - диплом </a:t>
            </a:r>
            <a:r>
              <a:rPr lang="en-US" sz="1600" dirty="0" smtClean="0">
                <a:solidFill>
                  <a:srgbClr val="002060"/>
                </a:solidFill>
                <a:latin typeface="Times New Roman" pitchFamily="18" charset="0"/>
                <a:cs typeface="Times New Roman" pitchFamily="18" charset="0"/>
              </a:rPr>
              <a:t>I </a:t>
            </a:r>
            <a:r>
              <a:rPr lang="ru-RU" sz="1600" dirty="0" smtClean="0">
                <a:solidFill>
                  <a:srgbClr val="002060"/>
                </a:solidFill>
                <a:latin typeface="Times New Roman" pitchFamily="18" charset="0"/>
                <a:cs typeface="Times New Roman" pitchFamily="18" charset="0"/>
              </a:rPr>
              <a:t>степени, 2019г.</a:t>
            </a:r>
            <a:br>
              <a:rPr lang="ru-RU" sz="1600" dirty="0" smtClean="0">
                <a:solidFill>
                  <a:srgbClr val="002060"/>
                </a:solidFill>
                <a:latin typeface="Times New Roman" pitchFamily="18" charset="0"/>
                <a:cs typeface="Times New Roman" pitchFamily="18" charset="0"/>
              </a:rPr>
            </a:br>
            <a:r>
              <a:rPr lang="ru-RU" sz="1600" b="1" dirty="0" smtClean="0">
                <a:solidFill>
                  <a:srgbClr val="002060"/>
                </a:solidFill>
                <a:latin typeface="Times New Roman" pitchFamily="18" charset="0"/>
                <a:cs typeface="Times New Roman" pitchFamily="18" charset="0"/>
              </a:rPr>
              <a:t>Республиканский уровень.</a:t>
            </a:r>
            <a:br>
              <a:rPr lang="ru-RU" sz="1600" b="1" dirty="0" smtClean="0">
                <a:solidFill>
                  <a:srgbClr val="002060"/>
                </a:solidFill>
                <a:latin typeface="Times New Roman" pitchFamily="18" charset="0"/>
                <a:cs typeface="Times New Roman" pitchFamily="18" charset="0"/>
              </a:rPr>
            </a:br>
            <a:r>
              <a:rPr lang="ru-RU" sz="1600" u="sng" dirty="0" err="1" smtClean="0">
                <a:solidFill>
                  <a:srgbClr val="002060"/>
                </a:solidFill>
                <a:latin typeface="Times New Roman" pitchFamily="18" charset="0"/>
                <a:cs typeface="Times New Roman" pitchFamily="18" charset="0"/>
              </a:rPr>
              <a:t>Бурнаев</a:t>
            </a:r>
            <a:r>
              <a:rPr lang="ru-RU" sz="1600" u="sng" dirty="0" smtClean="0">
                <a:solidFill>
                  <a:srgbClr val="002060"/>
                </a:solidFill>
                <a:latin typeface="Times New Roman" pitchFamily="18" charset="0"/>
                <a:cs typeface="Times New Roman" pitchFamily="18" charset="0"/>
              </a:rPr>
              <a:t> Дмитрий.</a:t>
            </a:r>
            <a:br>
              <a:rPr lang="ru-RU" sz="1600" u="sng" dirty="0" smtClean="0">
                <a:solidFill>
                  <a:srgbClr val="002060"/>
                </a:solidFill>
                <a:latin typeface="Times New Roman" pitchFamily="18" charset="0"/>
                <a:cs typeface="Times New Roman" pitchFamily="18" charset="0"/>
              </a:rPr>
            </a:br>
            <a:r>
              <a:rPr lang="ru-RU" sz="1600" dirty="0">
                <a:solidFill>
                  <a:srgbClr val="002060"/>
                </a:solidFill>
                <a:latin typeface="Times New Roman" pitchFamily="18" charset="0"/>
                <a:cs typeface="Times New Roman" pitchFamily="18" charset="0"/>
              </a:rPr>
              <a:t>Республиканский конкурс технического творчества среди детей и молодёжи Республики Мордовия «Творчество юных современной России» посвящённом году науки и </a:t>
            </a:r>
            <a:r>
              <a:rPr lang="ru-RU" sz="1600" dirty="0" smtClean="0">
                <a:solidFill>
                  <a:srgbClr val="002060"/>
                </a:solidFill>
                <a:latin typeface="Times New Roman" pitchFamily="18" charset="0"/>
                <a:cs typeface="Times New Roman" pitchFamily="18" charset="0"/>
              </a:rPr>
              <a:t>технологии. – 1 место, 2021г.</a:t>
            </a:r>
            <a:br>
              <a:rPr lang="ru-RU" sz="1600" dirty="0" smtClean="0">
                <a:solidFill>
                  <a:srgbClr val="002060"/>
                </a:solidFill>
                <a:latin typeface="Times New Roman" pitchFamily="18" charset="0"/>
                <a:cs typeface="Times New Roman" pitchFamily="18" charset="0"/>
              </a:rPr>
            </a:br>
            <a:r>
              <a:rPr lang="ru-RU" sz="1600" u="sng" dirty="0" err="1" smtClean="0">
                <a:solidFill>
                  <a:srgbClr val="002060"/>
                </a:solidFill>
                <a:latin typeface="Times New Roman" pitchFamily="18" charset="0"/>
                <a:cs typeface="Times New Roman" pitchFamily="18" charset="0"/>
              </a:rPr>
              <a:t>Виль</a:t>
            </a:r>
            <a:r>
              <a:rPr lang="ru-RU" sz="1600" u="sng" dirty="0" smtClean="0">
                <a:solidFill>
                  <a:srgbClr val="002060"/>
                </a:solidFill>
                <a:latin typeface="Times New Roman" pitchFamily="18" charset="0"/>
                <a:cs typeface="Times New Roman" pitchFamily="18" charset="0"/>
              </a:rPr>
              <a:t> Дарья.</a:t>
            </a:r>
            <a:br>
              <a:rPr lang="ru-RU" sz="1600" u="sng" dirty="0" smtClean="0">
                <a:solidFill>
                  <a:srgbClr val="002060"/>
                </a:solidFill>
                <a:latin typeface="Times New Roman" pitchFamily="18" charset="0"/>
                <a:cs typeface="Times New Roman" pitchFamily="18" charset="0"/>
              </a:rPr>
            </a:br>
            <a:r>
              <a:rPr lang="ru-RU" sz="1600" dirty="0" smtClean="0">
                <a:solidFill>
                  <a:srgbClr val="002060"/>
                </a:solidFill>
                <a:latin typeface="Times New Roman" pitchFamily="18" charset="0"/>
                <a:cs typeface="Times New Roman" pitchFamily="18" charset="0"/>
              </a:rPr>
              <a:t> </a:t>
            </a:r>
            <a:r>
              <a:rPr lang="ru-RU" sz="1600" dirty="0">
                <a:solidFill>
                  <a:srgbClr val="002060"/>
                </a:solidFill>
                <a:latin typeface="Times New Roman" pitchFamily="18" charset="0"/>
                <a:cs typeface="Times New Roman" pitchFamily="18" charset="0"/>
              </a:rPr>
              <a:t>Республиканский творческий конкурс «Космос  - мир фантазий</a:t>
            </a:r>
            <a:r>
              <a:rPr lang="ru-RU" sz="1600" dirty="0" smtClean="0">
                <a:solidFill>
                  <a:srgbClr val="002060"/>
                </a:solidFill>
                <a:latin typeface="Times New Roman" pitchFamily="18" charset="0"/>
                <a:cs typeface="Times New Roman" pitchFamily="18" charset="0"/>
              </a:rPr>
              <a:t>» - 2 место, </a:t>
            </a:r>
            <a:r>
              <a:rPr lang="ru-RU" sz="1600" dirty="0">
                <a:solidFill>
                  <a:srgbClr val="002060"/>
                </a:solidFill>
                <a:latin typeface="Times New Roman" pitchFamily="18" charset="0"/>
                <a:cs typeface="Times New Roman" pitchFamily="18" charset="0"/>
              </a:rPr>
              <a:t>2021г</a:t>
            </a:r>
            <a:r>
              <a:rPr lang="ru-RU" sz="1600" dirty="0" smtClean="0">
                <a:solidFill>
                  <a:srgbClr val="002060"/>
                </a:solidFill>
                <a:latin typeface="Times New Roman" pitchFamily="18" charset="0"/>
                <a:cs typeface="Times New Roman" pitchFamily="18" charset="0"/>
              </a:rPr>
              <a:t>.</a:t>
            </a:r>
            <a:br>
              <a:rPr lang="ru-RU" sz="1600" dirty="0" smtClean="0">
                <a:solidFill>
                  <a:srgbClr val="002060"/>
                </a:solidFill>
                <a:latin typeface="Times New Roman" pitchFamily="18" charset="0"/>
                <a:cs typeface="Times New Roman" pitchFamily="18" charset="0"/>
              </a:rPr>
            </a:br>
            <a:r>
              <a:rPr lang="ru-RU" sz="1600" b="1" dirty="0" smtClean="0">
                <a:solidFill>
                  <a:srgbClr val="002060"/>
                </a:solidFill>
                <a:latin typeface="Times New Roman" pitchFamily="18" charset="0"/>
                <a:cs typeface="Times New Roman" pitchFamily="18" charset="0"/>
              </a:rPr>
              <a:t>Муниципальный уровень.</a:t>
            </a:r>
            <a:br>
              <a:rPr lang="ru-RU" sz="1600" b="1" dirty="0" smtClean="0">
                <a:solidFill>
                  <a:srgbClr val="002060"/>
                </a:solidFill>
                <a:latin typeface="Times New Roman" pitchFamily="18" charset="0"/>
                <a:cs typeface="Times New Roman" pitchFamily="18" charset="0"/>
              </a:rPr>
            </a:br>
            <a:r>
              <a:rPr lang="ru-RU" sz="1600" u="sng" dirty="0" err="1" smtClean="0">
                <a:solidFill>
                  <a:srgbClr val="002060"/>
                </a:solidFill>
                <a:latin typeface="Times New Roman" pitchFamily="18" charset="0"/>
                <a:cs typeface="Times New Roman" pitchFamily="18" charset="0"/>
              </a:rPr>
              <a:t>Парчайкин</a:t>
            </a:r>
            <a:r>
              <a:rPr lang="ru-RU" sz="1600" u="sng" dirty="0" smtClean="0">
                <a:solidFill>
                  <a:srgbClr val="002060"/>
                </a:solidFill>
                <a:latin typeface="Times New Roman" pitchFamily="18" charset="0"/>
                <a:cs typeface="Times New Roman" pitchFamily="18" charset="0"/>
              </a:rPr>
              <a:t> Егор.</a:t>
            </a:r>
            <a:br>
              <a:rPr lang="ru-RU" sz="1600" u="sng" dirty="0" smtClean="0">
                <a:solidFill>
                  <a:srgbClr val="002060"/>
                </a:solidFill>
                <a:latin typeface="Times New Roman" pitchFamily="18" charset="0"/>
                <a:cs typeface="Times New Roman" pitchFamily="18" charset="0"/>
              </a:rPr>
            </a:br>
            <a:r>
              <a:rPr lang="ru-RU" sz="1600" dirty="0">
                <a:solidFill>
                  <a:srgbClr val="002060"/>
                </a:solidFill>
                <a:latin typeface="Times New Roman" pitchFamily="18" charset="0"/>
                <a:cs typeface="Times New Roman" pitchFamily="18" charset="0"/>
              </a:rPr>
              <a:t>Муниципальный </a:t>
            </a:r>
            <a:r>
              <a:rPr lang="ru-RU" sz="1600" dirty="0" smtClean="0">
                <a:solidFill>
                  <a:srgbClr val="002060"/>
                </a:solidFill>
                <a:latin typeface="Times New Roman" pitchFamily="18" charset="0"/>
                <a:cs typeface="Times New Roman" pitchFamily="18" charset="0"/>
              </a:rPr>
              <a:t>этап республиканского конкурса проектов  «Юные техники и изобретатели» посвященного 60 -</a:t>
            </a:r>
            <a:r>
              <a:rPr lang="ru-RU" sz="1600" dirty="0" err="1" smtClean="0">
                <a:solidFill>
                  <a:srgbClr val="002060"/>
                </a:solidFill>
                <a:latin typeface="Times New Roman" pitchFamily="18" charset="0"/>
                <a:cs typeface="Times New Roman" pitchFamily="18" charset="0"/>
              </a:rPr>
              <a:t>летию</a:t>
            </a:r>
            <a:r>
              <a:rPr lang="ru-RU" sz="1600" dirty="0" smtClean="0">
                <a:solidFill>
                  <a:srgbClr val="002060"/>
                </a:solidFill>
                <a:latin typeface="Times New Roman" pitchFamily="18" charset="0"/>
                <a:cs typeface="Times New Roman" pitchFamily="18" charset="0"/>
              </a:rPr>
              <a:t> первого полёта человека в космос - 2 место, 2021г.</a:t>
            </a:r>
            <a:br>
              <a:rPr lang="ru-RU" sz="1600" dirty="0" smtClean="0">
                <a:solidFill>
                  <a:srgbClr val="002060"/>
                </a:solidFill>
                <a:latin typeface="Times New Roman" pitchFamily="18" charset="0"/>
                <a:cs typeface="Times New Roman" pitchFamily="18" charset="0"/>
              </a:rPr>
            </a:br>
            <a:r>
              <a:rPr lang="ru-RU" sz="1600" u="sng" dirty="0" err="1" smtClean="0">
                <a:solidFill>
                  <a:srgbClr val="002060"/>
                </a:solidFill>
                <a:latin typeface="Times New Roman" pitchFamily="18" charset="0"/>
                <a:cs typeface="Times New Roman" pitchFamily="18" charset="0"/>
              </a:rPr>
              <a:t>Паняева</a:t>
            </a:r>
            <a:r>
              <a:rPr lang="ru-RU" sz="1600" u="sng" dirty="0" smtClean="0">
                <a:solidFill>
                  <a:srgbClr val="002060"/>
                </a:solidFill>
                <a:latin typeface="Times New Roman" pitchFamily="18" charset="0"/>
                <a:cs typeface="Times New Roman" pitchFamily="18" charset="0"/>
              </a:rPr>
              <a:t> Анастасия.</a:t>
            </a:r>
            <a:br>
              <a:rPr lang="ru-RU" sz="1600" u="sng" dirty="0" smtClean="0">
                <a:solidFill>
                  <a:srgbClr val="002060"/>
                </a:solidFill>
                <a:latin typeface="Times New Roman" pitchFamily="18" charset="0"/>
                <a:cs typeface="Times New Roman" pitchFamily="18" charset="0"/>
              </a:rPr>
            </a:br>
            <a:r>
              <a:rPr lang="ru-RU" sz="1600" dirty="0" smtClean="0">
                <a:solidFill>
                  <a:srgbClr val="002060"/>
                </a:solidFill>
                <a:latin typeface="Times New Roman" pitchFamily="18" charset="0"/>
                <a:cs typeface="Times New Roman" pitchFamily="18" charset="0"/>
              </a:rPr>
              <a:t> Муниципальный этап республиканского конкурса на знание государственной символики Российской Федерации – 2020  - 3 место, 2020г.</a:t>
            </a:r>
            <a:r>
              <a:rPr lang="ru-RU" sz="1600" u="sng" dirty="0" smtClean="0">
                <a:solidFill>
                  <a:srgbClr val="002060"/>
                </a:solidFill>
                <a:latin typeface="Times New Roman" pitchFamily="18" charset="0"/>
                <a:cs typeface="Times New Roman" pitchFamily="18" charset="0"/>
              </a:rPr>
              <a:t/>
            </a:r>
            <a:br>
              <a:rPr lang="ru-RU" sz="1600" u="sng" dirty="0" smtClean="0">
                <a:solidFill>
                  <a:srgbClr val="002060"/>
                </a:solidFill>
                <a:latin typeface="Times New Roman" pitchFamily="18" charset="0"/>
                <a:cs typeface="Times New Roman" pitchFamily="18" charset="0"/>
              </a:rPr>
            </a:br>
            <a:r>
              <a:rPr lang="ru-RU" sz="1600" u="sng" dirty="0" smtClean="0">
                <a:solidFill>
                  <a:srgbClr val="002060"/>
                </a:solidFill>
                <a:latin typeface="Times New Roman" pitchFamily="18" charset="0"/>
                <a:cs typeface="Times New Roman" pitchFamily="18" charset="0"/>
              </a:rPr>
              <a:t/>
            </a:r>
            <a:br>
              <a:rPr lang="ru-RU" sz="1600" u="sng" dirty="0" smtClean="0">
                <a:solidFill>
                  <a:srgbClr val="002060"/>
                </a:solidFill>
                <a:latin typeface="Times New Roman" pitchFamily="18" charset="0"/>
                <a:cs typeface="Times New Roman" pitchFamily="18" charset="0"/>
              </a:rPr>
            </a:br>
            <a:r>
              <a:rPr lang="ru-RU" sz="1600" b="1" dirty="0" smtClean="0">
                <a:solidFill>
                  <a:srgbClr val="002060"/>
                </a:solidFill>
                <a:latin typeface="Times New Roman" pitchFamily="18" charset="0"/>
                <a:cs typeface="Times New Roman" pitchFamily="18" charset="0"/>
              </a:rPr>
              <a:t/>
            </a:r>
            <a:br>
              <a:rPr lang="ru-RU" sz="1600" b="1" dirty="0" smtClean="0">
                <a:solidFill>
                  <a:srgbClr val="002060"/>
                </a:solidFill>
                <a:latin typeface="Times New Roman" pitchFamily="18" charset="0"/>
                <a:cs typeface="Times New Roman" pitchFamily="18" charset="0"/>
              </a:rPr>
            </a:br>
            <a:r>
              <a:rPr lang="ru-RU" sz="1600" u="sng" dirty="0" smtClean="0">
                <a:solidFill>
                  <a:srgbClr val="002060"/>
                </a:solidFill>
                <a:latin typeface="Times New Roman" pitchFamily="18" charset="0"/>
                <a:cs typeface="Times New Roman" pitchFamily="18" charset="0"/>
              </a:rPr>
              <a:t/>
            </a:r>
            <a:br>
              <a:rPr lang="ru-RU" sz="1600" u="sng" dirty="0" smtClean="0">
                <a:solidFill>
                  <a:srgbClr val="002060"/>
                </a:solidFill>
                <a:latin typeface="Times New Roman" pitchFamily="18" charset="0"/>
                <a:cs typeface="Times New Roman" pitchFamily="18" charset="0"/>
              </a:rPr>
            </a:br>
            <a:r>
              <a:rPr lang="ru-RU" sz="1600" u="sng" dirty="0" smtClean="0">
                <a:solidFill>
                  <a:srgbClr val="002060"/>
                </a:solidFill>
                <a:latin typeface="Times New Roman" pitchFamily="18" charset="0"/>
                <a:cs typeface="Times New Roman" pitchFamily="18" charset="0"/>
              </a:rPr>
              <a:t/>
            </a:r>
            <a:br>
              <a:rPr lang="ru-RU" sz="1600" u="sng" dirty="0" smtClean="0">
                <a:solidFill>
                  <a:srgbClr val="002060"/>
                </a:solidFill>
                <a:latin typeface="Times New Roman" pitchFamily="18" charset="0"/>
                <a:cs typeface="Times New Roman" pitchFamily="18" charset="0"/>
              </a:rPr>
            </a:br>
            <a:endParaRPr lang="ru-RU" sz="1600" u="sng" dirty="0">
              <a:solidFill>
                <a:srgbClr val="002060"/>
              </a:solidFill>
              <a:latin typeface="Times New Roman" pitchFamily="18" charset="0"/>
              <a:cs typeface="Times New Roman" pitchFamily="18" charset="0"/>
            </a:endParaRPr>
          </a:p>
        </p:txBody>
      </p:sp>
      <p:sp>
        <p:nvSpPr>
          <p:cNvPr id="3" name="Текст 2"/>
          <p:cNvSpPr>
            <a:spLocks noGrp="1"/>
          </p:cNvSpPr>
          <p:nvPr>
            <p:ph type="body" idx="1"/>
          </p:nvPr>
        </p:nvSpPr>
        <p:spPr>
          <a:xfrm>
            <a:off x="1367365" y="404664"/>
            <a:ext cx="6417734" cy="1080119"/>
          </a:xfrm>
        </p:spPr>
        <p:txBody>
          <a:bodyPr/>
          <a:lstStyle/>
          <a:p>
            <a:r>
              <a:rPr lang="ru-RU" dirty="0" smtClean="0">
                <a:solidFill>
                  <a:schemeClr val="tx2"/>
                </a:solidFill>
                <a:latin typeface="Times New Roman" pitchFamily="18" charset="0"/>
                <a:cs typeface="Times New Roman" pitchFamily="18" charset="0"/>
              </a:rPr>
              <a:t>3. Участие детей в конкурсах, выставках, турнирах, соревнованиях, акциях, фестивалях</a:t>
            </a:r>
          </a:p>
          <a:p>
            <a:endParaRPr lang="ru-RU" dirty="0">
              <a:solidFill>
                <a:srgbClr val="002060"/>
              </a:solidFill>
            </a:endParaRPr>
          </a:p>
        </p:txBody>
      </p:sp>
    </p:spTree>
    <p:extLst>
      <p:ext uri="{BB962C8B-B14F-4D97-AF65-F5344CB8AC3E}">
        <p14:creationId xmlns="" xmlns:p14="http://schemas.microsoft.com/office/powerpoint/2010/main" val="2260415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259632" y="404665"/>
            <a:ext cx="6417734" cy="720080"/>
          </a:xfrm>
        </p:spPr>
        <p:txBody>
          <a:bodyPr/>
          <a:lstStyle/>
          <a:p>
            <a:r>
              <a:rPr lang="ru-RU" dirty="0" smtClean="0">
                <a:solidFill>
                  <a:schemeClr val="tx2"/>
                </a:solidFill>
                <a:latin typeface="Times New Roman" pitchFamily="18" charset="0"/>
                <a:cs typeface="Times New Roman" pitchFamily="18" charset="0"/>
              </a:rPr>
              <a:t>3. Участие детей в конкурсах, выставках, турнирах, соревнованиях, акциях, фестивалях</a:t>
            </a:r>
            <a:endParaRPr lang="ru-RU" dirty="0">
              <a:solidFill>
                <a:schemeClr val="tx2"/>
              </a:solidFill>
              <a:latin typeface="Times New Roman" pitchFamily="18" charset="0"/>
              <a:cs typeface="Times New Roman" pitchFamily="18" charset="0"/>
            </a:endParaRPr>
          </a:p>
        </p:txBody>
      </p:sp>
      <p:pic>
        <p:nvPicPr>
          <p:cNvPr id="1026" name="Picture 2" descr="G:\грамоты\диплом БурнаевД.jpg"/>
          <p:cNvPicPr>
            <a:picLocks noChangeAspect="1" noChangeArrowheads="1"/>
          </p:cNvPicPr>
          <p:nvPr/>
        </p:nvPicPr>
        <p:blipFill>
          <a:blip r:embed="rId2" cstate="print"/>
          <a:srcRect/>
          <a:stretch>
            <a:fillRect/>
          </a:stretch>
        </p:blipFill>
        <p:spPr bwMode="auto">
          <a:xfrm>
            <a:off x="251520" y="836712"/>
            <a:ext cx="2178242" cy="2904323"/>
          </a:xfrm>
          <a:prstGeom prst="rect">
            <a:avLst/>
          </a:prstGeom>
          <a:noFill/>
        </p:spPr>
      </p:pic>
      <p:pic>
        <p:nvPicPr>
          <p:cNvPr id="1027" name="Picture 3" descr="C:\Users\User\Downloads\дипломы\борчина (3).jpg"/>
          <p:cNvPicPr>
            <a:picLocks noChangeAspect="1" noChangeArrowheads="1"/>
          </p:cNvPicPr>
          <p:nvPr/>
        </p:nvPicPr>
        <p:blipFill>
          <a:blip r:embed="rId3" cstate="print"/>
          <a:srcRect/>
          <a:stretch>
            <a:fillRect/>
          </a:stretch>
        </p:blipFill>
        <p:spPr bwMode="auto">
          <a:xfrm>
            <a:off x="2483768" y="1052736"/>
            <a:ext cx="1890209" cy="2592288"/>
          </a:xfrm>
          <a:prstGeom prst="rect">
            <a:avLst/>
          </a:prstGeom>
          <a:noFill/>
        </p:spPr>
      </p:pic>
      <p:pic>
        <p:nvPicPr>
          <p:cNvPr id="1028" name="Picture 4" descr="F:\дипломы\борчина (4).jpg"/>
          <p:cNvPicPr>
            <a:picLocks noChangeAspect="1" noChangeArrowheads="1"/>
          </p:cNvPicPr>
          <p:nvPr/>
        </p:nvPicPr>
        <p:blipFill>
          <a:blip r:embed="rId4" cstate="print"/>
          <a:srcRect/>
          <a:stretch>
            <a:fillRect/>
          </a:stretch>
        </p:blipFill>
        <p:spPr bwMode="auto">
          <a:xfrm>
            <a:off x="6588224" y="836712"/>
            <a:ext cx="2281345" cy="2952329"/>
          </a:xfrm>
          <a:prstGeom prst="rect">
            <a:avLst/>
          </a:prstGeom>
          <a:noFill/>
        </p:spPr>
      </p:pic>
      <p:pic>
        <p:nvPicPr>
          <p:cNvPr id="1036" name="Picture 12" descr="https://i.mycdn.me/image?id=938331972594&amp;t=3&amp;plc=API&amp;viewToken=G8mxSHtT9UEnomVA-WjhsA&amp;tkn=*cr7RJi-VUgYryYQJOABaNpQStFY"/>
          <p:cNvPicPr>
            <a:picLocks noChangeAspect="1" noChangeArrowheads="1"/>
          </p:cNvPicPr>
          <p:nvPr/>
        </p:nvPicPr>
        <p:blipFill>
          <a:blip r:embed="rId5" cstate="print"/>
          <a:srcRect/>
          <a:stretch>
            <a:fillRect/>
          </a:stretch>
        </p:blipFill>
        <p:spPr bwMode="auto">
          <a:xfrm>
            <a:off x="251520" y="3789040"/>
            <a:ext cx="2160240" cy="2907704"/>
          </a:xfrm>
          <a:prstGeom prst="rect">
            <a:avLst/>
          </a:prstGeom>
          <a:noFill/>
        </p:spPr>
      </p:pic>
      <p:pic>
        <p:nvPicPr>
          <p:cNvPr id="1038" name="Picture 14" descr="https://i.mycdn.me/image?id=938332381170&amp;t=3&amp;plc=API&amp;viewToken=nXr15Y4xf2VW0n36nrT8tw&amp;tkn=*rPEqcrVjtTjOgJQRPW4MGm-voUw"/>
          <p:cNvPicPr>
            <a:picLocks noChangeAspect="1" noChangeArrowheads="1"/>
          </p:cNvPicPr>
          <p:nvPr/>
        </p:nvPicPr>
        <p:blipFill>
          <a:blip r:embed="rId6" cstate="print"/>
          <a:srcRect/>
          <a:stretch>
            <a:fillRect/>
          </a:stretch>
        </p:blipFill>
        <p:spPr bwMode="auto">
          <a:xfrm>
            <a:off x="6732240" y="3789040"/>
            <a:ext cx="2207328" cy="2924944"/>
          </a:xfrm>
          <a:prstGeom prst="rect">
            <a:avLst/>
          </a:prstGeom>
          <a:noFill/>
        </p:spPr>
      </p:pic>
      <p:pic>
        <p:nvPicPr>
          <p:cNvPr id="1040" name="Picture 16" descr="https://i.mycdn.me/image?id=938332699378&amp;t=3&amp;plc=API&amp;viewToken=SvwMFnugixqZgfV2hDrupQ&amp;tkn=*5YCR4D9B1KaXyqZ8d3dsQX0HDaM"/>
          <p:cNvPicPr>
            <a:picLocks noChangeAspect="1" noChangeArrowheads="1"/>
          </p:cNvPicPr>
          <p:nvPr/>
        </p:nvPicPr>
        <p:blipFill>
          <a:blip r:embed="rId7" cstate="print"/>
          <a:srcRect/>
          <a:stretch>
            <a:fillRect/>
          </a:stretch>
        </p:blipFill>
        <p:spPr bwMode="auto">
          <a:xfrm>
            <a:off x="4499992" y="1052736"/>
            <a:ext cx="1843930" cy="2564904"/>
          </a:xfrm>
          <a:prstGeom prst="rect">
            <a:avLst/>
          </a:prstGeom>
          <a:noFill/>
        </p:spPr>
      </p:pic>
      <p:pic>
        <p:nvPicPr>
          <p:cNvPr id="1042" name="Picture 18" descr="https://i.mycdn.me/image?id=938332801010&amp;t=3&amp;plc=API&amp;viewToken=ZGTXy7P0EhNgpmZY-lTJIA&amp;tkn=*e4Cp2qU7MV-uaBegL_DPnmBVbJ4"/>
          <p:cNvPicPr>
            <a:picLocks noChangeAspect="1" noChangeArrowheads="1"/>
          </p:cNvPicPr>
          <p:nvPr/>
        </p:nvPicPr>
        <p:blipFill>
          <a:blip r:embed="rId8" cstate="print"/>
          <a:srcRect/>
          <a:stretch>
            <a:fillRect/>
          </a:stretch>
        </p:blipFill>
        <p:spPr bwMode="auto">
          <a:xfrm>
            <a:off x="2483768" y="3789040"/>
            <a:ext cx="2047723" cy="2849130"/>
          </a:xfrm>
          <a:prstGeom prst="rect">
            <a:avLst/>
          </a:prstGeom>
          <a:noFill/>
        </p:spPr>
      </p:pic>
      <p:pic>
        <p:nvPicPr>
          <p:cNvPr id="1044" name="Picture 20" descr="https://i.mycdn.me/image?id=938333142258&amp;t=3&amp;plc=API&amp;viewToken=JfnJOn2h7n0v4DqAQUzj6g&amp;tkn=*BMZHStgeFPK7pAI0bPNRFvoACII"/>
          <p:cNvPicPr>
            <a:picLocks noChangeAspect="1" noChangeArrowheads="1"/>
          </p:cNvPicPr>
          <p:nvPr/>
        </p:nvPicPr>
        <p:blipFill>
          <a:blip r:embed="rId9" cstate="print"/>
          <a:srcRect/>
          <a:stretch>
            <a:fillRect/>
          </a:stretch>
        </p:blipFill>
        <p:spPr bwMode="auto">
          <a:xfrm>
            <a:off x="4572000" y="3789040"/>
            <a:ext cx="2130481" cy="2880320"/>
          </a:xfrm>
          <a:prstGeom prst="rect">
            <a:avLst/>
          </a:prstGeom>
          <a:noFill/>
        </p:spPr>
      </p:pic>
    </p:spTree>
    <p:extLst>
      <p:ext uri="{BB962C8B-B14F-4D97-AF65-F5344CB8AC3E}">
        <p14:creationId xmlns="" xmlns:p14="http://schemas.microsoft.com/office/powerpoint/2010/main" val="4122772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1055</TotalTime>
  <Words>372</Words>
  <Application>Microsoft Office PowerPoint</Application>
  <PresentationFormat>Экран (4:3)</PresentationFormat>
  <Paragraphs>45</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Волна</vt:lpstr>
      <vt:lpstr>Портфолио  педагога дополнительного образования  Борчиной Татьяны Александровны</vt:lpstr>
      <vt:lpstr>МБУ ДО «Центр детского творчества»  Дубёнского муниципального района</vt:lpstr>
      <vt:lpstr>1. Реализация образовательных программ.</vt:lpstr>
      <vt:lpstr>1. Реализация образовательных программ.</vt:lpstr>
      <vt:lpstr>1. Реализация образовательных программ.</vt:lpstr>
      <vt:lpstr>1. Реализация образовательных программ.</vt:lpstr>
      <vt:lpstr>2. Результат участия в инновационной (экспериментальной) деятельности </vt:lpstr>
      <vt:lpstr>Всероссийский уровень. Новикова Алёна. Всероссийский конкурс декоративно – прикладного творчества «Волшебный мир аппликаций» - диплом I степени, 2020г. Виль Виктория.  Всероссийский конкурс для детей по воспитанию гражданственности и патриотизма «Под Российским флагом» - диплом I степени, 2019г. Республиканский уровень. Бурнаев Дмитрий. Республиканский конкурс технического творчества среди детей и молодёжи Республики Мордовия «Творчество юных современной России» посвящённом году науки и технологии. – 1 место, 2021г. Виль Дарья.  Республиканский творческий конкурс «Космос  - мир фантазий» - 2 место, 2021г. Муниципальный уровень. Парчайкин Егор. Муниципальный этап республиканского конкурса проектов  «Юные техники и изобретатели» посвященного 60 -летию первого полёта человека в космос - 2 место, 2021г. Паняева Анастасия.  Муниципальный этап республиканского конкурса на знание государственной символики Российской Федерации – 2020  - 3 место, 2020г.     </vt:lpstr>
      <vt:lpstr>Слайд 9</vt:lpstr>
      <vt:lpstr> 1.Методическая разработка «Творческий проект Модель ракеты  Р2020»  https://infourok.ru/backOffice/publications   2.Методическая разработка «Мероприятие А ну – ка девочки!»   https://infourok.ru/backOffice/publications  3. Методическая разработка «Мероприятие А ну – ка мальчики!»  https://infourok.ru/backOffice/publications </vt:lpstr>
      <vt:lpstr>4. Наличие публикаций </vt:lpstr>
      <vt:lpstr>5. Наличие авторских программ, методических пособий</vt:lpstr>
      <vt:lpstr>Уровень образовательной организации. 1. Доклад: «Формирование нравственной позиции учащихся в контексте возрождения этнокультурных традиций».  Заседание методического объединения педагогов декоративно - прикладного творчества, 2017 год. 2. Доклад: «Взаимодействие педагога и ребенка в детском творческом объединении».  Заседание методического объединения педагогов художественного творчества, 2018 год. 3. Доклад: «Формирование нравственно – духовных ориентиров в семье и обществе».  Заседание методического объединения педагогов художественного творчества, 2019 год.</vt:lpstr>
      <vt:lpstr>6. Выступления на заседаниях методических советов, научно – практических конференциях, педагогических чтениях, семинарах, секциях, форумах, радиопередачах (очно) </vt:lpstr>
      <vt:lpstr>1. Мастер – класс для педагогов МБУ ДО «Центр детского творчества»  - Брошь к 9 мая, 2018 г. 2. Мастер – класс для педагогов МБУ ДО «Центр детского творчества» - «Цветок из атласных лент – Гиппеаструм»,2019 г.  3. Мастер – класс для педагогов МБУ ДО «Центр детского творчества» - «Декоративная шкатулка из джутового шпагата», 2020 г.  4. Мастер – класс для педагогов МБУ ДО «Центр детского творчества»  - «Объёмная фенечка из атласных лент», 2021 г.  5. Открытое занятие в рамках предметной недели  декоративно прикладного  творчества - «Изготовление броши к 9 мая из атласных лент», 2019г. 6.  Открытое занятие «Изготовление и отделка женской рубахи (панар)»,2022г.  7. Проведение спортивно – развлекательного мероприятия «Зимние забавы на свежем воздухе», 2021 г. 8. Проведение спортивно – развлекательного мероприятия «Зимние игры на свежем воздухе», 2022 г. 9. Мастер – класс для жителей Дубёнского района и гостей муниципального муниципальных мероприятий- «Вышивка тамбурным швом», 2017 -2021 гг. 10. Мастер – для гостей фестиваля «Шумбрат, Мордовия», 2017 – 2021 гг.</vt:lpstr>
      <vt:lpstr>7. Проведение мастер – классов, открытых занятий, мероприятий </vt:lpstr>
      <vt:lpstr>8. Экспертная деятельность</vt:lpstr>
      <vt:lpstr>Слайд 18</vt:lpstr>
      <vt:lpstr>10. Наставничество </vt:lpstr>
      <vt:lpstr>- наличие системы воспитательной работы; -применение средств диагностики; -организация индивидуального подхода; -динамика межличностных отношений; -отсутствие или уменьшение количества пропусков занятий; -отлаженная система взаимодействия с родителями; -отсутствие жалоб родителей; -реализация сберегающих здоровье технологий в воспитательном процессе; -духовно-нравственное воспитание и народные традиции.  </vt:lpstr>
      <vt:lpstr>11. Позитивные результаты работы с детьми</vt:lpstr>
      <vt:lpstr>1. Муниципальный фестиваль «Радость творчества»,      «Навстречу чемпионату по футболу», 2018 год.  2. Муниципальный конкурс стендовых докладов среди педагогов дополнительного образования «Педагогическая перспектива», 2021год.   3. Конкурс открытых занятий среди педагогов дополнительного образования, 2022 год.  4. Международный творческий конкурс «Престиж», 2020 г  5. Международный творческий конкурс для педагогов «Лучшая педагогическая разработка», 2021 г. </vt:lpstr>
      <vt:lpstr>12. Участие педагога в профессиональных конкурсах. </vt:lpstr>
      <vt:lpstr>1.   Диплом лауреата, II межрегионального фестиваля национальных культур «Семицветик», 2017 г.  2. Благодарность проекта «Инфоурок», 2021 г.  3. Благодарность главы Дубёнского муниципального района, 2018 г. </vt:lpstr>
      <vt:lpstr>Слайд 25</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Портфолио  педагога дополнительного образования  Борчиной Татьяны Александровны</dc:title>
  <dc:creator>Пользователь</dc:creator>
  <cp:lastModifiedBy>Пользователь</cp:lastModifiedBy>
  <cp:revision>105</cp:revision>
  <dcterms:created xsi:type="dcterms:W3CDTF">2022-01-11T07:17:59Z</dcterms:created>
  <dcterms:modified xsi:type="dcterms:W3CDTF">2022-01-31T16:48:24Z</dcterms:modified>
</cp:coreProperties>
</file>