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«Введите цитату здесь»."/>
          <p:cNvSpPr txBox="1"/>
          <p:nvPr>
            <p:ph type="body" sz="quarter" idx="21"/>
          </p:nvPr>
        </p:nvSpPr>
        <p:spPr>
          <a:xfrm>
            <a:off x="2374900" y="6400799"/>
            <a:ext cx="19621500" cy="952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pPr/>
            <a:r>
              <a:t>«Введите цитату здесь».</a:t>
            </a:r>
          </a:p>
        </p:txBody>
      </p:sp>
      <p:sp>
        <p:nvSpPr>
          <p:cNvPr id="93" name="— Иван Арсентьев"/>
          <p:cNvSpPr txBox="1"/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Крупный план гусеницы данаиды-монарха на частично съеденном листке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Крупный план гусеницы данаиды-монарха на частично съеденном листке"/>
          <p:cNvSpPr/>
          <p:nvPr>
            <p:ph type="pic" sz="half" idx="21"/>
          </p:nvPr>
        </p:nvSpPr>
        <p:spPr>
          <a:xfrm>
            <a:off x="13539502" y="-848106"/>
            <a:ext cx="6629417" cy="107557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-4777343" y="1930431"/>
            <a:ext cx="20828001" cy="2120901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Крупный план гусеницы данаиды-монарха на частично съеденном листке"/>
          <p:cNvSpPr/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Текст заголовка"/>
          <p:cNvSpPr txBox="1"/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6" name="Уровень текста 1…"/>
          <p:cNvSpPr txBox="1"/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Крупный план гусеницы данаиды-монарха на частично съеденном листке"/>
          <p:cNvSpPr/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Текст заголовка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6" name="Уровень текста 1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/>
          <p:nvPr>
            <p:ph type="sldNum" sz="quarter" idx="2"/>
          </p:nvPr>
        </p:nvSpPr>
        <p:spPr>
          <a:xfrm>
            <a:off x="12038030" y="13080999"/>
            <a:ext cx="461773" cy="4953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ортретное фото бабочки на зелёном листке"/>
          <p:cNvSpPr/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Крупный план оранжевой бабочки, сидящей на руке человека среди травы"/>
          <p:cNvSpPr/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Крупный план гусеницы данаиды-монарха на частично съеденном листке"/>
          <p:cNvSpPr/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960233" y="13080999"/>
            <a:ext cx="461773" cy="495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s://upload2.schoolrm.ru/iblock/47a/47adca70276adcfdcc36b516b74bda10/Pedagogicheskiy-opyt-Abdyusheva-G.I..docx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29.jpeg"/><Relationship Id="rId4" Type="http://schemas.openxmlformats.org/officeDocument/2006/relationships/image" Target="../media/image3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3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3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Relationship Id="rId3" Type="http://schemas.openxmlformats.org/officeDocument/2006/relationships/image" Target="../media/image4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4.jpeg"/><Relationship Id="rId4" Type="http://schemas.openxmlformats.org/officeDocument/2006/relationships/image" Target="../media/image4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4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0.jpeg"/><Relationship Id="rId4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51.jpeg"/><Relationship Id="rId4" Type="http://schemas.openxmlformats.org/officeDocument/2006/relationships/image" Target="../media/image5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3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Министерство образования РМ…"/>
          <p:cNvSpPr txBox="1"/>
          <p:nvPr>
            <p:ph type="ctrTitle"/>
          </p:nvPr>
        </p:nvSpPr>
        <p:spPr>
          <a:xfrm>
            <a:off x="1216113" y="98985"/>
            <a:ext cx="22249767" cy="4918399"/>
          </a:xfrm>
          <a:prstGeom prst="rect">
            <a:avLst/>
          </a:prstGeom>
        </p:spPr>
        <p:txBody>
          <a:bodyPr/>
          <a:lstStyle/>
          <a:p>
            <a:pPr defTabSz="310895">
              <a:defRPr sz="4800"/>
            </a:pPr>
            <a:r>
              <a:t>Министерство образования РМ</a:t>
            </a:r>
          </a:p>
          <a:p>
            <a:pPr defTabSz="310895">
              <a:defRPr sz="4800"/>
            </a:pPr>
            <a:r>
              <a:t>ПОРТФОЛИО</a:t>
            </a:r>
          </a:p>
          <a:p>
            <a:pPr defTabSz="310895">
              <a:defRPr sz="4800"/>
            </a:pPr>
            <a:r>
              <a:t>Абдюшевой Гузель Ильясовны</a:t>
            </a:r>
          </a:p>
          <a:p>
            <a:pPr defTabSz="310895">
              <a:defRPr sz="4800"/>
            </a:pPr>
            <a:r>
              <a:t>воспитателя МАДОУ « Детский сад  42”</a:t>
            </a:r>
          </a:p>
          <a:p>
            <a:pPr defTabSz="310895">
              <a:defRPr sz="4800"/>
            </a:pPr>
            <a:r>
              <a:t>г. о.  Саранск </a:t>
            </a:r>
          </a:p>
        </p:txBody>
      </p:sp>
      <p:pic>
        <p:nvPicPr>
          <p:cNvPr id="119" name="IMG_4246.jpeg" descr="IMG_42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40340" y="3825536"/>
            <a:ext cx="7561583" cy="10047935"/>
          </a:xfrm>
          <a:prstGeom prst="rect">
            <a:avLst/>
          </a:prstGeom>
          <a:ln w="88900">
            <a:miter lim="400000"/>
          </a:ln>
        </p:spPr>
      </p:pic>
      <p:sp>
        <p:nvSpPr>
          <p:cNvPr id="120" name="Дата  рождения: 05.01.1987г.…"/>
          <p:cNvSpPr txBox="1"/>
          <p:nvPr>
            <p:ph type="subTitle" idx="1"/>
          </p:nvPr>
        </p:nvSpPr>
        <p:spPr>
          <a:xfrm>
            <a:off x="501361" y="4541363"/>
            <a:ext cx="15408751" cy="9066490"/>
          </a:xfrm>
          <a:prstGeom prst="rect">
            <a:avLst/>
          </a:prstGeom>
        </p:spPr>
        <p:txBody>
          <a:bodyPr/>
          <a:lstStyle/>
          <a:p>
            <a:pPr algn="l" defTabSz="641223">
              <a:defRPr sz="5346"/>
            </a:pPr>
            <a:r>
              <a:t>Дата  рождения: 05.01.1987г. </a:t>
            </a:r>
          </a:p>
          <a:p>
            <a:pPr algn="l" defTabSz="641223">
              <a:defRPr sz="5346"/>
            </a:pPr>
            <a:r>
              <a:t>Окончила: Пензенский государственный Педагогичесаий Университет имени В. Г. Белинского</a:t>
            </a:r>
          </a:p>
          <a:p>
            <a:pPr algn="l" defTabSz="641223">
              <a:defRPr sz="5346"/>
            </a:pPr>
            <a:r>
              <a:t>Факультет: Учитель русского языка и литературы</a:t>
            </a:r>
          </a:p>
          <a:p>
            <a:pPr algn="l" defTabSz="641223">
              <a:defRPr sz="5346"/>
            </a:pPr>
            <a:r>
              <a:t>Диплом: КЛ N 30822</a:t>
            </a:r>
          </a:p>
          <a:p>
            <a:pPr algn="l" defTabSz="641223">
              <a:defRPr sz="5346"/>
            </a:pPr>
            <a:r>
              <a:t>Стаж педагогической работы</a:t>
            </a:r>
          </a:p>
          <a:p>
            <a:pPr algn="l" defTabSz="641223">
              <a:defRPr sz="5346"/>
            </a:pPr>
            <a:r>
              <a:t>( по специальности): 6 лет</a:t>
            </a:r>
          </a:p>
          <a:p>
            <a:pPr algn="l" defTabSz="641223">
              <a:defRPr sz="5346"/>
            </a:pPr>
            <a:r>
              <a:t>В данном учреждении : 6 лет</a:t>
            </a:r>
          </a:p>
          <a:p>
            <a:pPr algn="l" defTabSz="641223">
              <a:defRPr sz="5346"/>
            </a:pPr>
            <a:r>
              <a:t>Общий трудовой стаж: 15</a:t>
            </a:r>
          </a:p>
          <a:p>
            <a:pPr algn="l" defTabSz="641223">
              <a:defRPr sz="5346"/>
            </a:pPr>
            <a:r>
              <a:t>Занимаемая должность: Воспитатель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4865.jpeg" descr="IMG_48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36925" y="79016"/>
            <a:ext cx="14031993" cy="13227768"/>
          </a:xfrm>
          <a:prstGeom prst="rect">
            <a:avLst/>
          </a:prstGeom>
          <a:ln w="88900">
            <a:miter lim="400000"/>
          </a:ln>
        </p:spPr>
      </p:pic>
      <p:pic>
        <p:nvPicPr>
          <p:cNvPr id="154" name="IMG_4866.jpeg" descr="IMG_48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795" y="-192676"/>
            <a:ext cx="8801793" cy="1377115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Республиканский уровень"/>
          <p:cNvSpPr txBox="1"/>
          <p:nvPr>
            <p:ph type="title"/>
          </p:nvPr>
        </p:nvSpPr>
        <p:spPr>
          <a:xfrm>
            <a:off x="1684352" y="-527704"/>
            <a:ext cx="18518022" cy="1900489"/>
          </a:xfrm>
          <a:prstGeom prst="rect">
            <a:avLst/>
          </a:prstGeom>
        </p:spPr>
        <p:txBody>
          <a:bodyPr/>
          <a:lstStyle/>
          <a:p>
            <a:pPr/>
            <a:r>
              <a:t>Республиканский уровень </a:t>
            </a:r>
          </a:p>
        </p:txBody>
      </p:sp>
      <p:pic>
        <p:nvPicPr>
          <p:cNvPr id="157" name="IMG_4871.jpeg" descr="IMG_48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369" y="1535972"/>
            <a:ext cx="9211282" cy="11531952"/>
          </a:xfrm>
          <a:prstGeom prst="rect">
            <a:avLst/>
          </a:prstGeom>
          <a:ln w="88900">
            <a:miter lim="400000"/>
          </a:ln>
        </p:spPr>
      </p:pic>
      <p:pic>
        <p:nvPicPr>
          <p:cNvPr id="158" name="IMG_4874.jpeg" descr="IMG_48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12190" y="1333343"/>
            <a:ext cx="8662605" cy="1193721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4821.jpeg" descr="IMG_48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965" y="172632"/>
            <a:ext cx="7189863" cy="13745327"/>
          </a:xfrm>
          <a:prstGeom prst="rect">
            <a:avLst/>
          </a:prstGeom>
          <a:ln w="88900">
            <a:miter lim="400000"/>
          </a:ln>
        </p:spPr>
      </p:pic>
      <p:pic>
        <p:nvPicPr>
          <p:cNvPr id="161" name="IMG_4820.jpeg" descr="IMG_48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12190" y="186832"/>
            <a:ext cx="8280683" cy="1334233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Результаты участия воспитанников…"/>
          <p:cNvSpPr txBox="1"/>
          <p:nvPr>
            <p:ph type="title"/>
          </p:nvPr>
        </p:nvSpPr>
        <p:spPr>
          <a:xfrm>
            <a:off x="5804853" y="-112639"/>
            <a:ext cx="18247693" cy="3461543"/>
          </a:xfrm>
          <a:prstGeom prst="rect">
            <a:avLst/>
          </a:prstGeom>
        </p:spPr>
        <p:txBody>
          <a:bodyPr/>
          <a:lstStyle/>
          <a:p>
            <a:pPr defTabSz="589406">
              <a:defRPr sz="9100"/>
            </a:pPr>
            <a:r>
              <a:t>Результаты участия воспитанников</a:t>
            </a:r>
          </a:p>
          <a:p>
            <a:pPr defTabSz="589406">
              <a:defRPr sz="9100"/>
            </a:pPr>
            <a:r>
              <a:t>Интернет портал</a:t>
            </a:r>
          </a:p>
        </p:txBody>
      </p:sp>
      <p:pic>
        <p:nvPicPr>
          <p:cNvPr id="164" name="Будкина Дарья.png" descr="Будкина Дарья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9603" y="1821072"/>
            <a:ext cx="8356843" cy="1178057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Республиканский уровень"/>
          <p:cNvSpPr txBox="1"/>
          <p:nvPr>
            <p:ph type="title"/>
          </p:nvPr>
        </p:nvSpPr>
        <p:spPr>
          <a:xfrm>
            <a:off x="6351098" y="-1017665"/>
            <a:ext cx="21015362" cy="2473114"/>
          </a:xfrm>
          <a:prstGeom prst="rect">
            <a:avLst/>
          </a:prstGeom>
        </p:spPr>
        <p:txBody>
          <a:bodyPr/>
          <a:lstStyle/>
          <a:p>
            <a:pPr/>
            <a:r>
              <a:t>Республиканский уровень </a:t>
            </a:r>
          </a:p>
        </p:txBody>
      </p:sp>
      <p:pic>
        <p:nvPicPr>
          <p:cNvPr id="167" name="Изображен." descr="Изображен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78" y="31169"/>
            <a:ext cx="9368596" cy="13153570"/>
          </a:xfrm>
          <a:prstGeom prst="rect">
            <a:avLst/>
          </a:prstGeom>
          <a:ln w="88900">
            <a:miter lim="400000"/>
          </a:ln>
        </p:spPr>
      </p:pic>
      <p:pic>
        <p:nvPicPr>
          <p:cNvPr id="168" name="Еракина Заповедная.jpeg" descr="Еракина Заповедная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31369" y="1588355"/>
            <a:ext cx="8438103" cy="1195693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37291" y="1600825"/>
            <a:ext cx="4966891" cy="5995194"/>
          </a:xfrm>
          <a:prstGeom prst="rect">
            <a:avLst/>
          </a:prstGeom>
        </p:spPr>
      </p:pic>
      <p:sp>
        <p:nvSpPr>
          <p:cNvPr id="171" name="Муниципальный…"/>
          <p:cNvSpPr txBox="1"/>
          <p:nvPr>
            <p:ph type="title"/>
          </p:nvPr>
        </p:nvSpPr>
        <p:spPr>
          <a:xfrm>
            <a:off x="-94956" y="151124"/>
            <a:ext cx="19423287" cy="1964822"/>
          </a:xfrm>
          <a:prstGeom prst="rect">
            <a:avLst/>
          </a:prstGeom>
        </p:spPr>
        <p:txBody>
          <a:bodyPr/>
          <a:lstStyle/>
          <a:p>
            <a:pPr defTabSz="369188">
              <a:defRPr sz="5700"/>
            </a:pPr>
            <a:r>
              <a:t>Муниципальный </a:t>
            </a:r>
          </a:p>
          <a:p>
            <a:pPr defTabSz="369188">
              <a:defRPr sz="5700"/>
            </a:pPr>
            <a:r>
              <a:t>уровень </a:t>
            </a:r>
          </a:p>
        </p:txBody>
      </p:sp>
      <p:pic>
        <p:nvPicPr>
          <p:cNvPr id="172" name="Торг Ляд.png" descr="Торг Ляд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66294" y="280943"/>
            <a:ext cx="9438323" cy="137160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75" name="Крупный план гусеницы данаиды-монарха на частично съеденном листке"/>
          <p:cNvGrpSpPr/>
          <p:nvPr/>
        </p:nvGrpSpPr>
        <p:grpSpPr>
          <a:xfrm>
            <a:off x="537592" y="2269207"/>
            <a:ext cx="9667082" cy="11370073"/>
            <a:chOff x="0" y="0"/>
            <a:chExt cx="9667081" cy="11370071"/>
          </a:xfrm>
        </p:grpSpPr>
        <p:pic>
          <p:nvPicPr>
            <p:cNvPr id="174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724" r="0" b="7724"/>
            <a:stretch>
              <a:fillRect/>
            </a:stretch>
          </p:blipFill>
          <p:spPr>
            <a:xfrm>
              <a:off x="44450" y="44450"/>
              <a:ext cx="9578176" cy="112812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667082" cy="113700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4 001.jpeg" descr="4 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609" y="0"/>
            <a:ext cx="9887097" cy="13716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78" name="5 001.jpeg" descr="5 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23025" y="282538"/>
            <a:ext cx="9887098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Выступления на заседаниях методических советов, научно-практических конференциях, педагогических чтениях, семинарах, секциях, форумах, радиопередачах"/>
          <p:cNvSpPr txBox="1"/>
          <p:nvPr>
            <p:ph type="title"/>
          </p:nvPr>
        </p:nvSpPr>
        <p:spPr>
          <a:xfrm>
            <a:off x="309239" y="700587"/>
            <a:ext cx="22076638" cy="1588331"/>
          </a:xfrm>
          <a:prstGeom prst="rect">
            <a:avLst/>
          </a:prstGeom>
        </p:spPr>
        <p:txBody>
          <a:bodyPr/>
          <a:lstStyle>
            <a:lvl1pPr defTabSz="284988">
              <a:defRPr sz="4400"/>
            </a:lvl1pPr>
          </a:lstStyle>
          <a:p>
            <a:pPr/>
            <a: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  <p:pic>
        <p:nvPicPr>
          <p:cNvPr id="181" name="14.11.jpeg" descr="14.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9643" y="2619242"/>
            <a:ext cx="7714977" cy="1061111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Муниципальный…"/>
          <p:cNvSpPr txBox="1"/>
          <p:nvPr>
            <p:ph type="title"/>
          </p:nvPr>
        </p:nvSpPr>
        <p:spPr>
          <a:xfrm>
            <a:off x="-3653570" y="1215750"/>
            <a:ext cx="16488990" cy="3026163"/>
          </a:xfrm>
          <a:prstGeom prst="rect">
            <a:avLst/>
          </a:prstGeom>
        </p:spPr>
        <p:txBody>
          <a:bodyPr/>
          <a:lstStyle/>
          <a:p>
            <a:pPr defTabSz="576452">
              <a:defRPr sz="8900"/>
            </a:pPr>
            <a:r>
              <a:t>Муниципальный </a:t>
            </a:r>
          </a:p>
          <a:p>
            <a:pPr defTabSz="576452">
              <a:defRPr sz="8900"/>
            </a:pPr>
            <a:r>
              <a:t>уровень</a:t>
            </a:r>
          </a:p>
        </p:txBody>
      </p:sp>
      <p:pic>
        <p:nvPicPr>
          <p:cNvPr id="184" name="5.jpeg" descr="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28006" y="850889"/>
            <a:ext cx="8735125" cy="1201422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6.jpeg" descr="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499" y="-69289"/>
            <a:ext cx="9908955" cy="13628697"/>
          </a:xfrm>
          <a:prstGeom prst="rect">
            <a:avLst/>
          </a:prstGeom>
          <a:ln w="88900">
            <a:miter lim="400000"/>
          </a:ln>
        </p:spPr>
      </p:pic>
      <p:pic>
        <p:nvPicPr>
          <p:cNvPr id="187" name="4.jpeg" descr="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6928" y="74355"/>
            <a:ext cx="10136660" cy="1394188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Участие в инновационной ( экспертной деятельности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Участие в инновационной ( экспертной деятельности)</a:t>
            </a:r>
          </a:p>
        </p:txBody>
      </p:sp>
      <p:sp>
        <p:nvSpPr>
          <p:cNvPr id="123" name="Муниципальный уровень : «Формирование первичных представлений об окружающем мире у детей старшего возраста в различных видах деятельности 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021080" indent="-1021080">
              <a:buBlip>
                <a:blip r:embed="rId2"/>
              </a:buBlip>
              <a:defRPr sz="6700"/>
            </a:pPr>
            <a:r>
              <a:t>Муниципальный уровень : «Формирование первичных представлений об окружающем мире у детей старшего возраста в различных видах деятельности .</a:t>
            </a:r>
          </a:p>
          <a:p>
            <a:pPr marL="1021080" indent="-1021080">
              <a:buBlip>
                <a:blip r:embed="rId2"/>
              </a:buBlip>
              <a:defRPr sz="6700"/>
            </a:pPr>
            <a:r>
              <a:rPr u="sng">
                <a:hlinkClick r:id="rId3" invalidUrl="" action="" tgtFrame="" tooltip="" history="1" highlightClick="0" endSnd="0"/>
              </a:rPr>
              <a:t>https://upload2.schoolrm.ru/iblock/47a/47adca70276adcfdcc36b516b74bda10/Pedagogicheskiy-opyt-Abdyusheva-G.I..docx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Республиканский уровень"/>
          <p:cNvSpPr txBox="1"/>
          <p:nvPr>
            <p:ph type="title"/>
          </p:nvPr>
        </p:nvSpPr>
        <p:spPr>
          <a:xfrm>
            <a:off x="391688" y="279272"/>
            <a:ext cx="10833315" cy="4039032"/>
          </a:xfrm>
          <a:prstGeom prst="rect">
            <a:avLst/>
          </a:prstGeom>
        </p:spPr>
        <p:txBody>
          <a:bodyPr/>
          <a:lstStyle/>
          <a:p>
            <a:pPr/>
            <a:r>
              <a:t>Республиканский уровень </a:t>
            </a:r>
          </a:p>
        </p:txBody>
      </p:sp>
      <p:pic>
        <p:nvPicPr>
          <p:cNvPr id="190" name="Гуля 002.jpeg" descr="Гуля 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8059" y="255793"/>
            <a:ext cx="9518322" cy="13204414"/>
          </a:xfrm>
          <a:prstGeom prst="rect">
            <a:avLst/>
          </a:prstGeom>
          <a:ln w="88900">
            <a:miter lim="400000"/>
          </a:ln>
        </p:spPr>
      </p:pic>
      <p:pic>
        <p:nvPicPr>
          <p:cNvPr id="191" name="Рисунок" descr="Рисунок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01443" y="6952996"/>
            <a:ext cx="3111374" cy="192285"/>
          </a:xfrm>
          <a:prstGeom prst="rect">
            <a:avLst/>
          </a:prstGeom>
        </p:spPr>
      </p:pic>
      <p:grpSp>
        <p:nvGrpSpPr>
          <p:cNvPr id="197" name="Рисунок"/>
          <p:cNvGrpSpPr/>
          <p:nvPr/>
        </p:nvGrpSpPr>
        <p:grpSpPr>
          <a:xfrm>
            <a:off x="19167240" y="15657532"/>
            <a:ext cx="730012" cy="251049"/>
            <a:chOff x="-57150" y="-57150"/>
            <a:chExt cx="730011" cy="251048"/>
          </a:xfrm>
        </p:grpSpPr>
        <p:pic>
          <p:nvPicPr>
            <p:cNvPr id="193" name="Линия Линия" descr="Линия Лини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7150" y="79598"/>
              <a:ext cx="228600" cy="114301"/>
            </a:xfrm>
            <a:prstGeom prst="rect">
              <a:avLst/>
            </a:prstGeom>
            <a:effectLst/>
          </p:spPr>
        </p:pic>
        <p:pic>
          <p:nvPicPr>
            <p:cNvPr id="195" name="Линия Линия" descr="Линия Лини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4261" y="-57150"/>
              <a:ext cx="228601" cy="114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6930581" y="5596462"/>
            <a:ext cx="1860154" cy="3654029"/>
          </a:xfrm>
          <a:prstGeom prst="rect">
            <a:avLst/>
          </a:prstGeom>
        </p:spPr>
      </p:pic>
      <p:sp>
        <p:nvSpPr>
          <p:cNvPr id="200" name="Всероссийский уровень"/>
          <p:cNvSpPr txBox="1"/>
          <p:nvPr>
            <p:ph type="title"/>
          </p:nvPr>
        </p:nvSpPr>
        <p:spPr>
          <a:xfrm>
            <a:off x="-3372626" y="1215750"/>
            <a:ext cx="20828001" cy="2120901"/>
          </a:xfrm>
          <a:prstGeom prst="rect">
            <a:avLst/>
          </a:prstGeom>
        </p:spPr>
        <p:txBody>
          <a:bodyPr/>
          <a:lstStyle/>
          <a:p>
            <a:pPr/>
            <a:r>
              <a:t>Всероссийский уровень </a:t>
            </a:r>
          </a:p>
        </p:txBody>
      </p:sp>
      <p:pic>
        <p:nvPicPr>
          <p:cNvPr id="201" name="IMG_4251.jpeg" descr="IMG_42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03520" y="-30240"/>
            <a:ext cx="9373888" cy="1302729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Проведение открытых занятий,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5097">
              <a:defRPr sz="6100"/>
            </a:pPr>
            <a:r>
              <a:t>Проведение открытых занятий, </a:t>
            </a:r>
          </a:p>
          <a:p>
            <a:pPr defTabSz="395097">
              <a:defRPr sz="6100"/>
            </a:pPr>
            <a:r>
              <a:t> мастер-классов, мероприятий</a:t>
            </a:r>
          </a:p>
        </p:txBody>
      </p:sp>
      <p:pic>
        <p:nvPicPr>
          <p:cNvPr id="204" name="14.11 2.jpeg" descr="14.11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73661" y="-93226"/>
            <a:ext cx="10107993" cy="1390245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новый скан 2.jpeg" descr="новый скан 2.jpeg"/>
          <p:cNvPicPr>
            <a:picLocks noChangeAspect="1"/>
          </p:cNvPicPr>
          <p:nvPr/>
        </p:nvPicPr>
        <p:blipFill>
          <a:blip r:embed="rId2">
            <a:extLst/>
          </a:blip>
          <a:srcRect l="0" t="0" r="2956" b="2956"/>
          <a:stretch>
            <a:fillRect/>
          </a:stretch>
        </p:blipFill>
        <p:spPr>
          <a:xfrm>
            <a:off x="1091638" y="1430011"/>
            <a:ext cx="7971272" cy="10963622"/>
          </a:xfrm>
          <a:prstGeom prst="rect">
            <a:avLst/>
          </a:prstGeom>
          <a:ln w="88900">
            <a:miter lim="400000"/>
          </a:ln>
        </p:spPr>
      </p:pic>
      <p:pic>
        <p:nvPicPr>
          <p:cNvPr id="207" name="5.jpeg" descr="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9673" y="1491455"/>
            <a:ext cx="7803660" cy="10733090"/>
          </a:xfrm>
          <a:prstGeom prst="rect">
            <a:avLst/>
          </a:prstGeom>
          <a:ln w="88900">
            <a:miter lim="400000"/>
          </a:ln>
        </p:spPr>
      </p:pic>
      <p:pic>
        <p:nvPicPr>
          <p:cNvPr id="208" name="4.jpeg" descr="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9070" y="1598321"/>
            <a:ext cx="7726565" cy="1062705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014450" y="1720850"/>
            <a:ext cx="8445500" cy="9931400"/>
          </a:xfrm>
          <a:prstGeom prst="rect">
            <a:avLst/>
          </a:prstGeom>
        </p:spPr>
      </p:pic>
      <p:sp>
        <p:nvSpPr>
          <p:cNvPr id="211" name="8. Экспертная деятельнось"/>
          <p:cNvSpPr txBox="1"/>
          <p:nvPr>
            <p:ph type="title"/>
          </p:nvPr>
        </p:nvSpPr>
        <p:spPr>
          <a:xfrm>
            <a:off x="1574800" y="1073801"/>
            <a:ext cx="11014581" cy="5169376"/>
          </a:xfrm>
          <a:prstGeom prst="rect">
            <a:avLst/>
          </a:prstGeom>
        </p:spPr>
        <p:txBody>
          <a:bodyPr/>
          <a:lstStyle/>
          <a:p>
            <a:pPr/>
            <a:r>
              <a:t>8. Экспертная деятельнось</a:t>
            </a:r>
          </a:p>
        </p:txBody>
      </p:sp>
      <p:pic>
        <p:nvPicPr>
          <p:cNvPr id="212" name="IMG_4252.jpeg" descr="IMG_42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93153" y="142761"/>
            <a:ext cx="9017812" cy="1277129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014450" y="1720850"/>
            <a:ext cx="8445500" cy="9931400"/>
          </a:xfrm>
          <a:prstGeom prst="rect">
            <a:avLst/>
          </a:prstGeom>
        </p:spPr>
      </p:pic>
      <p:sp>
        <p:nvSpPr>
          <p:cNvPr id="215" name="9. Общественно-педагогическая активность педагога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9188">
              <a:defRPr sz="5700"/>
            </a:pPr>
            <a:r>
              <a:t>9. Общественно-педагогическая активность педагога:</a:t>
            </a:r>
          </a:p>
          <a:p>
            <a:pPr defTabSz="369188">
              <a:defRPr sz="5700"/>
            </a:pPr>
            <a:r>
              <a:t>участие в комиссиях педагогических сообществах, в жюри конкурсов. </a:t>
            </a:r>
          </a:p>
        </p:txBody>
      </p:sp>
      <p:sp>
        <p:nvSpPr>
          <p:cNvPr id="216" name="Коснитесь дважды"/>
          <p:cNvSpPr txBox="1"/>
          <p:nvPr>
            <p:ph type="body" sz="quarter" idx="1"/>
          </p:nvPr>
        </p:nvSpPr>
        <p:spPr>
          <a:xfrm>
            <a:off x="2230334" y="19803585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Проведение открытых занятий, мастер-классов, мероприятий"/>
          <p:cNvSpPr txBox="1"/>
          <p:nvPr/>
        </p:nvSpPr>
        <p:spPr>
          <a:xfrm>
            <a:off x="236431" y="20655849"/>
            <a:ext cx="1435112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3600">
                <a:solidFill>
                  <a:srgbClr val="CC0000"/>
                </a:solidFill>
                <a:effectLst>
                  <a:outerShdw sx="100000" sy="100000" kx="0" ky="0" algn="b" rotWithShape="0" blurRad="25400" dist="35921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Проведение открытых занятий, мастер-классов, мероприятий</a:t>
            </a:r>
          </a:p>
        </p:txBody>
      </p:sp>
      <p:pic>
        <p:nvPicPr>
          <p:cNvPr id="218" name="IMG_4261.jpeg" descr="IMG_42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1430" y="432628"/>
            <a:ext cx="9291540" cy="1250784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Руководитель методического объединения…"/>
          <p:cNvSpPr txBox="1"/>
          <p:nvPr>
            <p:ph type="title"/>
          </p:nvPr>
        </p:nvSpPr>
        <p:spPr>
          <a:xfrm>
            <a:off x="7396864" y="-67387"/>
            <a:ext cx="13741989" cy="2620355"/>
          </a:xfrm>
          <a:prstGeom prst="rect">
            <a:avLst/>
          </a:prstGeom>
        </p:spPr>
        <p:txBody>
          <a:bodyPr/>
          <a:lstStyle/>
          <a:p>
            <a:pPr defTabSz="375665">
              <a:defRPr sz="5800"/>
            </a:pPr>
            <a:r>
              <a:t>Руководитель методического объединения</a:t>
            </a:r>
          </a:p>
          <a:p>
            <a:pPr defTabSz="375665">
              <a:defRPr sz="5800"/>
            </a:pPr>
            <a:r>
              <a:t>«Будущий первоклассник»</a:t>
            </a:r>
          </a:p>
        </p:txBody>
      </p:sp>
      <p:pic>
        <p:nvPicPr>
          <p:cNvPr id="221" name="Рисунок (6).jpeg" descr="Рисунок (6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6661" y="2247545"/>
            <a:ext cx="8598472" cy="11826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222" name="14.113.jpeg" descr="14.1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0381" y="1791157"/>
            <a:ext cx="8410522" cy="1156776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озитивные результаты  работы с воспитанниками"/>
          <p:cNvSpPr txBox="1"/>
          <p:nvPr>
            <p:ph type="title"/>
          </p:nvPr>
        </p:nvSpPr>
        <p:spPr>
          <a:xfrm>
            <a:off x="263731" y="262188"/>
            <a:ext cx="8958136" cy="1905815"/>
          </a:xfrm>
          <a:prstGeom prst="rect">
            <a:avLst/>
          </a:prstGeom>
        </p:spPr>
        <p:txBody>
          <a:bodyPr/>
          <a:lstStyle>
            <a:lvl1pPr defTabSz="349758">
              <a:defRPr sz="5400"/>
            </a:lvl1pPr>
          </a:lstStyle>
          <a:p>
            <a:pPr/>
            <a:r>
              <a:t> Позитивные результаты  работы с воспитанниками</a:t>
            </a:r>
          </a:p>
        </p:txBody>
      </p:sp>
      <p:sp>
        <p:nvSpPr>
          <p:cNvPr id="225" name="Коснитесь дважды"/>
          <p:cNvSpPr txBox="1"/>
          <p:nvPr>
            <p:ph type="body" sz="quarter" idx="1"/>
          </p:nvPr>
        </p:nvSpPr>
        <p:spPr>
          <a:xfrm>
            <a:off x="2417629" y="16525913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программа.jpeg" descr="программа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109" y="-1"/>
            <a:ext cx="9311781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187450" y="908049"/>
            <a:ext cx="9272985" cy="7519989"/>
          </a:xfrm>
          <a:prstGeom prst="rect">
            <a:avLst/>
          </a:prstGeom>
        </p:spPr>
      </p:pic>
      <p:pic>
        <p:nvPicPr>
          <p:cNvPr id="229" name="4 001.jpeg" descr="4 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0415" y="68409"/>
            <a:ext cx="9788471" cy="13579182"/>
          </a:xfrm>
          <a:prstGeom prst="rect">
            <a:avLst/>
          </a:prstGeom>
          <a:ln w="88900">
            <a:miter lim="400000"/>
          </a:ln>
        </p:spPr>
      </p:pic>
      <p:pic>
        <p:nvPicPr>
          <p:cNvPr id="230" name="новый скан 3.jpeg" descr="новый скан 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9085" y="-1"/>
            <a:ext cx="9971365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Качество взаимодействия с родителями"/>
          <p:cNvSpPr txBox="1"/>
          <p:nvPr>
            <p:ph type="body" sz="quarter" idx="1"/>
          </p:nvPr>
        </p:nvSpPr>
        <p:spPr>
          <a:xfrm>
            <a:off x="5139764" y="137557"/>
            <a:ext cx="12418813" cy="4037176"/>
          </a:xfrm>
          <a:prstGeom prst="rect">
            <a:avLst/>
          </a:prstGeom>
        </p:spPr>
        <p:txBody>
          <a:bodyPr/>
          <a:lstStyle/>
          <a:p>
            <a:pPr/>
            <a:r>
              <a:t>Качество взаимодействия с родителями</a:t>
            </a:r>
          </a:p>
        </p:txBody>
      </p:sp>
      <p:pic>
        <p:nvPicPr>
          <p:cNvPr id="233" name="3.jpeg" descr="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85" y="1404716"/>
            <a:ext cx="8646725" cy="118926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34" name="новый скан 3.jpeg" descr="новый скан 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3856" y="1265231"/>
            <a:ext cx="8755856" cy="1204402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62538" y="4804691"/>
            <a:ext cx="5040710" cy="7321947"/>
          </a:xfrm>
          <a:prstGeom prst="rect">
            <a:avLst/>
          </a:prstGeom>
        </p:spPr>
      </p:pic>
      <p:sp>
        <p:nvSpPr>
          <p:cNvPr id="126" name="Участие в инновационной ( экспертной деятельности)"/>
          <p:cNvSpPr txBox="1"/>
          <p:nvPr>
            <p:ph type="title"/>
          </p:nvPr>
        </p:nvSpPr>
        <p:spPr>
          <a:xfrm>
            <a:off x="2268466" y="-365916"/>
            <a:ext cx="20828001" cy="2120901"/>
          </a:xfrm>
          <a:prstGeom prst="rect">
            <a:avLst/>
          </a:prstGeom>
        </p:spPr>
        <p:txBody>
          <a:bodyPr/>
          <a:lstStyle/>
          <a:p>
            <a:pPr defTabSz="440436">
              <a:defRPr sz="6800"/>
            </a:pPr>
            <a:r>
              <a:t>Участие</a:t>
            </a:r>
            <a:r>
              <a:rPr sz="7072"/>
              <a:t> в инновационной ( экспертной деятельности)</a:t>
            </a:r>
          </a:p>
        </p:txBody>
      </p:sp>
      <p:pic>
        <p:nvPicPr>
          <p:cNvPr id="127" name="IMG_4675.jpeg" descr="IMG_46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2540" y="1994373"/>
            <a:ext cx="8106779" cy="11102762"/>
          </a:xfrm>
          <a:prstGeom prst="rect">
            <a:avLst/>
          </a:prstGeom>
          <a:ln w="88900">
            <a:miter lim="400000"/>
          </a:ln>
        </p:spPr>
      </p:pic>
      <p:pic>
        <p:nvPicPr>
          <p:cNvPr id="128" name="IMG_4676.jpeg" descr="IMG_467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22819" y="2646168"/>
            <a:ext cx="13590024" cy="979917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486473" y="4129314"/>
            <a:ext cx="4966892" cy="5995194"/>
          </a:xfrm>
          <a:prstGeom prst="rect">
            <a:avLst/>
          </a:prstGeom>
        </p:spPr>
      </p:pic>
      <p:sp>
        <p:nvSpPr>
          <p:cNvPr id="237" name="Качество взаимодействия с родителями"/>
          <p:cNvSpPr txBox="1"/>
          <p:nvPr>
            <p:ph type="title"/>
          </p:nvPr>
        </p:nvSpPr>
        <p:spPr>
          <a:xfrm>
            <a:off x="747874" y="-36172"/>
            <a:ext cx="20828001" cy="2120901"/>
          </a:xfrm>
          <a:prstGeom prst="rect">
            <a:avLst/>
          </a:prstGeom>
        </p:spPr>
        <p:txBody>
          <a:bodyPr/>
          <a:lstStyle>
            <a:lvl1pPr defTabSz="602361">
              <a:defRPr sz="9300"/>
            </a:lvl1pPr>
          </a:lstStyle>
          <a:p>
            <a:pPr/>
            <a:r>
              <a:t>Качество взаимодействия с родителями </a:t>
            </a:r>
          </a:p>
        </p:txBody>
      </p:sp>
      <p:pic>
        <p:nvPicPr>
          <p:cNvPr id="238" name="IMG_5036.jpeg" descr="IMG_50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048" y="1877032"/>
            <a:ext cx="10511741" cy="11586274"/>
          </a:xfrm>
          <a:prstGeom prst="rect">
            <a:avLst/>
          </a:prstGeom>
          <a:ln w="88900">
            <a:miter lim="400000"/>
          </a:ln>
        </p:spPr>
      </p:pic>
      <p:pic>
        <p:nvPicPr>
          <p:cNvPr id="239" name="новый скан 003.jpeg" descr="новый скан 00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647" y="1829537"/>
            <a:ext cx="8324062" cy="1144884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Работа с детьми из социально- неблагополучных семей"/>
          <p:cNvSpPr txBox="1"/>
          <p:nvPr>
            <p:ph type="title"/>
          </p:nvPr>
        </p:nvSpPr>
        <p:spPr>
          <a:xfrm>
            <a:off x="3119987" y="121716"/>
            <a:ext cx="18144026" cy="1704410"/>
          </a:xfrm>
          <a:prstGeom prst="rect">
            <a:avLst/>
          </a:prstGeom>
        </p:spPr>
        <p:txBody>
          <a:bodyPr/>
          <a:lstStyle>
            <a:lvl1pPr defTabSz="382142">
              <a:defRPr sz="5899"/>
            </a:lvl1pPr>
          </a:lstStyle>
          <a:p>
            <a:pPr/>
            <a:r>
              <a:t> Работа с детьми из социально- неблагополучных семей</a:t>
            </a:r>
          </a:p>
        </p:txBody>
      </p:sp>
      <p:pic>
        <p:nvPicPr>
          <p:cNvPr id="242" name="сегодня справка 001.jpeg" descr="сегодня справка 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8190" y="1972452"/>
            <a:ext cx="8454711" cy="11628539"/>
          </a:xfrm>
          <a:prstGeom prst="rect">
            <a:avLst/>
          </a:prstGeom>
          <a:ln w="88900">
            <a:miter lim="400000"/>
          </a:ln>
        </p:spPr>
      </p:pic>
      <p:pic>
        <p:nvPicPr>
          <p:cNvPr id="243" name="14.114.jpeg" descr="14.1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4899" y="2082410"/>
            <a:ext cx="8294816" cy="1140862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Участие педагога в профессиональных конкурсах"/>
          <p:cNvSpPr txBox="1"/>
          <p:nvPr>
            <p:ph type="title"/>
          </p:nvPr>
        </p:nvSpPr>
        <p:spPr>
          <a:xfrm>
            <a:off x="6538130" y="917722"/>
            <a:ext cx="10858501" cy="4826001"/>
          </a:xfrm>
          <a:prstGeom prst="rect">
            <a:avLst/>
          </a:prstGeom>
        </p:spPr>
        <p:txBody>
          <a:bodyPr/>
          <a:lstStyle>
            <a:lvl1pPr defTabSz="615315">
              <a:defRPr sz="9500"/>
            </a:lvl1pPr>
          </a:lstStyle>
          <a:p>
            <a:pPr/>
            <a:r>
              <a:t>Участие педагога в профессиональных конкурсах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44635" y="1720849"/>
            <a:ext cx="7215188" cy="8482411"/>
          </a:xfrm>
          <a:prstGeom prst="rect">
            <a:avLst/>
          </a:prstGeom>
        </p:spPr>
      </p:pic>
      <p:sp>
        <p:nvSpPr>
          <p:cNvPr id="248" name="Всероссийский уровень"/>
          <p:cNvSpPr txBox="1"/>
          <p:nvPr>
            <p:ph type="title"/>
          </p:nvPr>
        </p:nvSpPr>
        <p:spPr>
          <a:xfrm>
            <a:off x="2995420" y="176186"/>
            <a:ext cx="11085958" cy="1698362"/>
          </a:xfrm>
          <a:prstGeom prst="rect">
            <a:avLst/>
          </a:prstGeom>
        </p:spPr>
        <p:txBody>
          <a:bodyPr/>
          <a:lstStyle>
            <a:lvl1pPr defTabSz="589406">
              <a:defRPr sz="9100"/>
            </a:lvl1pPr>
          </a:lstStyle>
          <a:p>
            <a:pPr/>
            <a:r>
              <a:t>Всероссийский уровень </a:t>
            </a:r>
          </a:p>
        </p:txBody>
      </p:sp>
      <p:sp>
        <p:nvSpPr>
          <p:cNvPr id="249" name="Коснитесь дважды"/>
          <p:cNvSpPr txBox="1"/>
          <p:nvPr>
            <p:ph type="body" sz="quarter" idx="1"/>
          </p:nvPr>
        </p:nvSpPr>
        <p:spPr>
          <a:xfrm>
            <a:off x="2323981" y="14840253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PHOTO-2023-09-24-16-33-41.jpeg" descr="PHOTO-2023-09-24-16-33-4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38995" y="742823"/>
            <a:ext cx="8647241" cy="1223035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Коснитесь дважды"/>
          <p:cNvSpPr txBox="1"/>
          <p:nvPr>
            <p:ph type="body" sz="quarter" idx="1"/>
          </p:nvPr>
        </p:nvSpPr>
        <p:spPr>
          <a:xfrm>
            <a:off x="1855743" y="15121196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конкурс экологических проектов.jpeg" descr="конкурс экологических проектов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1104900"/>
            <a:ext cx="16256000" cy="115062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99177" y="3860403"/>
            <a:ext cx="4966892" cy="5995194"/>
          </a:xfrm>
          <a:prstGeom prst="rect">
            <a:avLst/>
          </a:prstGeom>
        </p:spPr>
      </p:pic>
      <p:sp>
        <p:nvSpPr>
          <p:cNvPr id="256" name="Республиканский уровень"/>
          <p:cNvSpPr txBox="1"/>
          <p:nvPr>
            <p:ph type="title"/>
          </p:nvPr>
        </p:nvSpPr>
        <p:spPr>
          <a:xfrm>
            <a:off x="4306489" y="-317115"/>
            <a:ext cx="15323309" cy="1576711"/>
          </a:xfrm>
          <a:prstGeom prst="rect">
            <a:avLst/>
          </a:prstGeom>
        </p:spPr>
        <p:txBody>
          <a:bodyPr/>
          <a:lstStyle>
            <a:lvl1pPr defTabSz="576452">
              <a:defRPr sz="8900"/>
            </a:lvl1pPr>
          </a:lstStyle>
          <a:p>
            <a:pPr/>
            <a:r>
              <a:t>Республиканский уровень </a:t>
            </a:r>
          </a:p>
        </p:txBody>
      </p:sp>
      <p:pic>
        <p:nvPicPr>
          <p:cNvPr id="257" name="IMG_4284.jpeg" descr="IMG_42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464" y="1156406"/>
            <a:ext cx="8712355" cy="12286655"/>
          </a:xfrm>
          <a:prstGeom prst="rect">
            <a:avLst/>
          </a:prstGeom>
          <a:ln w="88900">
            <a:miter lim="400000"/>
          </a:ln>
        </p:spPr>
      </p:pic>
      <p:pic>
        <p:nvPicPr>
          <p:cNvPr id="258" name="Абдюшева Г.И..pdf" descr="Абдюшева Г.И.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38787" y="1345936"/>
            <a:ext cx="8955987" cy="1266583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Награды и поощрения"/>
          <p:cNvSpPr txBox="1"/>
          <p:nvPr>
            <p:ph type="title"/>
          </p:nvPr>
        </p:nvSpPr>
        <p:spPr>
          <a:xfrm>
            <a:off x="6444482" y="74892"/>
            <a:ext cx="10858501" cy="4826001"/>
          </a:xfrm>
          <a:prstGeom prst="rect">
            <a:avLst/>
          </a:prstGeom>
        </p:spPr>
        <p:txBody>
          <a:bodyPr/>
          <a:lstStyle/>
          <a:p>
            <a:pPr/>
            <a:r>
              <a:t>Награды и поощрения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603750" y="1720850"/>
            <a:ext cx="7856142" cy="9237266"/>
          </a:xfrm>
          <a:prstGeom prst="rect">
            <a:avLst/>
          </a:prstGeom>
        </p:spPr>
      </p:pic>
      <p:sp>
        <p:nvSpPr>
          <p:cNvPr id="263" name="Муниципальный уровень"/>
          <p:cNvSpPr txBox="1"/>
          <p:nvPr>
            <p:ph type="title"/>
          </p:nvPr>
        </p:nvSpPr>
        <p:spPr>
          <a:xfrm>
            <a:off x="7294129" y="-393346"/>
            <a:ext cx="9358721" cy="2854677"/>
          </a:xfrm>
          <a:prstGeom prst="rect">
            <a:avLst/>
          </a:prstGeom>
        </p:spPr>
        <p:txBody>
          <a:bodyPr/>
          <a:lstStyle>
            <a:lvl1pPr defTabSz="537590">
              <a:defRPr sz="8300"/>
            </a:lvl1pPr>
          </a:lstStyle>
          <a:p>
            <a:pPr/>
            <a:r>
              <a:t>Муниципальный уровень</a:t>
            </a:r>
          </a:p>
        </p:txBody>
      </p:sp>
      <p:sp>
        <p:nvSpPr>
          <p:cNvPr id="264" name="Коснитесь дважды"/>
          <p:cNvSpPr txBox="1"/>
          <p:nvPr>
            <p:ph type="body" sz="quarter" idx="1"/>
          </p:nvPr>
        </p:nvSpPr>
        <p:spPr>
          <a:xfrm>
            <a:off x="9386021" y="47871974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IMG_4247.jpeg" descr="IMG_42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800" y="1388132"/>
            <a:ext cx="8604491" cy="12027781"/>
          </a:xfrm>
          <a:prstGeom prst="rect">
            <a:avLst/>
          </a:prstGeom>
          <a:ln w="88900">
            <a:miter lim="400000"/>
          </a:ln>
        </p:spPr>
      </p:pic>
      <p:pic>
        <p:nvPicPr>
          <p:cNvPr id="266" name="7.jpeg" descr="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09271" y="1517419"/>
            <a:ext cx="8903557" cy="1224588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37291" y="1600825"/>
            <a:ext cx="4966891" cy="5995194"/>
          </a:xfrm>
          <a:prstGeom prst="rect">
            <a:avLst/>
          </a:prstGeom>
        </p:spPr>
      </p:pic>
      <p:sp>
        <p:nvSpPr>
          <p:cNvPr id="269" name="Республиканский уровень"/>
          <p:cNvSpPr txBox="1"/>
          <p:nvPr>
            <p:ph type="title"/>
          </p:nvPr>
        </p:nvSpPr>
        <p:spPr>
          <a:xfrm>
            <a:off x="92340" y="-2471013"/>
            <a:ext cx="10230943" cy="9169602"/>
          </a:xfrm>
          <a:prstGeom prst="rect">
            <a:avLst/>
          </a:prstGeom>
        </p:spPr>
        <p:txBody>
          <a:bodyPr/>
          <a:lstStyle/>
          <a:p>
            <a:pPr/>
            <a:r>
              <a:t>Республиканский уровень </a:t>
            </a:r>
          </a:p>
        </p:txBody>
      </p:sp>
      <p:pic>
        <p:nvPicPr>
          <p:cNvPr id="270" name="Диплом3.jpeg" descr="Диплом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29016" y="-141074"/>
            <a:ext cx="9616877" cy="1348248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Всероссийский уровен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Всероссийский уровень </a:t>
            </a:r>
          </a:p>
        </p:txBody>
      </p:sp>
      <p:sp>
        <p:nvSpPr>
          <p:cNvPr id="273" name="Коснитесь дважды"/>
          <p:cNvSpPr txBox="1"/>
          <p:nvPr>
            <p:ph type="body" sz="quarter" idx="1"/>
          </p:nvPr>
        </p:nvSpPr>
        <p:spPr>
          <a:xfrm>
            <a:off x="2604925" y="15870378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Д-16803-1072b.jpeg" descr="Д-16803-1072b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5094" y="0"/>
            <a:ext cx="9698183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3905416" y="908049"/>
            <a:ext cx="6963570" cy="5651501"/>
          </a:xfrm>
          <a:prstGeom prst="rect">
            <a:avLst/>
          </a:prstGeom>
        </p:spPr>
      </p:pic>
      <p:pic>
        <p:nvPicPr>
          <p:cNvPr id="131" name="цв.jpeg" descr="цв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792" y="-68220"/>
            <a:ext cx="10070958" cy="1385244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2" name="гузель.jpeg" descr="гузель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51988" y="95564"/>
            <a:ext cx="9834167" cy="1352487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584" r="9" b="12905"/>
          <a:stretch>
            <a:fillRect/>
          </a:stretch>
        </p:blipFill>
        <p:spPr>
          <a:xfrm>
            <a:off x="11200238" y="6273528"/>
            <a:ext cx="3398633" cy="1911908"/>
          </a:xfrm>
          <a:prstGeom prst="rect">
            <a:avLst/>
          </a:prstGeom>
        </p:spPr>
      </p:pic>
      <p:pic>
        <p:nvPicPr>
          <p:cNvPr id="135" name="6 002.jpeg" descr="6 0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7624" y="-1"/>
            <a:ext cx="9884073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Наставничество"/>
          <p:cNvSpPr txBox="1"/>
          <p:nvPr>
            <p:ph type="title"/>
          </p:nvPr>
        </p:nvSpPr>
        <p:spPr>
          <a:xfrm>
            <a:off x="-4291145" y="-212779"/>
            <a:ext cx="20828001" cy="2120901"/>
          </a:xfrm>
          <a:prstGeom prst="rect">
            <a:avLst/>
          </a:prstGeom>
        </p:spPr>
        <p:txBody>
          <a:bodyPr/>
          <a:lstStyle/>
          <a:p>
            <a:pPr/>
            <a:r>
              <a:t>Наставничество</a:t>
            </a:r>
          </a:p>
        </p:txBody>
      </p:sp>
      <p:pic>
        <p:nvPicPr>
          <p:cNvPr id="138" name="гуз3.jpeg" descr="гуз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11439" y="75160"/>
            <a:ext cx="9862552" cy="1356578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Портретное фото бабочки на зелёном листке" descr="Портретное фото бабочки на зелёном листке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716250" y="6817728"/>
            <a:ext cx="7493000" cy="5638801"/>
          </a:xfrm>
          <a:prstGeom prst="rect">
            <a:avLst/>
          </a:prstGeom>
        </p:spPr>
      </p:pic>
      <p:pic>
        <p:nvPicPr>
          <p:cNvPr id="141" name="Крупный план оранжевой бабочки, сидящей на руке человека среди травы" descr="Крупный план оранжевой бабочки, сидящей на руке человека среди травы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 rot="21600000">
            <a:off x="15734506" y="908049"/>
            <a:ext cx="7474744" cy="5638801"/>
          </a:xfrm>
          <a:prstGeom prst="rect">
            <a:avLst/>
          </a:prstGeom>
        </p:spPr>
      </p:pic>
      <p:pic>
        <p:nvPicPr>
          <p:cNvPr id="142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 rot="21600000">
            <a:off x="1749336" y="2999779"/>
            <a:ext cx="9515476" cy="7716442"/>
          </a:xfrm>
          <a:prstGeom prst="rect">
            <a:avLst/>
          </a:prstGeom>
        </p:spPr>
      </p:pic>
      <p:pic>
        <p:nvPicPr>
          <p:cNvPr id="143" name="гуз4.jpeg" descr="гуз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98193" y="-93292"/>
            <a:ext cx="10108809" cy="13902584"/>
          </a:xfrm>
          <a:prstGeom prst="rect">
            <a:avLst/>
          </a:prstGeom>
          <a:ln w="88900">
            <a:miter lim="400000"/>
          </a:ln>
        </p:spPr>
      </p:pic>
      <p:pic>
        <p:nvPicPr>
          <p:cNvPr id="144" name="8 001.jpeg" descr="8 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7222" y="-165100"/>
            <a:ext cx="9887098" cy="13716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Наличие публикаций, включая  интернет-публикации"/>
          <p:cNvSpPr txBox="1"/>
          <p:nvPr>
            <p:ph type="title"/>
          </p:nvPr>
        </p:nvSpPr>
        <p:spPr>
          <a:xfrm>
            <a:off x="357379" y="74892"/>
            <a:ext cx="10858501" cy="4826001"/>
          </a:xfrm>
          <a:prstGeom prst="rect">
            <a:avLst/>
          </a:prstGeom>
        </p:spPr>
        <p:txBody>
          <a:bodyPr/>
          <a:lstStyle>
            <a:lvl1pPr defTabSz="602361">
              <a:defRPr sz="9300"/>
            </a:lvl1pPr>
          </a:lstStyle>
          <a:p>
            <a:pPr/>
            <a:r>
              <a:t> Наличие публикаций, включая  интернет-публикации</a:t>
            </a:r>
          </a:p>
        </p:txBody>
      </p:sp>
      <p:sp>
        <p:nvSpPr>
          <p:cNvPr id="147" name="Коснитесь дважды"/>
          <p:cNvSpPr txBox="1"/>
          <p:nvPr>
            <p:ph type="body" sz="quarter" idx="1"/>
          </p:nvPr>
        </p:nvSpPr>
        <p:spPr>
          <a:xfrm>
            <a:off x="1106561" y="15121196"/>
            <a:ext cx="10858501" cy="5067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Д-16803-1072j.jpeg" descr="Д-16803-1072j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2591" y="-468239"/>
            <a:ext cx="9963046" cy="1409059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Всероссийский уровень"/>
          <p:cNvSpPr txBox="1"/>
          <p:nvPr>
            <p:ph type="ctrTitle"/>
          </p:nvPr>
        </p:nvSpPr>
        <p:spPr>
          <a:xfrm>
            <a:off x="-1406024" y="754519"/>
            <a:ext cx="11182284" cy="3194110"/>
          </a:xfrm>
          <a:prstGeom prst="rect">
            <a:avLst/>
          </a:prstGeom>
        </p:spPr>
        <p:txBody>
          <a:bodyPr/>
          <a:lstStyle>
            <a:lvl1pPr defTabSz="608837">
              <a:defRPr sz="9400"/>
            </a:lvl1pPr>
          </a:lstStyle>
          <a:p>
            <a:pPr/>
            <a:r>
              <a:t>Всероссийский уровень </a:t>
            </a:r>
          </a:p>
        </p:txBody>
      </p:sp>
      <p:pic>
        <p:nvPicPr>
          <p:cNvPr id="151" name="IMG_4864.jpeg" descr="IMG_48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2417" y="-123841"/>
            <a:ext cx="9347439" cy="1386936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