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9" r:id="rId2"/>
    <p:sldId id="351" r:id="rId3"/>
    <p:sldId id="268" r:id="rId4"/>
    <p:sldId id="311" r:id="rId5"/>
    <p:sldId id="312" r:id="rId6"/>
    <p:sldId id="313" r:id="rId7"/>
    <p:sldId id="352" r:id="rId8"/>
    <p:sldId id="344" r:id="rId9"/>
    <p:sldId id="264" r:id="rId10"/>
    <p:sldId id="270" r:id="rId11"/>
    <p:sldId id="345" r:id="rId12"/>
    <p:sldId id="347" r:id="rId13"/>
    <p:sldId id="272" r:id="rId14"/>
    <p:sldId id="266" r:id="rId15"/>
    <p:sldId id="261" r:id="rId16"/>
    <p:sldId id="316" r:id="rId17"/>
    <p:sldId id="317" r:id="rId18"/>
    <p:sldId id="318" r:id="rId19"/>
    <p:sldId id="341" r:id="rId20"/>
    <p:sldId id="319" r:id="rId21"/>
    <p:sldId id="320" r:id="rId22"/>
    <p:sldId id="321" r:id="rId23"/>
    <p:sldId id="342" r:id="rId24"/>
    <p:sldId id="322" r:id="rId25"/>
    <p:sldId id="324" r:id="rId26"/>
    <p:sldId id="315" r:id="rId27"/>
    <p:sldId id="325" r:id="rId28"/>
    <p:sldId id="348" r:id="rId29"/>
    <p:sldId id="326" r:id="rId30"/>
    <p:sldId id="328" r:id="rId31"/>
    <p:sldId id="353" r:id="rId32"/>
    <p:sldId id="349" r:id="rId33"/>
    <p:sldId id="331" r:id="rId34"/>
    <p:sldId id="340" r:id="rId35"/>
    <p:sldId id="333" r:id="rId36"/>
    <p:sldId id="334" r:id="rId37"/>
    <p:sldId id="339" r:id="rId38"/>
    <p:sldId id="337" r:id="rId39"/>
    <p:sldId id="335" r:id="rId40"/>
    <p:sldId id="338" r:id="rId41"/>
    <p:sldId id="35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992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положительно относятся к инновационной деятельности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готовы сотрудничать в реализации программы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44</c:v>
                </c:pt>
              </c:numCache>
            </c:numRef>
          </c:val>
        </c:ser>
        <c:gapWidth val="30"/>
        <c:overlap val="-32"/>
        <c:axId val="62077184"/>
        <c:axId val="62164992"/>
      </c:barChart>
      <c:catAx>
        <c:axId val="62077184"/>
        <c:scaling>
          <c:orientation val="minMax"/>
        </c:scaling>
        <c:axPos val="b"/>
        <c:numFmt formatCode="General" sourceLinked="1"/>
        <c:tickLblPos val="nextTo"/>
        <c:crossAx val="62164992"/>
        <c:crosses val="autoZero"/>
        <c:auto val="1"/>
        <c:lblAlgn val="ctr"/>
        <c:lblOffset val="100"/>
      </c:catAx>
      <c:valAx>
        <c:axId val="62164992"/>
        <c:scaling>
          <c:orientation val="minMax"/>
        </c:scaling>
        <c:axPos val="l"/>
        <c:majorGridlines/>
        <c:numFmt formatCode="General" sourceLinked="1"/>
        <c:tickLblPos val="nextTo"/>
        <c:crossAx val="620771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E7ADD-322E-472A-9460-8F055202CC5C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46312-8648-460D-B753-A44201A4A9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207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46312-8648-460D-B753-A44201A4A95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9" Type="http://schemas.openxmlformats.org/officeDocument/2006/relationships/image" Target="../media/image54.jpeg"/><Relationship Id="rId21" Type="http://schemas.openxmlformats.org/officeDocument/2006/relationships/image" Target="../media/image36.jpeg"/><Relationship Id="rId34" Type="http://schemas.openxmlformats.org/officeDocument/2006/relationships/image" Target="../media/image49.jpeg"/><Relationship Id="rId42" Type="http://schemas.openxmlformats.org/officeDocument/2006/relationships/image" Target="../media/image57.jpeg"/><Relationship Id="rId47" Type="http://schemas.openxmlformats.org/officeDocument/2006/relationships/image" Target="../media/image62.png"/><Relationship Id="rId50" Type="http://schemas.openxmlformats.org/officeDocument/2006/relationships/image" Target="../media/image65.jpeg"/><Relationship Id="rId55" Type="http://schemas.openxmlformats.org/officeDocument/2006/relationships/image" Target="../media/image70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33" Type="http://schemas.openxmlformats.org/officeDocument/2006/relationships/image" Target="../media/image48.png"/><Relationship Id="rId38" Type="http://schemas.openxmlformats.org/officeDocument/2006/relationships/image" Target="../media/image53.jpeg"/><Relationship Id="rId46" Type="http://schemas.openxmlformats.org/officeDocument/2006/relationships/image" Target="../media/image61.pn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29" Type="http://schemas.openxmlformats.org/officeDocument/2006/relationships/image" Target="../media/image44.jpeg"/><Relationship Id="rId41" Type="http://schemas.openxmlformats.org/officeDocument/2006/relationships/image" Target="../media/image56.jpe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52.jpeg"/><Relationship Id="rId40" Type="http://schemas.openxmlformats.org/officeDocument/2006/relationships/image" Target="../media/image55.jpeg"/><Relationship Id="rId45" Type="http://schemas.openxmlformats.org/officeDocument/2006/relationships/image" Target="../media/image60.jpeg"/><Relationship Id="rId53" Type="http://schemas.openxmlformats.org/officeDocument/2006/relationships/image" Target="../media/image68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36" Type="http://schemas.openxmlformats.org/officeDocument/2006/relationships/image" Target="../media/image51.jpeg"/><Relationship Id="rId49" Type="http://schemas.openxmlformats.org/officeDocument/2006/relationships/image" Target="../media/image64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31" Type="http://schemas.openxmlformats.org/officeDocument/2006/relationships/image" Target="../media/image46.jpeg"/><Relationship Id="rId44" Type="http://schemas.openxmlformats.org/officeDocument/2006/relationships/image" Target="../media/image59.jpeg"/><Relationship Id="rId52" Type="http://schemas.openxmlformats.org/officeDocument/2006/relationships/image" Target="../media/image67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jpeg"/><Relationship Id="rId43" Type="http://schemas.openxmlformats.org/officeDocument/2006/relationships/image" Target="../media/image58.jpeg"/><Relationship Id="rId48" Type="http://schemas.openxmlformats.org/officeDocument/2006/relationships/image" Target="../media/image63.png"/><Relationship Id="rId56" Type="http://schemas.openxmlformats.org/officeDocument/2006/relationships/image" Target="../media/image71.jpeg"/><Relationship Id="rId8" Type="http://schemas.openxmlformats.org/officeDocument/2006/relationships/image" Target="../media/image23.jpeg"/><Relationship Id="rId51" Type="http://schemas.openxmlformats.org/officeDocument/2006/relationships/image" Target="../media/image66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165304"/>
            <a:ext cx="7704856" cy="692696"/>
          </a:xfrm>
          <a:prstGeom prst="rect">
            <a:avLst/>
          </a:prstGeom>
          <a:noFill/>
        </p:spPr>
      </p:pic>
      <p:pic>
        <p:nvPicPr>
          <p:cNvPr id="6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015208" y="3015208"/>
            <a:ext cx="6858000" cy="827584"/>
          </a:xfrm>
          <a:prstGeom prst="rect">
            <a:avLst/>
          </a:prstGeom>
          <a:noFill/>
        </p:spPr>
      </p:pic>
      <p:pic>
        <p:nvPicPr>
          <p:cNvPr id="7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265204" y="2979204"/>
            <a:ext cx="6858000" cy="899592"/>
          </a:xfrm>
          <a:prstGeom prst="rect">
            <a:avLst/>
          </a:prstGeom>
          <a:noFill/>
        </p:spPr>
      </p:pic>
      <p:pic>
        <p:nvPicPr>
          <p:cNvPr id="8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632848" cy="6926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1560" y="2348880"/>
            <a:ext cx="7848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э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тнокультурного компонента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содержания дошкольного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в условиях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инновационной образовательной площадки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8794" y="642918"/>
            <a:ext cx="5286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Управление образования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Департамента по социальной политике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Администрации городского округа Саранск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6446" y="4714884"/>
            <a:ext cx="24061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заведующая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МАДОУ «Детский сад №89»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Гурьянова Е.Н.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28860" y="500042"/>
            <a:ext cx="4504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85984" y="928670"/>
            <a:ext cx="4800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МИНИ-МУЗЕЙ НАЦИОНАЛЬНОЙ КУЛЬТУРЫ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музей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85860"/>
            <a:ext cx="3500462" cy="2421069"/>
          </a:xfrm>
          <a:prstGeom prst="rect">
            <a:avLst/>
          </a:prstGeom>
        </p:spPr>
      </p:pic>
      <p:pic>
        <p:nvPicPr>
          <p:cNvPr id="15" name="Рисунок 14" descr="музей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285860"/>
            <a:ext cx="3500430" cy="2331341"/>
          </a:xfrm>
          <a:prstGeom prst="rect">
            <a:avLst/>
          </a:prstGeom>
        </p:spPr>
      </p:pic>
      <p:pic>
        <p:nvPicPr>
          <p:cNvPr id="16" name="Рисунок 15" descr="музей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857628"/>
            <a:ext cx="3432374" cy="2286015"/>
          </a:xfrm>
          <a:prstGeom prst="rect">
            <a:avLst/>
          </a:prstGeom>
        </p:spPr>
      </p:pic>
      <p:pic>
        <p:nvPicPr>
          <p:cNvPr id="9" name="Содержимое 8" descr="печка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714348" y="3714752"/>
            <a:ext cx="3538516" cy="23590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28860" y="500042"/>
            <a:ext cx="4504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85984" y="928670"/>
            <a:ext cx="4800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МИНИ-МУЗЕЙ НАЦИОНАЛЬНОЙ КУЛЬТУРЫ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музе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22041" y="1275054"/>
            <a:ext cx="7099917" cy="4890250"/>
          </a:xfrm>
        </p:spPr>
      </p:pic>
    </p:spTree>
    <p:extLst>
      <p:ext uri="{BB962C8B-B14F-4D97-AF65-F5344CB8AC3E}">
        <p14:creationId xmlns="" xmlns:p14="http://schemas.microsoft.com/office/powerpoint/2010/main" val="15057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2" cstate="print"/>
          <a:srcRect l="11340" t="7560" r="13061" b="5501"/>
          <a:stretch>
            <a:fillRect/>
          </a:stretch>
        </p:blipFill>
        <p:spPr bwMode="auto">
          <a:xfrm>
            <a:off x="755576" y="0"/>
            <a:ext cx="792088" cy="891099"/>
          </a:xfrm>
          <a:prstGeom prst="rect">
            <a:avLst/>
          </a:prstGeom>
          <a:noFill/>
        </p:spPr>
      </p:pic>
      <p:pic>
        <p:nvPicPr>
          <p:cNvPr id="8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2" cstate="print"/>
          <a:srcRect l="11340" t="7560" r="13061" b="5501"/>
          <a:stretch>
            <a:fillRect/>
          </a:stretch>
        </p:blipFill>
        <p:spPr bwMode="auto">
          <a:xfrm>
            <a:off x="2267744" y="0"/>
            <a:ext cx="792088" cy="891099"/>
          </a:xfrm>
          <a:prstGeom prst="rect">
            <a:avLst/>
          </a:prstGeom>
          <a:noFill/>
        </p:spPr>
      </p:pic>
      <p:pic>
        <p:nvPicPr>
          <p:cNvPr id="9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3" cstate="print"/>
          <a:srcRect l="11340" t="7560" r="13061" b="5501"/>
          <a:stretch>
            <a:fillRect/>
          </a:stretch>
        </p:blipFill>
        <p:spPr bwMode="auto">
          <a:xfrm>
            <a:off x="5436096" y="0"/>
            <a:ext cx="808090" cy="909101"/>
          </a:xfrm>
          <a:prstGeom prst="rect">
            <a:avLst/>
          </a:prstGeom>
          <a:noFill/>
        </p:spPr>
      </p:pic>
      <p:pic>
        <p:nvPicPr>
          <p:cNvPr id="10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4" cstate="print"/>
          <a:srcRect l="11340" t="7560" r="13061" b="5501"/>
          <a:stretch>
            <a:fillRect/>
          </a:stretch>
        </p:blipFill>
        <p:spPr bwMode="auto">
          <a:xfrm>
            <a:off x="8311908" y="1916833"/>
            <a:ext cx="832092" cy="936104"/>
          </a:xfrm>
          <a:prstGeom prst="rect">
            <a:avLst/>
          </a:prstGeom>
          <a:noFill/>
        </p:spPr>
      </p:pic>
      <p:pic>
        <p:nvPicPr>
          <p:cNvPr id="11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3" cstate="print"/>
          <a:srcRect l="11340" t="7560" r="13061" b="5501"/>
          <a:stretch>
            <a:fillRect/>
          </a:stretch>
        </p:blipFill>
        <p:spPr bwMode="auto">
          <a:xfrm>
            <a:off x="3779912" y="0"/>
            <a:ext cx="808090" cy="909101"/>
          </a:xfrm>
          <a:prstGeom prst="rect">
            <a:avLst/>
          </a:prstGeom>
          <a:noFill/>
        </p:spPr>
      </p:pic>
      <p:pic>
        <p:nvPicPr>
          <p:cNvPr id="12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3" cstate="print"/>
          <a:srcRect l="11340" t="7560" r="13061" b="5501"/>
          <a:stretch>
            <a:fillRect/>
          </a:stretch>
        </p:blipFill>
        <p:spPr bwMode="auto">
          <a:xfrm>
            <a:off x="6876256" y="0"/>
            <a:ext cx="808090" cy="909101"/>
          </a:xfrm>
          <a:prstGeom prst="rect">
            <a:avLst/>
          </a:prstGeom>
          <a:noFill/>
        </p:spPr>
      </p:pic>
      <p:pic>
        <p:nvPicPr>
          <p:cNvPr id="14" name="Picture 4" descr="http://metylancreativ.com/assets/thumbs/456/4560c48f26f126585065a10759b035c6.638x483_1/fruit-garden.jpg"/>
          <p:cNvPicPr>
            <a:picLocks noChangeAspect="1" noChangeArrowheads="1"/>
          </p:cNvPicPr>
          <p:nvPr/>
        </p:nvPicPr>
        <p:blipFill>
          <a:blip r:embed="rId5" cstate="print"/>
          <a:srcRect t="7826" r="51418" b="7653"/>
          <a:stretch>
            <a:fillRect/>
          </a:stretch>
        </p:blipFill>
        <p:spPr bwMode="auto">
          <a:xfrm>
            <a:off x="7380312" y="692696"/>
            <a:ext cx="512057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6" cstate="print"/>
          <a:srcRect l="11340" t="7560" r="13061" b="5501"/>
          <a:stretch>
            <a:fillRect/>
          </a:stretch>
        </p:blipFill>
        <p:spPr bwMode="auto">
          <a:xfrm>
            <a:off x="1928793" y="5857892"/>
            <a:ext cx="809147" cy="838852"/>
          </a:xfrm>
          <a:prstGeom prst="rect">
            <a:avLst/>
          </a:prstGeom>
          <a:noFill/>
        </p:spPr>
      </p:pic>
      <p:pic>
        <p:nvPicPr>
          <p:cNvPr id="16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7" cstate="print"/>
          <a:srcRect l="11340" t="7560" r="13061" b="5501"/>
          <a:stretch>
            <a:fillRect/>
          </a:stretch>
        </p:blipFill>
        <p:spPr bwMode="auto">
          <a:xfrm>
            <a:off x="582057" y="1802319"/>
            <a:ext cx="680076" cy="765085"/>
          </a:xfrm>
          <a:prstGeom prst="rect">
            <a:avLst/>
          </a:prstGeom>
          <a:noFill/>
        </p:spPr>
      </p:pic>
      <p:pic>
        <p:nvPicPr>
          <p:cNvPr id="19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4" cstate="print"/>
          <a:srcRect l="11340" t="7560" r="13061" b="5501"/>
          <a:stretch>
            <a:fillRect/>
          </a:stretch>
        </p:blipFill>
        <p:spPr bwMode="auto">
          <a:xfrm>
            <a:off x="8311906" y="5229200"/>
            <a:ext cx="832093" cy="936104"/>
          </a:xfrm>
          <a:prstGeom prst="rect">
            <a:avLst/>
          </a:prstGeom>
          <a:noFill/>
        </p:spPr>
      </p:pic>
      <p:pic>
        <p:nvPicPr>
          <p:cNvPr id="1036" name="Picture 12" descr="http://www.chitalnya.ru/upload/418/87663002265617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6749" y="2775780"/>
            <a:ext cx="565769" cy="86409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827584" y="764704"/>
            <a:ext cx="5709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Гр.№7</a:t>
            </a:r>
            <a:endParaRPr lang="ru-RU" sz="10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388424" y="2708920"/>
            <a:ext cx="6222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Гр.№11</a:t>
            </a:r>
            <a:endParaRPr lang="ru-RU" sz="105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836712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Гр.№4</a:t>
            </a:r>
            <a:endParaRPr lang="ru-RU" sz="105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508104" y="836712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Гр.№2</a:t>
            </a:r>
            <a:endParaRPr lang="ru-RU" sz="10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923928" y="764704"/>
            <a:ext cx="57099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Гр.№6</a:t>
            </a:r>
            <a:endParaRPr lang="ru-RU" sz="105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339752" y="764704"/>
            <a:ext cx="6889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Гр.№9</a:t>
            </a:r>
            <a:endParaRPr lang="ru-RU" sz="105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572000" y="5517232"/>
            <a:ext cx="5533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Гр.№1</a:t>
            </a:r>
            <a:endParaRPr lang="ru-RU" sz="105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051720" y="5517232"/>
            <a:ext cx="5533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Гр.№3</a:t>
            </a:r>
            <a:endParaRPr lang="ru-RU" sz="105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588224" y="5517232"/>
            <a:ext cx="5533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Гр.№5</a:t>
            </a:r>
            <a:endParaRPr lang="ru-RU" sz="105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521714" y="6165304"/>
            <a:ext cx="6222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Гр.№10</a:t>
            </a:r>
            <a:endParaRPr lang="ru-RU" sz="1050" dirty="0"/>
          </a:p>
        </p:txBody>
      </p:sp>
      <p:sp>
        <p:nvSpPr>
          <p:cNvPr id="36" name="Прямоугольник 35"/>
          <p:cNvSpPr/>
          <p:nvPr/>
        </p:nvSpPr>
        <p:spPr>
          <a:xfrm rot="16200000">
            <a:off x="994572" y="2071516"/>
            <a:ext cx="5632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Гр.№8</a:t>
            </a:r>
            <a:endParaRPr lang="ru-RU" sz="1050" dirty="0"/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flipV="1">
            <a:off x="6732240" y="908720"/>
            <a:ext cx="288032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123728" y="3429000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6948264" y="3429000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627784" y="5445224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2915816" y="4869160"/>
            <a:ext cx="1368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444208" y="1844824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2915816" y="1844824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2915816" y="3573016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0" y="4941168"/>
            <a:ext cx="2123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6" name="Picture 22" descr="http://www.nicegadgets.ru/img/big/6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1239678" y="3592971"/>
            <a:ext cx="759991" cy="720080"/>
          </a:xfrm>
          <a:prstGeom prst="rect">
            <a:avLst/>
          </a:prstGeom>
          <a:noFill/>
        </p:spPr>
      </p:pic>
      <p:pic>
        <p:nvPicPr>
          <p:cNvPr id="1048" name="Picture 24" descr="https://svetlojar.ru/images/_objects/0-20130511130124.jpg"/>
          <p:cNvPicPr>
            <a:picLocks noChangeAspect="1" noChangeArrowheads="1"/>
          </p:cNvPicPr>
          <p:nvPr/>
        </p:nvPicPr>
        <p:blipFill>
          <a:blip r:embed="rId10" cstate="print"/>
          <a:srcRect l="12489" t="50000" r="89" b="25000"/>
          <a:stretch>
            <a:fillRect/>
          </a:stretch>
        </p:blipFill>
        <p:spPr bwMode="auto">
          <a:xfrm rot="16017413">
            <a:off x="1706768" y="3864560"/>
            <a:ext cx="576064" cy="143813"/>
          </a:xfrm>
          <a:prstGeom prst="rect">
            <a:avLst/>
          </a:prstGeom>
          <a:noFill/>
        </p:spPr>
      </p:pic>
      <p:pic>
        <p:nvPicPr>
          <p:cNvPr id="106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4077072"/>
            <a:ext cx="288032" cy="307714"/>
          </a:xfrm>
          <a:prstGeom prst="rect">
            <a:avLst/>
          </a:prstGeom>
          <a:noFill/>
        </p:spPr>
      </p:pic>
      <p:cxnSp>
        <p:nvCxnSpPr>
          <p:cNvPr id="112" name="Прямая соединительная линия 111"/>
          <p:cNvCxnSpPr/>
          <p:nvPr/>
        </p:nvCxnSpPr>
        <p:spPr>
          <a:xfrm>
            <a:off x="8028384" y="3429000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6948264" y="3429000"/>
            <a:ext cx="2195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8028384" y="314096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flipH="1">
            <a:off x="6948264" y="3140968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8244408" y="3645024"/>
            <a:ext cx="0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>
            <a:off x="8748464" y="3645024"/>
            <a:ext cx="0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8244408" y="364502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>
            <a:off x="8244408" y="486916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8244408" y="400506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8244408" y="4437112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>
            <a:off x="7308304" y="3645024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7812360" y="3645024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7308304" y="494116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>
            <a:off x="7308304" y="364502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0" name="Picture 26" descr="http://school204.ru/photos/1516/16_02_29_mezhdunarodnyj_seminar_mezhkulturnaya_kommunikaciy/orig/b6523291c869829a1a2b915a01947288.jpg"/>
          <p:cNvPicPr>
            <a:picLocks noChangeAspect="1" noChangeArrowheads="1"/>
          </p:cNvPicPr>
          <p:nvPr/>
        </p:nvPicPr>
        <p:blipFill>
          <a:blip r:embed="rId12" cstate="print"/>
          <a:srcRect l="6945" t="23077" b="15385"/>
          <a:stretch>
            <a:fillRect/>
          </a:stretch>
        </p:blipFill>
        <p:spPr bwMode="auto">
          <a:xfrm>
            <a:off x="8100392" y="4869160"/>
            <a:ext cx="652479" cy="288032"/>
          </a:xfrm>
          <a:prstGeom prst="rect">
            <a:avLst/>
          </a:prstGeom>
          <a:noFill/>
        </p:spPr>
      </p:pic>
      <p:pic>
        <p:nvPicPr>
          <p:cNvPr id="1052" name="Picture 28" descr="http://900igr.net/datas/chelovek/Otkuda-ja-vzjalsja-1.files/0012-012-Rjabina.jpg"/>
          <p:cNvPicPr>
            <a:picLocks noChangeAspect="1" noChangeArrowheads="1"/>
          </p:cNvPicPr>
          <p:nvPr/>
        </p:nvPicPr>
        <p:blipFill>
          <a:blip r:embed="rId13" cstate="print"/>
          <a:srcRect r="59615" b="38461"/>
          <a:stretch>
            <a:fillRect/>
          </a:stretch>
        </p:blipFill>
        <p:spPr bwMode="auto">
          <a:xfrm>
            <a:off x="8765958" y="4797152"/>
            <a:ext cx="378042" cy="432048"/>
          </a:xfrm>
          <a:prstGeom prst="rect">
            <a:avLst/>
          </a:prstGeom>
          <a:noFill/>
        </p:spPr>
      </p:pic>
      <p:pic>
        <p:nvPicPr>
          <p:cNvPr id="1058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20472" y="4437112"/>
            <a:ext cx="323528" cy="432198"/>
          </a:xfrm>
          <a:prstGeom prst="rect">
            <a:avLst/>
          </a:prstGeom>
          <a:noFill/>
        </p:spPr>
      </p:pic>
      <p:pic>
        <p:nvPicPr>
          <p:cNvPr id="186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95936" y="6137770"/>
            <a:ext cx="539138" cy="720230"/>
          </a:xfrm>
          <a:prstGeom prst="rect">
            <a:avLst/>
          </a:prstGeom>
          <a:noFill/>
        </p:spPr>
      </p:pic>
      <p:pic>
        <p:nvPicPr>
          <p:cNvPr id="187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52120" y="6184637"/>
            <a:ext cx="504056" cy="673363"/>
          </a:xfrm>
          <a:prstGeom prst="rect">
            <a:avLst/>
          </a:prstGeom>
          <a:noFill/>
        </p:spPr>
      </p:pic>
      <p:pic>
        <p:nvPicPr>
          <p:cNvPr id="188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6336" y="6184635"/>
            <a:ext cx="504057" cy="673365"/>
          </a:xfrm>
          <a:prstGeom prst="rect">
            <a:avLst/>
          </a:prstGeom>
          <a:noFill/>
        </p:spPr>
      </p:pic>
      <p:pic>
        <p:nvPicPr>
          <p:cNvPr id="189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517232"/>
            <a:ext cx="611560" cy="816977"/>
          </a:xfrm>
          <a:prstGeom prst="rect">
            <a:avLst/>
          </a:prstGeom>
          <a:noFill/>
        </p:spPr>
      </p:pic>
      <p:pic>
        <p:nvPicPr>
          <p:cNvPr id="191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5536" y="6141117"/>
            <a:ext cx="536633" cy="716883"/>
          </a:xfrm>
          <a:prstGeom prst="rect">
            <a:avLst/>
          </a:prstGeom>
          <a:noFill/>
        </p:spPr>
      </p:pic>
      <p:pic>
        <p:nvPicPr>
          <p:cNvPr id="192" name="Picture 6" descr="http://mdou-182.narod.ru/olderfiles/1/Untitled-2_copy1.png"/>
          <p:cNvPicPr>
            <a:picLocks noChangeAspect="1" noChangeArrowheads="1"/>
          </p:cNvPicPr>
          <p:nvPr/>
        </p:nvPicPr>
        <p:blipFill>
          <a:blip r:embed="rId19" cstate="print"/>
          <a:srcRect r="25098"/>
          <a:stretch>
            <a:fillRect/>
          </a:stretch>
        </p:blipFill>
        <p:spPr bwMode="auto">
          <a:xfrm>
            <a:off x="683568" y="5589240"/>
            <a:ext cx="720080" cy="578644"/>
          </a:xfrm>
          <a:prstGeom prst="rect">
            <a:avLst/>
          </a:prstGeom>
          <a:noFill/>
        </p:spPr>
      </p:pic>
      <p:pic>
        <p:nvPicPr>
          <p:cNvPr id="1062" name="Picture 38" descr="http://www.amateurs-uefa.ru/sites/default/files/attraction/101/22f44673b23905ffeecf_30.jpg"/>
          <p:cNvPicPr>
            <a:picLocks noChangeAspect="1" noChangeArrowheads="1"/>
          </p:cNvPicPr>
          <p:nvPr/>
        </p:nvPicPr>
        <p:blipFill>
          <a:blip r:embed="rId20" cstate="print"/>
          <a:srcRect l="2250" t="20000" b="40000"/>
          <a:stretch>
            <a:fillRect/>
          </a:stretch>
        </p:blipFill>
        <p:spPr bwMode="auto">
          <a:xfrm>
            <a:off x="7215206" y="3947902"/>
            <a:ext cx="690006" cy="201178"/>
          </a:xfrm>
          <a:prstGeom prst="rect">
            <a:avLst/>
          </a:prstGeom>
          <a:noFill/>
        </p:spPr>
      </p:pic>
      <p:pic>
        <p:nvPicPr>
          <p:cNvPr id="209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1619672" y="260648"/>
            <a:ext cx="353494" cy="288032"/>
          </a:xfrm>
          <a:prstGeom prst="rect">
            <a:avLst/>
          </a:prstGeom>
          <a:noFill/>
        </p:spPr>
      </p:pic>
      <p:pic>
        <p:nvPicPr>
          <p:cNvPr id="210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1259632" y="1484784"/>
            <a:ext cx="360039" cy="293365"/>
          </a:xfrm>
          <a:prstGeom prst="rect">
            <a:avLst/>
          </a:prstGeom>
          <a:noFill/>
        </p:spPr>
      </p:pic>
      <p:pic>
        <p:nvPicPr>
          <p:cNvPr id="21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3" cstate="print"/>
          <a:srcRect l="8762" t="7082" r="57444" b="53968"/>
          <a:stretch>
            <a:fillRect/>
          </a:stretch>
        </p:blipFill>
        <p:spPr bwMode="auto">
          <a:xfrm>
            <a:off x="7956376" y="3356992"/>
            <a:ext cx="530241" cy="432048"/>
          </a:xfrm>
          <a:prstGeom prst="rect">
            <a:avLst/>
          </a:prstGeom>
          <a:noFill/>
        </p:spPr>
      </p:pic>
      <p:pic>
        <p:nvPicPr>
          <p:cNvPr id="206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1835696" y="5229200"/>
            <a:ext cx="360040" cy="293366"/>
          </a:xfrm>
          <a:prstGeom prst="rect">
            <a:avLst/>
          </a:prstGeom>
          <a:noFill/>
        </p:spPr>
      </p:pic>
      <p:pic>
        <p:nvPicPr>
          <p:cNvPr id="212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3" cstate="print"/>
          <a:srcRect l="8762" t="7082" r="57444" b="53968"/>
          <a:stretch>
            <a:fillRect/>
          </a:stretch>
        </p:blipFill>
        <p:spPr bwMode="auto">
          <a:xfrm>
            <a:off x="8613759" y="3356992"/>
            <a:ext cx="530241" cy="432048"/>
          </a:xfrm>
          <a:prstGeom prst="rect">
            <a:avLst/>
          </a:prstGeom>
          <a:noFill/>
        </p:spPr>
      </p:pic>
      <p:pic>
        <p:nvPicPr>
          <p:cNvPr id="21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3203848" y="260648"/>
            <a:ext cx="360039" cy="293365"/>
          </a:xfrm>
          <a:prstGeom prst="rect">
            <a:avLst/>
          </a:prstGeom>
          <a:noFill/>
        </p:spPr>
      </p:pic>
      <p:pic>
        <p:nvPicPr>
          <p:cNvPr id="216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4" cstate="print"/>
          <a:srcRect l="8762" t="7082" r="57444" b="53968"/>
          <a:stretch>
            <a:fillRect/>
          </a:stretch>
        </p:blipFill>
        <p:spPr bwMode="auto">
          <a:xfrm>
            <a:off x="3203848" y="980728"/>
            <a:ext cx="376405" cy="306701"/>
          </a:xfrm>
          <a:prstGeom prst="rect">
            <a:avLst/>
          </a:prstGeom>
          <a:noFill/>
        </p:spPr>
      </p:pic>
      <p:pic>
        <p:nvPicPr>
          <p:cNvPr id="217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5" cstate="print"/>
          <a:srcRect l="8762" t="7082" r="57444" b="53968"/>
          <a:stretch>
            <a:fillRect/>
          </a:stretch>
        </p:blipFill>
        <p:spPr bwMode="auto">
          <a:xfrm>
            <a:off x="0" y="1484785"/>
            <a:ext cx="353495" cy="288032"/>
          </a:xfrm>
          <a:prstGeom prst="rect">
            <a:avLst/>
          </a:prstGeom>
          <a:noFill/>
        </p:spPr>
      </p:pic>
      <p:pic>
        <p:nvPicPr>
          <p:cNvPr id="220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6" cstate="print"/>
          <a:srcRect l="8762" t="7082" r="57444" b="53968"/>
          <a:stretch>
            <a:fillRect/>
          </a:stretch>
        </p:blipFill>
        <p:spPr bwMode="auto">
          <a:xfrm>
            <a:off x="683568" y="1484784"/>
            <a:ext cx="360040" cy="293365"/>
          </a:xfrm>
          <a:prstGeom prst="rect">
            <a:avLst/>
          </a:prstGeom>
          <a:noFill/>
        </p:spPr>
      </p:pic>
      <p:sp>
        <p:nvSpPr>
          <p:cNvPr id="222" name="TextBox 221"/>
          <p:cNvSpPr txBox="1"/>
          <p:nvPr/>
        </p:nvSpPr>
        <p:spPr>
          <a:xfrm rot="5400000">
            <a:off x="6437900" y="429940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3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5" cstate="print"/>
          <a:srcRect l="8762" t="7082" r="57444" b="53968"/>
          <a:stretch>
            <a:fillRect/>
          </a:stretch>
        </p:blipFill>
        <p:spPr bwMode="auto">
          <a:xfrm>
            <a:off x="7020272" y="2852936"/>
            <a:ext cx="353495" cy="288033"/>
          </a:xfrm>
          <a:prstGeom prst="rect">
            <a:avLst/>
          </a:prstGeom>
          <a:noFill/>
        </p:spPr>
      </p:pic>
      <p:cxnSp>
        <p:nvCxnSpPr>
          <p:cNvPr id="228" name="Прямая соединительная линия 227"/>
          <p:cNvCxnSpPr/>
          <p:nvPr/>
        </p:nvCxnSpPr>
        <p:spPr>
          <a:xfrm>
            <a:off x="2483768" y="9087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единительная линия 231"/>
          <p:cNvCxnSpPr/>
          <p:nvPr/>
        </p:nvCxnSpPr>
        <p:spPr>
          <a:xfrm>
            <a:off x="6948264" y="2132856"/>
            <a:ext cx="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27" cstate="print"/>
          <a:srcRect r="19060" b="23819"/>
          <a:stretch>
            <a:fillRect/>
          </a:stretch>
        </p:blipFill>
        <p:spPr bwMode="auto">
          <a:xfrm>
            <a:off x="323528" y="0"/>
            <a:ext cx="370779" cy="332656"/>
          </a:xfrm>
          <a:prstGeom prst="rect">
            <a:avLst/>
          </a:prstGeom>
          <a:noFill/>
        </p:spPr>
      </p:pic>
      <p:sp>
        <p:nvSpPr>
          <p:cNvPr id="241" name="TextBox 240"/>
          <p:cNvSpPr txBox="1"/>
          <p:nvPr/>
        </p:nvSpPr>
        <p:spPr>
          <a:xfrm rot="16200000">
            <a:off x="1505892" y="3038724"/>
            <a:ext cx="625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Огород</a:t>
            </a:r>
            <a:endParaRPr lang="ru-RU" sz="1050" b="1" dirty="0"/>
          </a:p>
        </p:txBody>
      </p:sp>
      <p:sp>
        <p:nvSpPr>
          <p:cNvPr id="242" name="TextBox 241"/>
          <p:cNvSpPr txBox="1"/>
          <p:nvPr/>
        </p:nvSpPr>
        <p:spPr>
          <a:xfrm>
            <a:off x="2195736" y="1340769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МАДОУ«Детский сад №89 комбинированного вида»</a:t>
            </a: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«Экологическая тропинка» </a:t>
            </a:r>
          </a:p>
        </p:txBody>
      </p:sp>
      <p:pic>
        <p:nvPicPr>
          <p:cNvPr id="24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8" cstate="print"/>
          <a:srcRect l="8762" t="7082" r="57444" b="53968"/>
          <a:stretch>
            <a:fillRect/>
          </a:stretch>
        </p:blipFill>
        <p:spPr bwMode="auto">
          <a:xfrm>
            <a:off x="7020272" y="2060848"/>
            <a:ext cx="432048" cy="360040"/>
          </a:xfrm>
          <a:prstGeom prst="rect">
            <a:avLst/>
          </a:prstGeom>
          <a:noFill/>
        </p:spPr>
      </p:pic>
      <p:pic>
        <p:nvPicPr>
          <p:cNvPr id="256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668344" y="1844824"/>
            <a:ext cx="431220" cy="576064"/>
          </a:xfrm>
          <a:prstGeom prst="rect">
            <a:avLst/>
          </a:prstGeom>
          <a:noFill/>
        </p:spPr>
      </p:pic>
      <p:pic>
        <p:nvPicPr>
          <p:cNvPr id="2" name="Picture 2" descr="http://st.depositphotos.com/2658533/3110/i/450/depositphotos_31101435-Poplar-tree-isolated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331640" y="4509120"/>
            <a:ext cx="397818" cy="397818"/>
          </a:xfrm>
          <a:prstGeom prst="rect">
            <a:avLst/>
          </a:prstGeom>
          <a:noFill/>
        </p:spPr>
      </p:pic>
      <p:pic>
        <p:nvPicPr>
          <p:cNvPr id="1028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251520" y="1772816"/>
            <a:ext cx="288032" cy="440357"/>
          </a:xfrm>
          <a:prstGeom prst="rect">
            <a:avLst/>
          </a:prstGeom>
          <a:noFill/>
        </p:spPr>
      </p:pic>
      <p:pic>
        <p:nvPicPr>
          <p:cNvPr id="1030" name="Picture 6" descr="https://otvet.imgsmail.ru/download/214585937_ac3e0d40b9631e7be0257ee8c660a122_80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95536" y="3429000"/>
            <a:ext cx="288032" cy="288032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3" cstate="print"/>
          <a:srcRect l="63609" t="34625" r="15948" b="41324"/>
          <a:stretch>
            <a:fillRect/>
          </a:stretch>
        </p:blipFill>
        <p:spPr bwMode="auto">
          <a:xfrm rot="16200000">
            <a:off x="3458126" y="2238618"/>
            <a:ext cx="237176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6" cstate="print"/>
          <a:srcRect l="8762" t="7082" r="57444" b="53968"/>
          <a:stretch>
            <a:fillRect/>
          </a:stretch>
        </p:blipFill>
        <p:spPr bwMode="auto">
          <a:xfrm>
            <a:off x="1547664" y="2564904"/>
            <a:ext cx="360040" cy="293365"/>
          </a:xfrm>
          <a:prstGeom prst="rect">
            <a:avLst/>
          </a:prstGeom>
          <a:noFill/>
        </p:spPr>
      </p:pic>
      <p:pic>
        <p:nvPicPr>
          <p:cNvPr id="132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5" cstate="print"/>
          <a:srcRect l="8762" t="7082" r="57444" b="53968"/>
          <a:stretch>
            <a:fillRect/>
          </a:stretch>
        </p:blipFill>
        <p:spPr bwMode="auto">
          <a:xfrm>
            <a:off x="107504" y="2564904"/>
            <a:ext cx="353496" cy="288032"/>
          </a:xfrm>
          <a:prstGeom prst="rect">
            <a:avLst/>
          </a:prstGeom>
          <a:noFill/>
        </p:spPr>
      </p:pic>
      <p:pic>
        <p:nvPicPr>
          <p:cNvPr id="134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6" cstate="print"/>
          <a:srcRect l="8762" t="7082" r="57444" b="53968"/>
          <a:stretch>
            <a:fillRect/>
          </a:stretch>
        </p:blipFill>
        <p:spPr bwMode="auto">
          <a:xfrm>
            <a:off x="539552" y="2564904"/>
            <a:ext cx="360040" cy="293365"/>
          </a:xfrm>
          <a:prstGeom prst="rect">
            <a:avLst/>
          </a:prstGeom>
          <a:noFill/>
        </p:spPr>
      </p:pic>
      <p:pic>
        <p:nvPicPr>
          <p:cNvPr id="13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5" cstate="print"/>
          <a:srcRect l="8762" t="7082" r="57444" b="53968"/>
          <a:stretch>
            <a:fillRect/>
          </a:stretch>
        </p:blipFill>
        <p:spPr bwMode="auto">
          <a:xfrm>
            <a:off x="1043608" y="2564904"/>
            <a:ext cx="353495" cy="288032"/>
          </a:xfrm>
          <a:prstGeom prst="rect">
            <a:avLst/>
          </a:prstGeom>
          <a:noFill/>
        </p:spPr>
      </p:pic>
      <p:pic>
        <p:nvPicPr>
          <p:cNvPr id="136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" y="2132856"/>
            <a:ext cx="267119" cy="356843"/>
          </a:xfrm>
          <a:prstGeom prst="rect">
            <a:avLst/>
          </a:prstGeom>
          <a:noFill/>
        </p:spPr>
      </p:pic>
      <p:pic>
        <p:nvPicPr>
          <p:cNvPr id="137" name="Picture 6" descr="https://otvet.imgsmail.ru/download/214585937_ac3e0d40b9631e7be0257ee8c660a122_80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99592" y="3429000"/>
            <a:ext cx="288032" cy="288032"/>
          </a:xfrm>
          <a:prstGeom prst="rect">
            <a:avLst/>
          </a:prstGeom>
          <a:noFill/>
        </p:spPr>
      </p:pic>
      <p:pic>
        <p:nvPicPr>
          <p:cNvPr id="139" name="Picture 6" descr="https://otvet.imgsmail.ru/download/214585937_ac3e0d40b9631e7be0257ee8c660a122_800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35562" y="3429000"/>
            <a:ext cx="336037" cy="288032"/>
          </a:xfrm>
          <a:prstGeom prst="rect">
            <a:avLst/>
          </a:prstGeom>
          <a:noFill/>
        </p:spPr>
      </p:pic>
      <p:pic>
        <p:nvPicPr>
          <p:cNvPr id="140" name="Picture 2" descr="http://st.depositphotos.com/2658533/3110/i/450/depositphotos_31101435-Poplar-tree-isolated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332656"/>
            <a:ext cx="323528" cy="323528"/>
          </a:xfrm>
          <a:prstGeom prst="rect">
            <a:avLst/>
          </a:prstGeom>
          <a:noFill/>
        </p:spPr>
      </p:pic>
      <p:pic>
        <p:nvPicPr>
          <p:cNvPr id="141" name="Picture 28" descr="http://900igr.net/datas/chelovek/Otkuda-ja-vzjalsja-1.files/0012-012-Rjabina.jpg"/>
          <p:cNvPicPr>
            <a:picLocks noChangeAspect="1" noChangeArrowheads="1"/>
          </p:cNvPicPr>
          <p:nvPr/>
        </p:nvPicPr>
        <p:blipFill>
          <a:blip r:embed="rId13" cstate="print"/>
          <a:srcRect r="59615" b="38461"/>
          <a:stretch>
            <a:fillRect/>
          </a:stretch>
        </p:blipFill>
        <p:spPr bwMode="auto">
          <a:xfrm>
            <a:off x="179512" y="548680"/>
            <a:ext cx="432048" cy="432048"/>
          </a:xfrm>
          <a:prstGeom prst="rect">
            <a:avLst/>
          </a:prstGeom>
          <a:noFill/>
        </p:spPr>
      </p:pic>
      <p:pic>
        <p:nvPicPr>
          <p:cNvPr id="143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1619672" y="620688"/>
            <a:ext cx="353494" cy="288032"/>
          </a:xfrm>
          <a:prstGeom prst="rect">
            <a:avLst/>
          </a:prstGeom>
          <a:noFill/>
        </p:spPr>
      </p:pic>
      <p:pic>
        <p:nvPicPr>
          <p:cNvPr id="144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395536" y="980728"/>
            <a:ext cx="353494" cy="288032"/>
          </a:xfrm>
          <a:prstGeom prst="rect">
            <a:avLst/>
          </a:prstGeom>
          <a:noFill/>
        </p:spPr>
      </p:pic>
      <p:pic>
        <p:nvPicPr>
          <p:cNvPr id="14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1835696" y="1484784"/>
            <a:ext cx="353494" cy="288032"/>
          </a:xfrm>
          <a:prstGeom prst="rect">
            <a:avLst/>
          </a:prstGeom>
          <a:noFill/>
        </p:spPr>
      </p:pic>
      <p:cxnSp>
        <p:nvCxnSpPr>
          <p:cNvPr id="150" name="Прямая соединительная линия 149"/>
          <p:cNvCxnSpPr/>
          <p:nvPr/>
        </p:nvCxnSpPr>
        <p:spPr>
          <a:xfrm flipH="1">
            <a:off x="1259632" y="2420888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H="1">
            <a:off x="1259632" y="213285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>
            <a:off x="971600" y="908720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>
            <a:stCxn id="25" idx="3"/>
            <a:endCxn id="149" idx="2"/>
          </p:cNvCxnSpPr>
          <p:nvPr/>
        </p:nvCxnSpPr>
        <p:spPr>
          <a:xfrm>
            <a:off x="1398574" y="891662"/>
            <a:ext cx="401118" cy="382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H="1">
            <a:off x="0" y="1268760"/>
            <a:ext cx="1331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единительная линия 197"/>
          <p:cNvCxnSpPr/>
          <p:nvPr/>
        </p:nvCxnSpPr>
        <p:spPr>
          <a:xfrm flipH="1">
            <a:off x="0" y="1484784"/>
            <a:ext cx="2123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1835696" y="1844824"/>
            <a:ext cx="353494" cy="288032"/>
          </a:xfrm>
          <a:prstGeom prst="rect">
            <a:avLst/>
          </a:prstGeom>
          <a:noFill/>
        </p:spPr>
      </p:pic>
      <p:pic>
        <p:nvPicPr>
          <p:cNvPr id="224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755576" y="980728"/>
            <a:ext cx="353494" cy="288032"/>
          </a:xfrm>
          <a:prstGeom prst="rect">
            <a:avLst/>
          </a:prstGeom>
          <a:noFill/>
        </p:spPr>
      </p:pic>
      <p:pic>
        <p:nvPicPr>
          <p:cNvPr id="22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0" y="980728"/>
            <a:ext cx="353494" cy="288032"/>
          </a:xfrm>
          <a:prstGeom prst="rect">
            <a:avLst/>
          </a:prstGeom>
          <a:noFill/>
        </p:spPr>
      </p:pic>
      <p:cxnSp>
        <p:nvCxnSpPr>
          <p:cNvPr id="229" name="Прямая соединительная линия 228"/>
          <p:cNvCxnSpPr/>
          <p:nvPr/>
        </p:nvCxnSpPr>
        <p:spPr>
          <a:xfrm>
            <a:off x="2123728" y="1484784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http://liveauto.win/images/stories/ArchiCad/Ulica/pleten-polukrug.jpg"/>
          <p:cNvPicPr>
            <a:picLocks noChangeAspect="1" noChangeArrowheads="1"/>
          </p:cNvPicPr>
          <p:nvPr/>
        </p:nvPicPr>
        <p:blipFill>
          <a:blip r:embed="rId37" cstate="print"/>
          <a:srcRect l="67199" t="54431" b="27425"/>
          <a:stretch>
            <a:fillRect/>
          </a:stretch>
        </p:blipFill>
        <p:spPr bwMode="auto">
          <a:xfrm>
            <a:off x="1403648" y="3501008"/>
            <a:ext cx="432048" cy="236473"/>
          </a:xfrm>
          <a:prstGeom prst="rect">
            <a:avLst/>
          </a:prstGeom>
          <a:noFill/>
        </p:spPr>
      </p:pic>
      <p:pic>
        <p:nvPicPr>
          <p:cNvPr id="248" name="Picture 9" descr="http://liveauto.win/images/stories/ArchiCad/Ulica/pleten-polukrug.jpg"/>
          <p:cNvPicPr>
            <a:picLocks noChangeAspect="1" noChangeArrowheads="1"/>
          </p:cNvPicPr>
          <p:nvPr/>
        </p:nvPicPr>
        <p:blipFill>
          <a:blip r:embed="rId37" cstate="print"/>
          <a:srcRect l="67199" t="54431" b="27425"/>
          <a:stretch>
            <a:fillRect/>
          </a:stretch>
        </p:blipFill>
        <p:spPr bwMode="auto">
          <a:xfrm flipV="1">
            <a:off x="1403648" y="4149080"/>
            <a:ext cx="432048" cy="279648"/>
          </a:xfrm>
          <a:prstGeom prst="rect">
            <a:avLst/>
          </a:prstGeom>
          <a:noFill/>
        </p:spPr>
      </p:pic>
      <p:pic>
        <p:nvPicPr>
          <p:cNvPr id="249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107504" y="3212976"/>
            <a:ext cx="216024" cy="440357"/>
          </a:xfrm>
          <a:prstGeom prst="rect">
            <a:avLst/>
          </a:prstGeom>
          <a:noFill/>
        </p:spPr>
      </p:pic>
      <p:pic>
        <p:nvPicPr>
          <p:cNvPr id="250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27" cstate="print"/>
          <a:srcRect r="19060" b="23819"/>
          <a:stretch>
            <a:fillRect/>
          </a:stretch>
        </p:blipFill>
        <p:spPr bwMode="auto">
          <a:xfrm>
            <a:off x="107504" y="2852936"/>
            <a:ext cx="370779" cy="332656"/>
          </a:xfrm>
          <a:prstGeom prst="rect">
            <a:avLst/>
          </a:prstGeom>
          <a:noFill/>
        </p:spPr>
      </p:pic>
      <p:pic>
        <p:nvPicPr>
          <p:cNvPr id="130" name="Picture 4" descr="http://metylancreativ.com/assets/thumbs/456/4560c48f26f126585065a10759b035c6.638x483_1/fruit-garden.jpg"/>
          <p:cNvPicPr>
            <a:picLocks noChangeAspect="1" noChangeArrowheads="1"/>
          </p:cNvPicPr>
          <p:nvPr/>
        </p:nvPicPr>
        <p:blipFill>
          <a:blip r:embed="rId38" cstate="print"/>
          <a:srcRect t="7826" r="51418" b="7653"/>
          <a:stretch>
            <a:fillRect/>
          </a:stretch>
        </p:blipFill>
        <p:spPr bwMode="auto">
          <a:xfrm>
            <a:off x="6156176" y="404664"/>
            <a:ext cx="462718" cy="609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6" cstate="print"/>
          <a:srcRect l="8762" t="7082" r="57444" b="53968"/>
          <a:stretch>
            <a:fillRect/>
          </a:stretch>
        </p:blipFill>
        <p:spPr bwMode="auto">
          <a:xfrm>
            <a:off x="1619672" y="980728"/>
            <a:ext cx="360040" cy="293365"/>
          </a:xfrm>
          <a:prstGeom prst="rect">
            <a:avLst/>
          </a:prstGeom>
          <a:noFill/>
        </p:spPr>
      </p:pic>
      <p:pic>
        <p:nvPicPr>
          <p:cNvPr id="15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2051720" y="980728"/>
            <a:ext cx="353494" cy="288032"/>
          </a:xfrm>
          <a:prstGeom prst="rect">
            <a:avLst/>
          </a:prstGeom>
          <a:noFill/>
        </p:spPr>
      </p:pic>
      <p:pic>
        <p:nvPicPr>
          <p:cNvPr id="156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2771800" y="980728"/>
            <a:ext cx="353494" cy="288032"/>
          </a:xfrm>
          <a:prstGeom prst="rect">
            <a:avLst/>
          </a:prstGeom>
          <a:noFill/>
        </p:spPr>
      </p:pic>
      <p:pic>
        <p:nvPicPr>
          <p:cNvPr id="16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3203848" y="620688"/>
            <a:ext cx="353494" cy="288032"/>
          </a:xfrm>
          <a:prstGeom prst="rect">
            <a:avLst/>
          </a:prstGeom>
          <a:noFill/>
        </p:spPr>
      </p:pic>
      <p:cxnSp>
        <p:nvCxnSpPr>
          <p:cNvPr id="167" name="Прямая соединительная линия 166"/>
          <p:cNvCxnSpPr/>
          <p:nvPr/>
        </p:nvCxnSpPr>
        <p:spPr>
          <a:xfrm flipH="1">
            <a:off x="1763688" y="1268760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H="1">
            <a:off x="6948264" y="1268760"/>
            <a:ext cx="72008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>
            <a:off x="2771800" y="9087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 flipH="1">
            <a:off x="2771800" y="1268760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>
          <a:xfrm>
            <a:off x="3923928" y="9087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83968" y="9087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единительная линия 189"/>
          <p:cNvCxnSpPr/>
          <p:nvPr/>
        </p:nvCxnSpPr>
        <p:spPr>
          <a:xfrm>
            <a:off x="5580112" y="9087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92"/>
          <p:cNvCxnSpPr/>
          <p:nvPr/>
        </p:nvCxnSpPr>
        <p:spPr>
          <a:xfrm>
            <a:off x="5940152" y="9087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/>
          <p:cNvCxnSpPr/>
          <p:nvPr/>
        </p:nvCxnSpPr>
        <p:spPr>
          <a:xfrm flipH="1">
            <a:off x="4283968" y="1268760"/>
            <a:ext cx="1296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4788024" y="260648"/>
            <a:ext cx="360039" cy="293365"/>
          </a:xfrm>
          <a:prstGeom prst="rect">
            <a:avLst/>
          </a:prstGeom>
          <a:noFill/>
        </p:spPr>
      </p:pic>
      <p:pic>
        <p:nvPicPr>
          <p:cNvPr id="197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1" cstate="print"/>
          <a:srcRect l="8762" t="7082" r="57444" b="53968"/>
          <a:stretch>
            <a:fillRect/>
          </a:stretch>
        </p:blipFill>
        <p:spPr bwMode="auto">
          <a:xfrm>
            <a:off x="4860032" y="548680"/>
            <a:ext cx="353494" cy="288032"/>
          </a:xfrm>
          <a:prstGeom prst="rect">
            <a:avLst/>
          </a:prstGeom>
          <a:noFill/>
        </p:spPr>
      </p:pic>
      <p:pic>
        <p:nvPicPr>
          <p:cNvPr id="199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39" cstate="print"/>
          <a:srcRect l="8762" t="7082" r="57444" b="53968"/>
          <a:stretch>
            <a:fillRect/>
          </a:stretch>
        </p:blipFill>
        <p:spPr bwMode="auto">
          <a:xfrm>
            <a:off x="4788024" y="980728"/>
            <a:ext cx="288032" cy="234693"/>
          </a:xfrm>
          <a:prstGeom prst="rect">
            <a:avLst/>
          </a:prstGeom>
          <a:noFill/>
        </p:spPr>
      </p:pic>
      <p:pic>
        <p:nvPicPr>
          <p:cNvPr id="200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39" cstate="print"/>
          <a:srcRect l="8762" t="7082" r="57444" b="53968"/>
          <a:stretch>
            <a:fillRect/>
          </a:stretch>
        </p:blipFill>
        <p:spPr bwMode="auto">
          <a:xfrm>
            <a:off x="4355976" y="980728"/>
            <a:ext cx="288032" cy="234693"/>
          </a:xfrm>
          <a:prstGeom prst="rect">
            <a:avLst/>
          </a:prstGeom>
          <a:noFill/>
        </p:spPr>
      </p:pic>
      <p:pic>
        <p:nvPicPr>
          <p:cNvPr id="20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40" cstate="print"/>
          <a:srcRect l="8762" t="7082" r="57444" b="53968"/>
          <a:stretch>
            <a:fillRect/>
          </a:stretch>
        </p:blipFill>
        <p:spPr bwMode="auto">
          <a:xfrm>
            <a:off x="5220072" y="980728"/>
            <a:ext cx="304397" cy="248028"/>
          </a:xfrm>
          <a:prstGeom prst="rect">
            <a:avLst/>
          </a:prstGeom>
          <a:noFill/>
        </p:spPr>
      </p:pic>
      <p:cxnSp>
        <p:nvCxnSpPr>
          <p:cNvPr id="226" name="Прямая соединительная линия 225"/>
          <p:cNvCxnSpPr/>
          <p:nvPr/>
        </p:nvCxnSpPr>
        <p:spPr>
          <a:xfrm flipH="1">
            <a:off x="5940152" y="1268760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я соединительная линия 229"/>
          <p:cNvCxnSpPr/>
          <p:nvPr/>
        </p:nvCxnSpPr>
        <p:spPr>
          <a:xfrm flipV="1">
            <a:off x="7092280" y="980728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единительная линия 245"/>
          <p:cNvCxnSpPr/>
          <p:nvPr/>
        </p:nvCxnSpPr>
        <p:spPr>
          <a:xfrm flipH="1">
            <a:off x="7092280" y="1268760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6588223" y="922054"/>
            <a:ext cx="360041" cy="293367"/>
          </a:xfrm>
          <a:prstGeom prst="rect">
            <a:avLst/>
          </a:prstGeom>
          <a:noFill/>
        </p:spPr>
      </p:pic>
      <p:pic>
        <p:nvPicPr>
          <p:cNvPr id="257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41" cstate="print"/>
          <a:srcRect l="8762" t="7082" r="57444" b="53968"/>
          <a:stretch>
            <a:fillRect/>
          </a:stretch>
        </p:blipFill>
        <p:spPr bwMode="auto">
          <a:xfrm>
            <a:off x="6588224" y="620688"/>
            <a:ext cx="391007" cy="318599"/>
          </a:xfrm>
          <a:prstGeom prst="rect">
            <a:avLst/>
          </a:prstGeom>
          <a:noFill/>
        </p:spPr>
      </p:pic>
      <p:pic>
        <p:nvPicPr>
          <p:cNvPr id="258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4" cstate="print"/>
          <a:srcRect l="8762" t="7082" r="57444" b="53968"/>
          <a:stretch>
            <a:fillRect/>
          </a:stretch>
        </p:blipFill>
        <p:spPr bwMode="auto">
          <a:xfrm>
            <a:off x="6588224" y="260648"/>
            <a:ext cx="376405" cy="306701"/>
          </a:xfrm>
          <a:prstGeom prst="rect">
            <a:avLst/>
          </a:prstGeom>
          <a:noFill/>
        </p:spPr>
      </p:pic>
      <p:pic>
        <p:nvPicPr>
          <p:cNvPr id="260" name="Picture 28" descr="http://900igr.net/datas/chelovek/Otkuda-ja-vzjalsja-1.files/0012-012-Rjabina.jpg"/>
          <p:cNvPicPr>
            <a:picLocks noChangeAspect="1" noChangeArrowheads="1"/>
          </p:cNvPicPr>
          <p:nvPr/>
        </p:nvPicPr>
        <p:blipFill>
          <a:blip r:embed="rId13" cstate="print"/>
          <a:srcRect r="59615" b="38461"/>
          <a:stretch>
            <a:fillRect/>
          </a:stretch>
        </p:blipFill>
        <p:spPr bwMode="auto">
          <a:xfrm>
            <a:off x="8450922" y="188640"/>
            <a:ext cx="693077" cy="792088"/>
          </a:xfrm>
          <a:prstGeom prst="rect">
            <a:avLst/>
          </a:prstGeom>
          <a:noFill/>
        </p:spPr>
      </p:pic>
      <p:pic>
        <p:nvPicPr>
          <p:cNvPr id="261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658877" y="1124744"/>
            <a:ext cx="485123" cy="648072"/>
          </a:xfrm>
          <a:prstGeom prst="rect">
            <a:avLst/>
          </a:prstGeom>
          <a:noFill/>
        </p:spPr>
      </p:pic>
      <p:pic>
        <p:nvPicPr>
          <p:cNvPr id="262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43" cstate="print"/>
          <a:srcRect r="24524"/>
          <a:stretch>
            <a:fillRect/>
          </a:stretch>
        </p:blipFill>
        <p:spPr bwMode="auto">
          <a:xfrm>
            <a:off x="8141076" y="0"/>
            <a:ext cx="391364" cy="692696"/>
          </a:xfrm>
          <a:prstGeom prst="rect">
            <a:avLst/>
          </a:prstGeom>
          <a:noFill/>
        </p:spPr>
      </p:pic>
      <p:pic>
        <p:nvPicPr>
          <p:cNvPr id="263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44" cstate="print"/>
          <a:srcRect l="8762" t="7082" r="57444" b="53968"/>
          <a:stretch>
            <a:fillRect/>
          </a:stretch>
        </p:blipFill>
        <p:spPr bwMode="auto">
          <a:xfrm>
            <a:off x="8100393" y="2832598"/>
            <a:ext cx="360040" cy="308370"/>
          </a:xfrm>
          <a:prstGeom prst="rect">
            <a:avLst/>
          </a:prstGeom>
          <a:noFill/>
        </p:spPr>
      </p:pic>
      <p:cxnSp>
        <p:nvCxnSpPr>
          <p:cNvPr id="265" name="Прямая соединительная линия 264"/>
          <p:cNvCxnSpPr/>
          <p:nvPr/>
        </p:nvCxnSpPr>
        <p:spPr>
          <a:xfrm>
            <a:off x="8820472" y="3140968"/>
            <a:ext cx="323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единительная линия 268"/>
          <p:cNvCxnSpPr/>
          <p:nvPr/>
        </p:nvCxnSpPr>
        <p:spPr>
          <a:xfrm>
            <a:off x="8532440" y="278092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/>
          <p:cNvCxnSpPr/>
          <p:nvPr/>
        </p:nvCxnSpPr>
        <p:spPr>
          <a:xfrm>
            <a:off x="8820472" y="278092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2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6" cstate="print"/>
          <a:srcRect l="8762" t="7082" r="57444" b="53968"/>
          <a:stretch>
            <a:fillRect/>
          </a:stretch>
        </p:blipFill>
        <p:spPr bwMode="auto">
          <a:xfrm>
            <a:off x="7020272" y="2492896"/>
            <a:ext cx="360040" cy="293365"/>
          </a:xfrm>
          <a:prstGeom prst="rect">
            <a:avLst/>
          </a:prstGeom>
          <a:noFill/>
        </p:spPr>
      </p:pic>
      <p:pic>
        <p:nvPicPr>
          <p:cNvPr id="273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956377" y="1484784"/>
            <a:ext cx="431220" cy="576064"/>
          </a:xfrm>
          <a:prstGeom prst="rect">
            <a:avLst/>
          </a:prstGeom>
          <a:noFill/>
        </p:spPr>
      </p:pic>
      <p:pic>
        <p:nvPicPr>
          <p:cNvPr id="1026" name="Picture 2" descr="http://lit-yaz.ru/pars_docs/refs/77/76195/76195_html_2ef1331.jp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244408" y="1052736"/>
            <a:ext cx="144016" cy="378042"/>
          </a:xfrm>
          <a:prstGeom prst="rect">
            <a:avLst/>
          </a:prstGeom>
          <a:noFill/>
        </p:spPr>
      </p:pic>
      <p:pic>
        <p:nvPicPr>
          <p:cNvPr id="274" name="Picture 2" descr="http://lit-yaz.ru/pars_docs/refs/77/76195/76195_html_2ef1331.jp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388424" y="1268760"/>
            <a:ext cx="178306" cy="468052"/>
          </a:xfrm>
          <a:prstGeom prst="rect">
            <a:avLst/>
          </a:prstGeom>
          <a:noFill/>
        </p:spPr>
      </p:pic>
      <p:pic>
        <p:nvPicPr>
          <p:cNvPr id="275" name="Picture 2" descr="http://lit-yaz.ru/pars_docs/refs/77/76195/76195_html_2ef1331.jp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460432" y="980728"/>
            <a:ext cx="161161" cy="423047"/>
          </a:xfrm>
          <a:prstGeom prst="rect">
            <a:avLst/>
          </a:prstGeom>
          <a:noFill/>
        </p:spPr>
      </p:pic>
      <p:pic>
        <p:nvPicPr>
          <p:cNvPr id="276" name="Picture 28" descr="http://900igr.net/datas/chelovek/Otkuda-ja-vzjalsja-1.files/0012-012-Rjabina.jpg"/>
          <p:cNvPicPr>
            <a:picLocks noChangeAspect="1" noChangeArrowheads="1"/>
          </p:cNvPicPr>
          <p:nvPr/>
        </p:nvPicPr>
        <p:blipFill>
          <a:blip r:embed="rId13" cstate="print"/>
          <a:srcRect l="7692" r="59615" b="40411"/>
          <a:stretch>
            <a:fillRect/>
          </a:stretch>
        </p:blipFill>
        <p:spPr bwMode="auto">
          <a:xfrm>
            <a:off x="7740352" y="116632"/>
            <a:ext cx="401368" cy="548680"/>
          </a:xfrm>
          <a:prstGeom prst="rect">
            <a:avLst/>
          </a:prstGeom>
          <a:noFill/>
        </p:spPr>
      </p:pic>
      <p:cxnSp>
        <p:nvCxnSpPr>
          <p:cNvPr id="282" name="Прямая соединительная линия 281"/>
          <p:cNvCxnSpPr/>
          <p:nvPr/>
        </p:nvCxnSpPr>
        <p:spPr>
          <a:xfrm>
            <a:off x="4932040" y="1844824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Прямая соединительная линия 284"/>
          <p:cNvCxnSpPr/>
          <p:nvPr/>
        </p:nvCxnSpPr>
        <p:spPr>
          <a:xfrm>
            <a:off x="4932040" y="3140968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/>
          <p:cNvCxnSpPr/>
          <p:nvPr/>
        </p:nvCxnSpPr>
        <p:spPr>
          <a:xfrm flipV="1">
            <a:off x="4427984" y="1844824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Прямая соединительная линия 291"/>
          <p:cNvCxnSpPr/>
          <p:nvPr/>
        </p:nvCxnSpPr>
        <p:spPr>
          <a:xfrm flipV="1">
            <a:off x="4932040" y="1844824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Прямая соединительная линия 292"/>
          <p:cNvCxnSpPr/>
          <p:nvPr/>
        </p:nvCxnSpPr>
        <p:spPr>
          <a:xfrm flipV="1">
            <a:off x="4283968" y="45091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Прямая соединительная линия 296"/>
          <p:cNvCxnSpPr/>
          <p:nvPr/>
        </p:nvCxnSpPr>
        <p:spPr>
          <a:xfrm flipV="1">
            <a:off x="4788024" y="450912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единительная линия 297"/>
          <p:cNvCxnSpPr/>
          <p:nvPr/>
        </p:nvCxnSpPr>
        <p:spPr>
          <a:xfrm>
            <a:off x="4788024" y="4869160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единительная линия 298"/>
          <p:cNvCxnSpPr/>
          <p:nvPr/>
        </p:nvCxnSpPr>
        <p:spPr>
          <a:xfrm>
            <a:off x="6372200" y="3645024"/>
            <a:ext cx="0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4" name="Picture 2" descr="http://st.depositphotos.com/2658533/3110/i/450/depositphotos_31101435-Poplar-tree-isolated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3717032"/>
            <a:ext cx="397818" cy="397818"/>
          </a:xfrm>
          <a:prstGeom prst="rect">
            <a:avLst/>
          </a:prstGeom>
          <a:noFill/>
        </p:spPr>
      </p:pic>
      <p:pic>
        <p:nvPicPr>
          <p:cNvPr id="305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107504" y="4077072"/>
            <a:ext cx="216024" cy="440357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 flipH="1">
            <a:off x="845586" y="3771038"/>
            <a:ext cx="360040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7" cstate="print"/>
          <a:srcRect l="16924" t="18133" r="20216"/>
          <a:stretch>
            <a:fillRect/>
          </a:stretch>
        </p:blipFill>
        <p:spPr bwMode="auto">
          <a:xfrm>
            <a:off x="971600" y="4365104"/>
            <a:ext cx="248803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83027" y="3789040"/>
            <a:ext cx="33603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3" name="Прямая соединительная линия 312"/>
          <p:cNvCxnSpPr/>
          <p:nvPr/>
        </p:nvCxnSpPr>
        <p:spPr>
          <a:xfrm>
            <a:off x="2123728" y="2420888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6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6012160" y="3717032"/>
            <a:ext cx="327799" cy="350199"/>
          </a:xfrm>
          <a:prstGeom prst="rect">
            <a:avLst/>
          </a:prstGeom>
          <a:noFill/>
        </p:spPr>
      </p:pic>
      <p:cxnSp>
        <p:nvCxnSpPr>
          <p:cNvPr id="317" name="Прямая соединительная линия 316"/>
          <p:cNvCxnSpPr/>
          <p:nvPr/>
        </p:nvCxnSpPr>
        <p:spPr>
          <a:xfrm>
            <a:off x="7596336" y="5445224"/>
            <a:ext cx="576064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Прямая соединительная линия 317"/>
          <p:cNvCxnSpPr/>
          <p:nvPr/>
        </p:nvCxnSpPr>
        <p:spPr>
          <a:xfrm>
            <a:off x="2915816" y="1844824"/>
            <a:ext cx="0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9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4509120"/>
            <a:ext cx="288032" cy="307714"/>
          </a:xfrm>
          <a:prstGeom prst="rect">
            <a:avLst/>
          </a:prstGeom>
          <a:noFill/>
        </p:spPr>
      </p:pic>
      <p:pic>
        <p:nvPicPr>
          <p:cNvPr id="320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4581128"/>
            <a:ext cx="288032" cy="307714"/>
          </a:xfrm>
          <a:prstGeom prst="rect">
            <a:avLst/>
          </a:prstGeom>
          <a:noFill/>
        </p:spPr>
      </p:pic>
      <p:pic>
        <p:nvPicPr>
          <p:cNvPr id="321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581128"/>
            <a:ext cx="288032" cy="307714"/>
          </a:xfrm>
          <a:prstGeom prst="rect">
            <a:avLst/>
          </a:prstGeom>
          <a:noFill/>
        </p:spPr>
      </p:pic>
      <p:pic>
        <p:nvPicPr>
          <p:cNvPr id="322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4581128"/>
            <a:ext cx="288032" cy="307714"/>
          </a:xfrm>
          <a:prstGeom prst="rect">
            <a:avLst/>
          </a:prstGeom>
          <a:noFill/>
        </p:spPr>
      </p:pic>
      <p:cxnSp>
        <p:nvCxnSpPr>
          <p:cNvPr id="303" name="Прямая соединительная линия 302"/>
          <p:cNvCxnSpPr/>
          <p:nvPr/>
        </p:nvCxnSpPr>
        <p:spPr>
          <a:xfrm>
            <a:off x="4932040" y="3645024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652120" y="3429000"/>
            <a:ext cx="327799" cy="350199"/>
          </a:xfrm>
          <a:prstGeom prst="rect">
            <a:avLst/>
          </a:prstGeom>
          <a:noFill/>
        </p:spPr>
      </p:pic>
      <p:pic>
        <p:nvPicPr>
          <p:cNvPr id="323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2852936"/>
            <a:ext cx="288032" cy="307714"/>
          </a:xfrm>
          <a:prstGeom prst="rect">
            <a:avLst/>
          </a:prstGeom>
          <a:noFill/>
        </p:spPr>
      </p:pic>
      <p:pic>
        <p:nvPicPr>
          <p:cNvPr id="324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2852936"/>
            <a:ext cx="288032" cy="307714"/>
          </a:xfrm>
          <a:prstGeom prst="rect">
            <a:avLst/>
          </a:prstGeom>
          <a:noFill/>
        </p:spPr>
      </p:pic>
      <p:pic>
        <p:nvPicPr>
          <p:cNvPr id="325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3429000"/>
            <a:ext cx="288032" cy="307714"/>
          </a:xfrm>
          <a:prstGeom prst="rect">
            <a:avLst/>
          </a:prstGeom>
          <a:noFill/>
        </p:spPr>
      </p:pic>
      <p:pic>
        <p:nvPicPr>
          <p:cNvPr id="326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3429000"/>
            <a:ext cx="288032" cy="307714"/>
          </a:xfrm>
          <a:prstGeom prst="rect">
            <a:avLst/>
          </a:prstGeom>
          <a:noFill/>
        </p:spPr>
      </p:pic>
      <p:pic>
        <p:nvPicPr>
          <p:cNvPr id="327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724128" y="2780928"/>
            <a:ext cx="327799" cy="350199"/>
          </a:xfrm>
          <a:prstGeom prst="rect">
            <a:avLst/>
          </a:prstGeom>
          <a:noFill/>
        </p:spPr>
      </p:pic>
      <p:pic>
        <p:nvPicPr>
          <p:cNvPr id="328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6012160" y="2492896"/>
            <a:ext cx="327799" cy="350199"/>
          </a:xfrm>
          <a:prstGeom prst="rect">
            <a:avLst/>
          </a:prstGeom>
          <a:noFill/>
        </p:spPr>
      </p:pic>
      <p:pic>
        <p:nvPicPr>
          <p:cNvPr id="329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6012160" y="2132856"/>
            <a:ext cx="327799" cy="350199"/>
          </a:xfrm>
          <a:prstGeom prst="rect">
            <a:avLst/>
          </a:prstGeom>
          <a:noFill/>
        </p:spPr>
      </p:pic>
      <p:pic>
        <p:nvPicPr>
          <p:cNvPr id="330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004048" y="1772816"/>
            <a:ext cx="327799" cy="350199"/>
          </a:xfrm>
          <a:prstGeom prst="rect">
            <a:avLst/>
          </a:prstGeom>
          <a:noFill/>
        </p:spPr>
      </p:pic>
      <p:pic>
        <p:nvPicPr>
          <p:cNvPr id="331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724128" y="1844824"/>
            <a:ext cx="327799" cy="350199"/>
          </a:xfrm>
          <a:prstGeom prst="rect">
            <a:avLst/>
          </a:prstGeom>
          <a:noFill/>
        </p:spPr>
      </p:pic>
      <p:pic>
        <p:nvPicPr>
          <p:cNvPr id="332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364088" y="1772816"/>
            <a:ext cx="327799" cy="350199"/>
          </a:xfrm>
          <a:prstGeom prst="rect">
            <a:avLst/>
          </a:prstGeom>
          <a:noFill/>
        </p:spPr>
      </p:pic>
      <p:cxnSp>
        <p:nvCxnSpPr>
          <p:cNvPr id="340" name="Прямая соединительная линия 339"/>
          <p:cNvCxnSpPr/>
          <p:nvPr/>
        </p:nvCxnSpPr>
        <p:spPr>
          <a:xfrm>
            <a:off x="2915816" y="3068960"/>
            <a:ext cx="100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Прямая соединительная линия 344"/>
          <p:cNvCxnSpPr/>
          <p:nvPr/>
        </p:nvCxnSpPr>
        <p:spPr>
          <a:xfrm>
            <a:off x="2915816" y="3573016"/>
            <a:ext cx="100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6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4149080"/>
            <a:ext cx="288032" cy="307714"/>
          </a:xfrm>
          <a:prstGeom prst="rect">
            <a:avLst/>
          </a:prstGeom>
          <a:noFill/>
        </p:spPr>
      </p:pic>
      <p:pic>
        <p:nvPicPr>
          <p:cNvPr id="347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4509120"/>
            <a:ext cx="288032" cy="307714"/>
          </a:xfrm>
          <a:prstGeom prst="rect">
            <a:avLst/>
          </a:prstGeom>
          <a:noFill/>
        </p:spPr>
      </p:pic>
      <p:pic>
        <p:nvPicPr>
          <p:cNvPr id="348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4509120"/>
            <a:ext cx="288032" cy="307714"/>
          </a:xfrm>
          <a:prstGeom prst="rect">
            <a:avLst/>
          </a:prstGeom>
          <a:noFill/>
        </p:spPr>
      </p:pic>
      <p:pic>
        <p:nvPicPr>
          <p:cNvPr id="349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4504200"/>
            <a:ext cx="310226" cy="331424"/>
          </a:xfrm>
          <a:prstGeom prst="rect">
            <a:avLst/>
          </a:prstGeom>
          <a:noFill/>
        </p:spPr>
      </p:pic>
      <p:pic>
        <p:nvPicPr>
          <p:cNvPr id="350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3789040"/>
            <a:ext cx="288032" cy="307714"/>
          </a:xfrm>
          <a:prstGeom prst="rect">
            <a:avLst/>
          </a:prstGeom>
          <a:noFill/>
        </p:spPr>
      </p:pic>
      <p:pic>
        <p:nvPicPr>
          <p:cNvPr id="351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3429000"/>
            <a:ext cx="288032" cy="307714"/>
          </a:xfrm>
          <a:prstGeom prst="rect">
            <a:avLst/>
          </a:prstGeom>
          <a:noFill/>
        </p:spPr>
      </p:pic>
      <p:pic>
        <p:nvPicPr>
          <p:cNvPr id="352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896" y="3429000"/>
            <a:ext cx="288032" cy="307714"/>
          </a:xfrm>
          <a:prstGeom prst="rect">
            <a:avLst/>
          </a:prstGeom>
          <a:noFill/>
        </p:spPr>
      </p:pic>
      <p:pic>
        <p:nvPicPr>
          <p:cNvPr id="353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1988840"/>
            <a:ext cx="288032" cy="307714"/>
          </a:xfrm>
          <a:prstGeom prst="rect">
            <a:avLst/>
          </a:prstGeom>
          <a:noFill/>
        </p:spPr>
      </p:pic>
      <p:pic>
        <p:nvPicPr>
          <p:cNvPr id="354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1844824"/>
            <a:ext cx="288032" cy="307714"/>
          </a:xfrm>
          <a:prstGeom prst="rect">
            <a:avLst/>
          </a:prstGeom>
          <a:noFill/>
        </p:spPr>
      </p:pic>
      <p:pic>
        <p:nvPicPr>
          <p:cNvPr id="355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1844824"/>
            <a:ext cx="288032" cy="307714"/>
          </a:xfrm>
          <a:prstGeom prst="rect">
            <a:avLst/>
          </a:prstGeom>
          <a:noFill/>
        </p:spPr>
      </p:pic>
      <p:pic>
        <p:nvPicPr>
          <p:cNvPr id="356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1844824"/>
            <a:ext cx="288032" cy="307714"/>
          </a:xfrm>
          <a:prstGeom prst="rect">
            <a:avLst/>
          </a:prstGeom>
          <a:noFill/>
        </p:spPr>
      </p:pic>
      <p:pic>
        <p:nvPicPr>
          <p:cNvPr id="357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2708920"/>
            <a:ext cx="288032" cy="307714"/>
          </a:xfrm>
          <a:prstGeom prst="rect">
            <a:avLst/>
          </a:prstGeom>
          <a:noFill/>
        </p:spPr>
      </p:pic>
      <p:pic>
        <p:nvPicPr>
          <p:cNvPr id="358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2348880"/>
            <a:ext cx="288032" cy="307714"/>
          </a:xfrm>
          <a:prstGeom prst="rect">
            <a:avLst/>
          </a:prstGeom>
          <a:noFill/>
        </p:spPr>
      </p:pic>
      <p:pic>
        <p:nvPicPr>
          <p:cNvPr id="359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2708920"/>
            <a:ext cx="288032" cy="307714"/>
          </a:xfrm>
          <a:prstGeom prst="rect">
            <a:avLst/>
          </a:prstGeom>
          <a:noFill/>
        </p:spPr>
      </p:pic>
      <p:pic>
        <p:nvPicPr>
          <p:cNvPr id="360" name="Picture 20" descr="http://www.playcast.ru/uploads/2015/08/26/148295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2708920"/>
            <a:ext cx="288032" cy="307714"/>
          </a:xfrm>
          <a:prstGeom prst="rect">
            <a:avLst/>
          </a:prstGeom>
          <a:noFill/>
        </p:spPr>
      </p:pic>
      <p:pic>
        <p:nvPicPr>
          <p:cNvPr id="36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2915816" y="5733256"/>
            <a:ext cx="360039" cy="293365"/>
          </a:xfrm>
          <a:prstGeom prst="rect">
            <a:avLst/>
          </a:prstGeom>
          <a:noFill/>
        </p:spPr>
      </p:pic>
      <p:pic>
        <p:nvPicPr>
          <p:cNvPr id="362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2915816" y="6564635"/>
            <a:ext cx="360039" cy="293365"/>
          </a:xfrm>
          <a:prstGeom prst="rect">
            <a:avLst/>
          </a:prstGeom>
          <a:noFill/>
        </p:spPr>
      </p:pic>
      <p:pic>
        <p:nvPicPr>
          <p:cNvPr id="363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2915816" y="6165304"/>
            <a:ext cx="360039" cy="293365"/>
          </a:xfrm>
          <a:prstGeom prst="rect">
            <a:avLst/>
          </a:prstGeom>
          <a:noFill/>
        </p:spPr>
      </p:pic>
      <p:pic>
        <p:nvPicPr>
          <p:cNvPr id="365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50" cstate="print"/>
          <a:srcRect l="11340" t="7560" r="13061" b="5501"/>
          <a:stretch>
            <a:fillRect/>
          </a:stretch>
        </p:blipFill>
        <p:spPr bwMode="auto">
          <a:xfrm>
            <a:off x="4427984" y="5733256"/>
            <a:ext cx="856434" cy="963488"/>
          </a:xfrm>
          <a:prstGeom prst="rect">
            <a:avLst/>
          </a:prstGeom>
          <a:noFill/>
        </p:spPr>
      </p:pic>
      <p:pic>
        <p:nvPicPr>
          <p:cNvPr id="366" name="Picture 8" descr="http://www.dekoblok.ru/wp-content/gallery/detsad/besedki_15.jpg"/>
          <p:cNvPicPr>
            <a:picLocks noChangeAspect="1" noChangeArrowheads="1"/>
          </p:cNvPicPr>
          <p:nvPr/>
        </p:nvPicPr>
        <p:blipFill>
          <a:blip r:embed="rId50" cstate="print"/>
          <a:srcRect l="11340" t="7560" r="13061" b="5501"/>
          <a:stretch>
            <a:fillRect/>
          </a:stretch>
        </p:blipFill>
        <p:spPr bwMode="auto">
          <a:xfrm>
            <a:off x="6444208" y="5733256"/>
            <a:ext cx="856434" cy="963488"/>
          </a:xfrm>
          <a:prstGeom prst="rect">
            <a:avLst/>
          </a:prstGeom>
          <a:noFill/>
        </p:spPr>
      </p:pic>
      <p:cxnSp>
        <p:nvCxnSpPr>
          <p:cNvPr id="371" name="Прямая соединительная линия 370"/>
          <p:cNvCxnSpPr/>
          <p:nvPr/>
        </p:nvCxnSpPr>
        <p:spPr>
          <a:xfrm>
            <a:off x="5004048" y="544522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Прямая соединительная линия 371"/>
          <p:cNvCxnSpPr/>
          <p:nvPr/>
        </p:nvCxnSpPr>
        <p:spPr>
          <a:xfrm>
            <a:off x="7020272" y="5445224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https://evermotion.org/files/model_images/fde8a5fa20ce1c8c48817c991e4fda2a.jpg"/>
          <p:cNvPicPr>
            <a:picLocks noChangeAspect="1" noChangeArrowheads="1"/>
          </p:cNvPicPr>
          <p:nvPr/>
        </p:nvPicPr>
        <p:blipFill>
          <a:blip r:embed="rId51" cstate="print"/>
          <a:srcRect l="22959" r="27041"/>
          <a:stretch>
            <a:fillRect/>
          </a:stretch>
        </p:blipFill>
        <p:spPr bwMode="auto">
          <a:xfrm>
            <a:off x="6300192" y="4941168"/>
            <a:ext cx="360040" cy="720080"/>
          </a:xfrm>
          <a:prstGeom prst="rect">
            <a:avLst/>
          </a:prstGeom>
          <a:noFill/>
        </p:spPr>
      </p:pic>
      <p:cxnSp>
        <p:nvCxnSpPr>
          <p:cNvPr id="375" name="Прямая соединительная линия 374"/>
          <p:cNvCxnSpPr/>
          <p:nvPr/>
        </p:nvCxnSpPr>
        <p:spPr>
          <a:xfrm>
            <a:off x="8028384" y="5301208"/>
            <a:ext cx="28803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7452320" y="5517232"/>
            <a:ext cx="360039" cy="293365"/>
          </a:xfrm>
          <a:prstGeom prst="rect">
            <a:avLst/>
          </a:prstGeom>
          <a:noFill/>
        </p:spPr>
      </p:pic>
      <p:pic>
        <p:nvPicPr>
          <p:cNvPr id="380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7092280" y="5373216"/>
            <a:ext cx="360039" cy="293365"/>
          </a:xfrm>
          <a:prstGeom prst="rect">
            <a:avLst/>
          </a:prstGeom>
          <a:noFill/>
        </p:spPr>
      </p:pic>
      <p:pic>
        <p:nvPicPr>
          <p:cNvPr id="38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7956376" y="6021288"/>
            <a:ext cx="360039" cy="293365"/>
          </a:xfrm>
          <a:prstGeom prst="rect">
            <a:avLst/>
          </a:prstGeom>
          <a:noFill/>
        </p:spPr>
      </p:pic>
      <p:pic>
        <p:nvPicPr>
          <p:cNvPr id="382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7740352" y="5733256"/>
            <a:ext cx="360039" cy="293365"/>
          </a:xfrm>
          <a:prstGeom prst="rect">
            <a:avLst/>
          </a:prstGeom>
          <a:noFill/>
        </p:spPr>
      </p:pic>
      <p:cxnSp>
        <p:nvCxnSpPr>
          <p:cNvPr id="383" name="Прямая соединительная линия 382"/>
          <p:cNvCxnSpPr/>
          <p:nvPr/>
        </p:nvCxnSpPr>
        <p:spPr>
          <a:xfrm>
            <a:off x="6660232" y="544522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я соединительная линия 384"/>
          <p:cNvCxnSpPr/>
          <p:nvPr/>
        </p:nvCxnSpPr>
        <p:spPr>
          <a:xfrm>
            <a:off x="7020272" y="544522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Прямая соединительная линия 385"/>
          <p:cNvCxnSpPr/>
          <p:nvPr/>
        </p:nvCxnSpPr>
        <p:spPr>
          <a:xfrm>
            <a:off x="4499992" y="544522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Прямая соединительная линия 387"/>
          <p:cNvCxnSpPr/>
          <p:nvPr/>
        </p:nvCxnSpPr>
        <p:spPr>
          <a:xfrm>
            <a:off x="5004048" y="544522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Прямая соединительная линия 388"/>
          <p:cNvCxnSpPr/>
          <p:nvPr/>
        </p:nvCxnSpPr>
        <p:spPr>
          <a:xfrm>
            <a:off x="2627784" y="544522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Прямая соединительная линия 391"/>
          <p:cNvCxnSpPr/>
          <p:nvPr/>
        </p:nvCxnSpPr>
        <p:spPr>
          <a:xfrm>
            <a:off x="2267744" y="544522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Прямая соединительная линия 368"/>
          <p:cNvCxnSpPr/>
          <p:nvPr/>
        </p:nvCxnSpPr>
        <p:spPr>
          <a:xfrm>
            <a:off x="0" y="5445224"/>
            <a:ext cx="2276128" cy="8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755576" y="5229200"/>
            <a:ext cx="360040" cy="293366"/>
          </a:xfrm>
          <a:prstGeom prst="rect">
            <a:avLst/>
          </a:prstGeom>
          <a:noFill/>
        </p:spPr>
      </p:pic>
      <p:pic>
        <p:nvPicPr>
          <p:cNvPr id="364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1259632" y="5229200"/>
            <a:ext cx="360039" cy="293365"/>
          </a:xfrm>
          <a:prstGeom prst="rect">
            <a:avLst/>
          </a:prstGeom>
          <a:noFill/>
        </p:spPr>
      </p:pic>
      <p:pic>
        <p:nvPicPr>
          <p:cNvPr id="1064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179512" y="5229200"/>
            <a:ext cx="360040" cy="293366"/>
          </a:xfrm>
          <a:prstGeom prst="rect">
            <a:avLst/>
          </a:prstGeom>
          <a:noFill/>
        </p:spPr>
      </p:pic>
      <p:pic>
        <p:nvPicPr>
          <p:cNvPr id="394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7236296" y="5805264"/>
            <a:ext cx="360039" cy="293365"/>
          </a:xfrm>
          <a:prstGeom prst="rect">
            <a:avLst/>
          </a:prstGeom>
          <a:noFill/>
        </p:spPr>
      </p:pic>
      <p:pic>
        <p:nvPicPr>
          <p:cNvPr id="395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5868144" y="5373216"/>
            <a:ext cx="360039" cy="293365"/>
          </a:xfrm>
          <a:prstGeom prst="rect">
            <a:avLst/>
          </a:prstGeom>
          <a:noFill/>
        </p:spPr>
      </p:pic>
      <p:pic>
        <p:nvPicPr>
          <p:cNvPr id="396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5508104" y="5373216"/>
            <a:ext cx="360039" cy="293365"/>
          </a:xfrm>
          <a:prstGeom prst="rect">
            <a:avLst/>
          </a:prstGeom>
          <a:noFill/>
        </p:spPr>
      </p:pic>
      <p:pic>
        <p:nvPicPr>
          <p:cNvPr id="397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5076056" y="5373216"/>
            <a:ext cx="360039" cy="293365"/>
          </a:xfrm>
          <a:prstGeom prst="rect">
            <a:avLst/>
          </a:prstGeom>
          <a:noFill/>
        </p:spPr>
      </p:pic>
      <p:pic>
        <p:nvPicPr>
          <p:cNvPr id="398" name="Picture 8" descr="https://evermotion.org/files/model_images/fde8a5fa20ce1c8c48817c991e4fda2a.jpg"/>
          <p:cNvPicPr>
            <a:picLocks noChangeAspect="1" noChangeArrowheads="1"/>
          </p:cNvPicPr>
          <p:nvPr/>
        </p:nvPicPr>
        <p:blipFill>
          <a:blip r:embed="rId51" cstate="print"/>
          <a:srcRect l="22959" r="27041"/>
          <a:stretch>
            <a:fillRect/>
          </a:stretch>
        </p:blipFill>
        <p:spPr bwMode="auto">
          <a:xfrm>
            <a:off x="4139952" y="4941168"/>
            <a:ext cx="360040" cy="720080"/>
          </a:xfrm>
          <a:prstGeom prst="rect">
            <a:avLst/>
          </a:prstGeom>
          <a:noFill/>
        </p:spPr>
      </p:pic>
      <p:pic>
        <p:nvPicPr>
          <p:cNvPr id="399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2699792" y="5373216"/>
            <a:ext cx="360039" cy="293365"/>
          </a:xfrm>
          <a:prstGeom prst="rect">
            <a:avLst/>
          </a:prstGeom>
          <a:noFill/>
        </p:spPr>
      </p:pic>
      <p:pic>
        <p:nvPicPr>
          <p:cNvPr id="400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3707904" y="5373216"/>
            <a:ext cx="360039" cy="293365"/>
          </a:xfrm>
          <a:prstGeom prst="rect">
            <a:avLst/>
          </a:prstGeom>
          <a:noFill/>
        </p:spPr>
      </p:pic>
      <p:pic>
        <p:nvPicPr>
          <p:cNvPr id="401" name="Picture 40" descr="http://cs629502.vk.me/v629502984/1a8fa/b8oiXo5AKxc.jpg"/>
          <p:cNvPicPr>
            <a:picLocks noChangeAspect="1" noChangeArrowheads="1"/>
          </p:cNvPicPr>
          <p:nvPr/>
        </p:nvPicPr>
        <p:blipFill>
          <a:blip r:embed="rId22" cstate="print"/>
          <a:srcRect l="8762" t="7082" r="57444" b="53968"/>
          <a:stretch>
            <a:fillRect/>
          </a:stretch>
        </p:blipFill>
        <p:spPr bwMode="auto">
          <a:xfrm>
            <a:off x="3131840" y="5373216"/>
            <a:ext cx="360039" cy="293365"/>
          </a:xfrm>
          <a:prstGeom prst="rect">
            <a:avLst/>
          </a:prstGeom>
          <a:noFill/>
        </p:spPr>
      </p:pic>
      <p:pic>
        <p:nvPicPr>
          <p:cNvPr id="402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539552" y="5013176"/>
            <a:ext cx="215197" cy="504055"/>
          </a:xfrm>
          <a:prstGeom prst="rect">
            <a:avLst/>
          </a:prstGeom>
          <a:noFill/>
        </p:spPr>
      </p:pic>
      <p:pic>
        <p:nvPicPr>
          <p:cNvPr id="403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3648" y="6141117"/>
            <a:ext cx="536633" cy="716883"/>
          </a:xfrm>
          <a:prstGeom prst="rect">
            <a:avLst/>
          </a:prstGeom>
          <a:noFill/>
        </p:spPr>
      </p:pic>
      <p:pic>
        <p:nvPicPr>
          <p:cNvPr id="404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5856" y="6141117"/>
            <a:ext cx="536633" cy="716883"/>
          </a:xfrm>
          <a:prstGeom prst="rect">
            <a:avLst/>
          </a:prstGeom>
          <a:noFill/>
        </p:spPr>
      </p:pic>
      <p:pic>
        <p:nvPicPr>
          <p:cNvPr id="405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899592" y="6307554"/>
            <a:ext cx="360040" cy="550446"/>
          </a:xfrm>
          <a:prstGeom prst="rect">
            <a:avLst/>
          </a:prstGeom>
          <a:noFill/>
        </p:spPr>
      </p:pic>
      <p:pic>
        <p:nvPicPr>
          <p:cNvPr id="406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3707904" y="6417643"/>
            <a:ext cx="288032" cy="440357"/>
          </a:xfrm>
          <a:prstGeom prst="rect">
            <a:avLst/>
          </a:prstGeom>
          <a:noFill/>
        </p:spPr>
      </p:pic>
      <p:pic>
        <p:nvPicPr>
          <p:cNvPr id="407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3491880" y="5013176"/>
            <a:ext cx="216024" cy="648071"/>
          </a:xfrm>
          <a:prstGeom prst="rect">
            <a:avLst/>
          </a:prstGeom>
          <a:noFill/>
        </p:spPr>
      </p:pic>
      <p:pic>
        <p:nvPicPr>
          <p:cNvPr id="408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5364088" y="6417643"/>
            <a:ext cx="288032" cy="440357"/>
          </a:xfrm>
          <a:prstGeom prst="rect">
            <a:avLst/>
          </a:prstGeom>
          <a:noFill/>
        </p:spPr>
      </p:pic>
      <p:pic>
        <p:nvPicPr>
          <p:cNvPr id="410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6156176" y="6417643"/>
            <a:ext cx="288032" cy="440357"/>
          </a:xfrm>
          <a:prstGeom prst="rect">
            <a:avLst/>
          </a:prstGeom>
          <a:noFill/>
        </p:spPr>
      </p:pic>
      <p:pic>
        <p:nvPicPr>
          <p:cNvPr id="411" name="Picture 4" descr="http://etsphoto.ru/photocache/a7/a7b7bef8acc21ec5c2e97a6251e19eaf.jpg"/>
          <p:cNvPicPr>
            <a:picLocks noChangeAspect="1" noChangeArrowheads="1"/>
          </p:cNvPicPr>
          <p:nvPr/>
        </p:nvPicPr>
        <p:blipFill>
          <a:blip r:embed="rId31" cstate="print"/>
          <a:srcRect l="54673" r="4713" b="5652"/>
          <a:stretch>
            <a:fillRect/>
          </a:stretch>
        </p:blipFill>
        <p:spPr bwMode="auto">
          <a:xfrm>
            <a:off x="8172400" y="6307555"/>
            <a:ext cx="360040" cy="550446"/>
          </a:xfrm>
          <a:prstGeom prst="rect">
            <a:avLst/>
          </a:prstGeom>
          <a:noFill/>
        </p:spPr>
      </p:pic>
      <p:pic>
        <p:nvPicPr>
          <p:cNvPr id="1034" name="Picture 10" descr="http://ramki-vsem.ru/png/cliparts12.pn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8927976" y="3789040"/>
            <a:ext cx="216024" cy="216024"/>
          </a:xfrm>
          <a:prstGeom prst="rect">
            <a:avLst/>
          </a:prstGeom>
          <a:noFill/>
        </p:spPr>
      </p:pic>
      <p:pic>
        <p:nvPicPr>
          <p:cNvPr id="412" name="Picture 10" descr="http://ramki-vsem.ru/png/cliparts12.pn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8927976" y="4077072"/>
            <a:ext cx="216024" cy="216024"/>
          </a:xfrm>
          <a:prstGeom prst="rect">
            <a:avLst/>
          </a:prstGeom>
          <a:noFill/>
        </p:spPr>
      </p:pic>
      <p:pic>
        <p:nvPicPr>
          <p:cNvPr id="413" name="Picture 10" descr="http://ramki-vsem.ru/png/cliparts12.pn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8927976" y="4365104"/>
            <a:ext cx="216024" cy="216024"/>
          </a:xfrm>
          <a:prstGeom prst="rect">
            <a:avLst/>
          </a:prstGeom>
          <a:noFill/>
        </p:spPr>
      </p:pic>
      <p:sp>
        <p:nvSpPr>
          <p:cNvPr id="417" name="TextBox 416"/>
          <p:cNvSpPr txBox="1"/>
          <p:nvPr/>
        </p:nvSpPr>
        <p:spPr>
          <a:xfrm>
            <a:off x="971600" y="4581128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2</a:t>
            </a:r>
            <a:endParaRPr lang="ru-RU" sz="1050" dirty="0"/>
          </a:p>
        </p:txBody>
      </p:sp>
      <p:sp>
        <p:nvSpPr>
          <p:cNvPr id="418" name="TextBox 417"/>
          <p:cNvSpPr txBox="1"/>
          <p:nvPr/>
        </p:nvSpPr>
        <p:spPr>
          <a:xfrm>
            <a:off x="467544" y="4221088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3</a:t>
            </a:r>
            <a:endParaRPr lang="ru-RU" sz="1050" dirty="0"/>
          </a:p>
        </p:txBody>
      </p:sp>
      <p:sp>
        <p:nvSpPr>
          <p:cNvPr id="419" name="TextBox 418"/>
          <p:cNvSpPr txBox="1"/>
          <p:nvPr/>
        </p:nvSpPr>
        <p:spPr>
          <a:xfrm>
            <a:off x="1115616" y="4077072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4</a:t>
            </a:r>
            <a:endParaRPr lang="ru-RU" sz="1050" dirty="0"/>
          </a:p>
        </p:txBody>
      </p:sp>
      <p:sp>
        <p:nvSpPr>
          <p:cNvPr id="420" name="TextBox 419"/>
          <p:cNvSpPr txBox="1"/>
          <p:nvPr/>
        </p:nvSpPr>
        <p:spPr>
          <a:xfrm>
            <a:off x="1835696" y="4149080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5</a:t>
            </a:r>
            <a:endParaRPr lang="ru-RU" sz="1050" dirty="0"/>
          </a:p>
        </p:txBody>
      </p:sp>
      <p:sp>
        <p:nvSpPr>
          <p:cNvPr id="421" name="TextBox 420"/>
          <p:cNvSpPr txBox="1"/>
          <p:nvPr/>
        </p:nvSpPr>
        <p:spPr>
          <a:xfrm>
            <a:off x="1835696" y="2996952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6</a:t>
            </a:r>
            <a:endParaRPr lang="ru-RU" sz="1050" dirty="0"/>
          </a:p>
        </p:txBody>
      </p:sp>
      <p:sp>
        <p:nvSpPr>
          <p:cNvPr id="422" name="TextBox 421"/>
          <p:cNvSpPr txBox="1"/>
          <p:nvPr/>
        </p:nvSpPr>
        <p:spPr>
          <a:xfrm>
            <a:off x="8100392" y="1268760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7</a:t>
            </a:r>
            <a:endParaRPr lang="ru-RU" sz="1050" dirty="0"/>
          </a:p>
        </p:txBody>
      </p:sp>
      <p:sp>
        <p:nvSpPr>
          <p:cNvPr id="423" name="TextBox 422"/>
          <p:cNvSpPr txBox="1"/>
          <p:nvPr/>
        </p:nvSpPr>
        <p:spPr>
          <a:xfrm>
            <a:off x="6156176" y="3284984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8</a:t>
            </a:r>
            <a:endParaRPr lang="ru-RU" sz="1050" dirty="0"/>
          </a:p>
        </p:txBody>
      </p:sp>
      <p:pic>
        <p:nvPicPr>
          <p:cNvPr id="6" name="Picture 12" descr="http://ramdou15.edumsko.ru/uploads/3000/2669/section/275191/sv.jpeg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5940152" y="3212976"/>
            <a:ext cx="236240" cy="322146"/>
          </a:xfrm>
          <a:prstGeom prst="rect">
            <a:avLst/>
          </a:prstGeom>
          <a:noFill/>
        </p:spPr>
      </p:pic>
      <p:sp>
        <p:nvSpPr>
          <p:cNvPr id="424" name="TextBox 423"/>
          <p:cNvSpPr txBox="1"/>
          <p:nvPr/>
        </p:nvSpPr>
        <p:spPr>
          <a:xfrm>
            <a:off x="7020272" y="3501008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9</a:t>
            </a:r>
            <a:endParaRPr lang="ru-RU" sz="1050" dirty="0"/>
          </a:p>
        </p:txBody>
      </p:sp>
      <p:sp>
        <p:nvSpPr>
          <p:cNvPr id="425" name="TextBox 424"/>
          <p:cNvSpPr txBox="1"/>
          <p:nvPr/>
        </p:nvSpPr>
        <p:spPr>
          <a:xfrm>
            <a:off x="8028384" y="4653136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10</a:t>
            </a:r>
            <a:endParaRPr lang="ru-RU" sz="1050" dirty="0"/>
          </a:p>
        </p:txBody>
      </p:sp>
      <p:sp>
        <p:nvSpPr>
          <p:cNvPr id="428" name="TextBox 427"/>
          <p:cNvSpPr txBox="1"/>
          <p:nvPr/>
        </p:nvSpPr>
        <p:spPr>
          <a:xfrm>
            <a:off x="4283968" y="4221088"/>
            <a:ext cx="216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1</a:t>
            </a:r>
            <a:endParaRPr lang="ru-RU" sz="1050" dirty="0"/>
          </a:p>
        </p:txBody>
      </p:sp>
      <p:pic>
        <p:nvPicPr>
          <p:cNvPr id="429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27" cstate="print"/>
          <a:srcRect r="19060" b="23819"/>
          <a:stretch>
            <a:fillRect/>
          </a:stretch>
        </p:blipFill>
        <p:spPr bwMode="auto">
          <a:xfrm>
            <a:off x="1907704" y="0"/>
            <a:ext cx="370779" cy="332656"/>
          </a:xfrm>
          <a:prstGeom prst="rect">
            <a:avLst/>
          </a:prstGeom>
          <a:noFill/>
        </p:spPr>
      </p:pic>
      <p:pic>
        <p:nvPicPr>
          <p:cNvPr id="430" name="Picture 34" descr="http://rai-mebel.ru/sites/default/files/imce/bereza.jpg"/>
          <p:cNvPicPr>
            <a:picLocks noChangeAspect="1" noChangeArrowheads="1"/>
          </p:cNvPicPr>
          <p:nvPr/>
        </p:nvPicPr>
        <p:blipFill>
          <a:blip r:embed="rId27" cstate="print"/>
          <a:srcRect r="19060" b="23819"/>
          <a:stretch>
            <a:fillRect/>
          </a:stretch>
        </p:blipFill>
        <p:spPr bwMode="auto">
          <a:xfrm>
            <a:off x="3419872" y="0"/>
            <a:ext cx="370779" cy="332656"/>
          </a:xfrm>
          <a:prstGeom prst="rect">
            <a:avLst/>
          </a:prstGeom>
          <a:noFill/>
        </p:spPr>
      </p:pic>
      <p:pic>
        <p:nvPicPr>
          <p:cNvPr id="431" name="Picture 28" descr="http://900igr.net/datas/chelovek/Otkuda-ja-vzjalsja-1.files/0012-012-Rjabina.jpg"/>
          <p:cNvPicPr>
            <a:picLocks noChangeAspect="1" noChangeArrowheads="1"/>
          </p:cNvPicPr>
          <p:nvPr/>
        </p:nvPicPr>
        <p:blipFill>
          <a:blip r:embed="rId56" cstate="print"/>
          <a:srcRect r="59615" b="38461"/>
          <a:stretch>
            <a:fillRect/>
          </a:stretch>
        </p:blipFill>
        <p:spPr bwMode="auto">
          <a:xfrm>
            <a:off x="5103440" y="0"/>
            <a:ext cx="332656" cy="332656"/>
          </a:xfrm>
          <a:prstGeom prst="rect">
            <a:avLst/>
          </a:prstGeom>
          <a:noFill/>
        </p:spPr>
      </p:pic>
      <p:pic>
        <p:nvPicPr>
          <p:cNvPr id="432" name="Picture 28" descr="http://900igr.net/datas/chelovek/Otkuda-ja-vzjalsja-1.files/0012-012-Rjabina.jpg"/>
          <p:cNvPicPr>
            <a:picLocks noChangeAspect="1" noChangeArrowheads="1"/>
          </p:cNvPicPr>
          <p:nvPr/>
        </p:nvPicPr>
        <p:blipFill>
          <a:blip r:embed="rId13" cstate="print"/>
          <a:srcRect r="59615" b="38461"/>
          <a:stretch>
            <a:fillRect/>
          </a:stretch>
        </p:blipFill>
        <p:spPr bwMode="auto">
          <a:xfrm>
            <a:off x="6228184" y="0"/>
            <a:ext cx="404664" cy="404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pic>
        <p:nvPicPr>
          <p:cNvPr id="9" name="Содержимое 8" descr="IMG_089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0034" y="1285859"/>
            <a:ext cx="3643338" cy="2428892"/>
          </a:xfrm>
        </p:spPr>
      </p:pic>
      <p:sp>
        <p:nvSpPr>
          <p:cNvPr id="7" name="Прямоугольник 6"/>
          <p:cNvSpPr/>
          <p:nvPr/>
        </p:nvSpPr>
        <p:spPr>
          <a:xfrm>
            <a:off x="2214546" y="500042"/>
            <a:ext cx="450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0364" y="928670"/>
            <a:ext cx="2878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ЭКОЛОГИЧЕСКАЯ ТРОПА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ОГОРО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285860"/>
            <a:ext cx="3524275" cy="2428892"/>
          </a:xfrm>
          <a:prstGeom prst="rect">
            <a:avLst/>
          </a:prstGeom>
        </p:spPr>
      </p:pic>
      <p:pic>
        <p:nvPicPr>
          <p:cNvPr id="11" name="Рисунок 10" descr="АПТЕ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786190"/>
            <a:ext cx="3643338" cy="2426520"/>
          </a:xfrm>
          <a:prstGeom prst="rect">
            <a:avLst/>
          </a:prstGeom>
        </p:spPr>
      </p:pic>
      <p:pic>
        <p:nvPicPr>
          <p:cNvPr id="12" name="Рисунок 11" descr="ЯГОД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3786190"/>
            <a:ext cx="3536044" cy="2355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285728"/>
            <a:ext cx="450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642918"/>
            <a:ext cx="3196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МОРДОВСКОЕ ПОДВОРЬЕ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МОРДОВСКОЕ ПОДВОРЬ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70" y="1000109"/>
            <a:ext cx="6953298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00364" y="571480"/>
            <a:ext cx="3051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1000108"/>
            <a:ext cx="714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Консультации для педагогов и родителей: </a:t>
            </a:r>
            <a:r>
              <a:rPr lang="ru-RU" sz="1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«Моя малая Родина»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«Традиции моего народа»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«Этнокультурное воспитание - как важная составляющая педагогических технологий, использующихся в ДОУ»;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Семинары «Проектный метод организации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образовательной работы в ДОУ»;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Семинары-практикумы, мастер-класс :</a:t>
            </a:r>
            <a:r>
              <a:rPr lang="ru-RU" sz="1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«Разработка проектов образовательного процесса»,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«Художественная литература  в роли воспитателя»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Деловые игры: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-игра «Путешествие по Мордовии»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Круглый  стол, мастер-класс: «Керамика»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Педагогические Советы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Всероссийская образовательная акция «Тотальный диктант»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Выступления на городских семинарах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Выступление на образовательном форуме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педагога дошкольного образования: опыт, проблемы, перспективы»</a:t>
            </a: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международной научно-практической конференции 53-и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Евсевьевские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чтения</a:t>
            </a:r>
          </a:p>
        </p:txBody>
      </p:sp>
      <p:pic>
        <p:nvPicPr>
          <p:cNvPr id="10" name="Рисунок 9" descr="педсов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572008"/>
            <a:ext cx="2571736" cy="1714491"/>
          </a:xfrm>
          <a:prstGeom prst="rect">
            <a:avLst/>
          </a:prstGeom>
        </p:spPr>
      </p:pic>
      <p:pic>
        <p:nvPicPr>
          <p:cNvPr id="12" name="Рисунок 11" descr="педсовет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500570"/>
            <a:ext cx="2571736" cy="1714491"/>
          </a:xfrm>
          <a:prstGeom prst="rect">
            <a:avLst/>
          </a:prstGeom>
        </p:spPr>
      </p:pic>
      <p:pic>
        <p:nvPicPr>
          <p:cNvPr id="13" name="Рисунок 12" descr="диктант оксина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4490152"/>
            <a:ext cx="2928942" cy="172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00364" y="571480"/>
            <a:ext cx="3051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pic>
        <p:nvPicPr>
          <p:cNvPr id="11" name="Рисунок 10" descr="григорье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214422"/>
            <a:ext cx="3071834" cy="4223774"/>
          </a:xfrm>
          <a:prstGeom prst="rect">
            <a:avLst/>
          </a:prstGeom>
        </p:spPr>
      </p:pic>
      <p:pic>
        <p:nvPicPr>
          <p:cNvPr id="14" name="Рисунок 13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8761" y="1285861"/>
            <a:ext cx="3018766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00364" y="571480"/>
            <a:ext cx="3051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539" y="1285860"/>
            <a:ext cx="3383082" cy="4643446"/>
          </a:xfrm>
          <a:prstGeom prst="rect">
            <a:avLst/>
          </a:prstGeom>
        </p:spPr>
      </p:pic>
      <p:pic>
        <p:nvPicPr>
          <p:cNvPr id="8" name="Рисунок 7" descr="сканирование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2012" y="1285860"/>
            <a:ext cx="3344763" cy="4603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00364" y="571480"/>
            <a:ext cx="3051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pic>
        <p:nvPicPr>
          <p:cNvPr id="10" name="Рисунок 9" descr="грант дина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928670"/>
            <a:ext cx="3640566" cy="4998283"/>
          </a:xfrm>
          <a:prstGeom prst="rect">
            <a:avLst/>
          </a:prstGeom>
        </p:spPr>
      </p:pic>
      <p:pic>
        <p:nvPicPr>
          <p:cNvPr id="14" name="Рисунок 13" descr="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1142984"/>
            <a:ext cx="3380429" cy="464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50004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8" name="Рисунок 7" descr="Н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928670"/>
            <a:ext cx="3785135" cy="2520959"/>
          </a:xfrm>
          <a:prstGeom prst="rect">
            <a:avLst/>
          </a:prstGeom>
        </p:spPr>
      </p:pic>
      <p:pic>
        <p:nvPicPr>
          <p:cNvPr id="7" name="Рисунок 6" descr="ОНО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71875"/>
            <a:ext cx="3857652" cy="2569257"/>
          </a:xfrm>
          <a:prstGeom prst="rect">
            <a:avLst/>
          </a:prstGeom>
        </p:spPr>
      </p:pic>
      <p:pic>
        <p:nvPicPr>
          <p:cNvPr id="9" name="Рисунок 8" descr="Изображение 0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928670"/>
            <a:ext cx="3584448" cy="5218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1840062_2261821857198115_1049205590665986048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071546"/>
            <a:ext cx="7196806" cy="515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0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ЧЕЛОВЕК, НЕ ЗНАЮЩИЙ СВОЕГО 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ПРОШЛОГО, НЕ ЗНАЕТ НИЧЕГО</a:t>
            </a:r>
          </a:p>
          <a:p>
            <a:pPr algn="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(СТАРИННАЯ МУДРОСТЬ)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ГР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928670"/>
            <a:ext cx="3929058" cy="2946794"/>
          </a:xfrm>
          <a:prstGeom prst="rect">
            <a:avLst/>
          </a:prstGeom>
        </p:spPr>
      </p:pic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50004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4" name="Рисунок 3" descr="DSC_6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928670"/>
            <a:ext cx="3786214" cy="2507753"/>
          </a:xfrm>
          <a:prstGeom prst="rect">
            <a:avLst/>
          </a:prstGeom>
        </p:spPr>
      </p:pic>
      <p:pic>
        <p:nvPicPr>
          <p:cNvPr id="6" name="Рисунок 5" descr="ИГР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3214686"/>
            <a:ext cx="5357818" cy="3013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50004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5" name="Рисунок 4" descr="БЕСЕД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000108"/>
            <a:ext cx="7000892" cy="466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50004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6" name="Рисунок 5" descr="ПРОГУЛ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142984"/>
            <a:ext cx="3643306" cy="2428872"/>
          </a:xfrm>
          <a:prstGeom prst="rect">
            <a:avLst/>
          </a:prstGeom>
        </p:spPr>
      </p:pic>
      <p:pic>
        <p:nvPicPr>
          <p:cNvPr id="7" name="Рисунок 6" descr="ТАН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13010" y="1776995"/>
            <a:ext cx="5072098" cy="3804074"/>
          </a:xfrm>
          <a:prstGeom prst="rect">
            <a:avLst/>
          </a:prstGeom>
        </p:spPr>
      </p:pic>
      <p:pic>
        <p:nvPicPr>
          <p:cNvPr id="8" name="Рисунок 7" descr="БИБЛИОТЕ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3785910"/>
            <a:ext cx="3643306" cy="242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50004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6" name="Рисунок 5" descr="1ea42899eac5d7878ce8e292fbd4ad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1071546"/>
            <a:ext cx="7715240" cy="5138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ОЖДЕСТВ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1000108"/>
            <a:ext cx="4572000" cy="3048000"/>
          </a:xfrm>
          <a:prstGeom prst="rect">
            <a:avLst/>
          </a:prstGeom>
        </p:spPr>
      </p:pic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50004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8" name="Рисунок 7" descr="ПАСХ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071810"/>
            <a:ext cx="4429124" cy="294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290" y="1428736"/>
            <a:ext cx="275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Праздники и развлечения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00042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pic>
        <p:nvPicPr>
          <p:cNvPr id="5" name="Рисунок 4" descr="IMG_98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500174"/>
            <a:ext cx="6858016" cy="4572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794" y="928670"/>
            <a:ext cx="492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Тиринь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(обучение детей эрзянскому языку)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00042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pic>
        <p:nvPicPr>
          <p:cNvPr id="4" name="Рисунок 3" descr="ПОСИДЕЛ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000109"/>
            <a:ext cx="4500594" cy="2997466"/>
          </a:xfrm>
          <a:prstGeom prst="rect">
            <a:avLst/>
          </a:prstGeom>
        </p:spPr>
      </p:pic>
      <p:pic>
        <p:nvPicPr>
          <p:cNvPr id="5" name="Рисунок 4" descr="ПОСИДЕЛКИ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2714620"/>
            <a:ext cx="5286380" cy="3520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1357298"/>
            <a:ext cx="2328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Фольклорный кружок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Говорушки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00042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pic>
        <p:nvPicPr>
          <p:cNvPr id="5" name="Рисунок 4" descr="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000108"/>
            <a:ext cx="3497690" cy="4802122"/>
          </a:xfrm>
          <a:prstGeom prst="rect">
            <a:avLst/>
          </a:prstGeom>
        </p:spPr>
      </p:pic>
      <p:pic>
        <p:nvPicPr>
          <p:cNvPr id="10" name="Рисунок 9" descr="IMG_9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5" y="1142984"/>
            <a:ext cx="3143272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00042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pic>
        <p:nvPicPr>
          <p:cNvPr id="6" name="Рисунок 5" descr="высоцкая проек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857232"/>
            <a:ext cx="3854880" cy="5292523"/>
          </a:xfrm>
          <a:prstGeom prst="rect">
            <a:avLst/>
          </a:prstGeom>
        </p:spPr>
      </p:pic>
      <p:pic>
        <p:nvPicPr>
          <p:cNvPr id="7" name="Рисунок 6" descr="кукла татарка юмаева 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4609" y="928670"/>
            <a:ext cx="3798396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00042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pic>
        <p:nvPicPr>
          <p:cNvPr id="7" name="Рисунок 6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857232"/>
            <a:ext cx="3538232" cy="4857784"/>
          </a:xfrm>
          <a:prstGeom prst="rect">
            <a:avLst/>
          </a:prstGeom>
        </p:spPr>
      </p:pic>
      <p:pic>
        <p:nvPicPr>
          <p:cNvPr id="8" name="Рисунок 7" descr="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857232"/>
            <a:ext cx="3538214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МОРДОВИЯ – МНОГОНАЦИОНАЛЬНЫЙ РЕГИОН</a:t>
            </a:r>
          </a:p>
        </p:txBody>
      </p:sp>
      <p:pic>
        <p:nvPicPr>
          <p:cNvPr id="10" name="Рисунок 9" descr="танец Дружбы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785794"/>
            <a:ext cx="6667500" cy="2219325"/>
          </a:xfrm>
          <a:prstGeom prst="rect">
            <a:avLst/>
          </a:prstGeom>
        </p:spPr>
      </p:pic>
      <p:pic>
        <p:nvPicPr>
          <p:cNvPr id="11" name="Рисунок 10" descr="s1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94" y="2928934"/>
            <a:ext cx="5786446" cy="3356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214686"/>
            <a:ext cx="5643570" cy="2821785"/>
          </a:xfrm>
          <a:prstGeom prst="rect">
            <a:avLst/>
          </a:prstGeom>
        </p:spPr>
      </p:pic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500042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5" name="Рисунок 4" descr="toler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785794"/>
            <a:ext cx="2438400" cy="2865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926" y="1285860"/>
            <a:ext cx="602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Толерантное отношение к людям разных национальностей</a:t>
            </a:r>
          </a:p>
          <a:p>
            <a:r>
              <a:rPr lang="ru-RU" dirty="0" smtClean="0"/>
              <a:t>создается у ребенка под влиянием родителей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500042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4" name="Рисунок 3" descr="РОДСОБРАНИ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071546"/>
            <a:ext cx="6858048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500042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7" name="Рисунок 6" descr="ДЕНЬ ПОЖИЛОГО ЧЕЛОВЕ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000108"/>
            <a:ext cx="3643338" cy="2426520"/>
          </a:xfrm>
          <a:prstGeom prst="rect">
            <a:avLst/>
          </a:prstGeom>
        </p:spPr>
      </p:pic>
      <p:pic>
        <p:nvPicPr>
          <p:cNvPr id="1026" name="Picture 2" descr="H:\этнокультурный компонент\РОДИТЕЛИ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571876"/>
            <a:ext cx="3646899" cy="2428892"/>
          </a:xfrm>
          <a:prstGeom prst="rect">
            <a:avLst/>
          </a:prstGeom>
          <a:noFill/>
        </p:spPr>
      </p:pic>
      <p:pic>
        <p:nvPicPr>
          <p:cNvPr id="10" name="Рисунок 9" descr="РОДИТЕЛИ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1000108"/>
            <a:ext cx="3643306" cy="2428871"/>
          </a:xfrm>
          <a:prstGeom prst="rect">
            <a:avLst/>
          </a:prstGeom>
        </p:spPr>
      </p:pic>
      <p:pic>
        <p:nvPicPr>
          <p:cNvPr id="11" name="Рисунок 10" descr="РОДИТЕЛИ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1" y="3571876"/>
            <a:ext cx="3643338" cy="2428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500042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6" name="Рисунок 5" descr="ВЫСТА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10" y="928670"/>
            <a:ext cx="3539638" cy="2357454"/>
          </a:xfrm>
          <a:prstGeom prst="rect">
            <a:avLst/>
          </a:prstGeom>
        </p:spPr>
      </p:pic>
      <p:pic>
        <p:nvPicPr>
          <p:cNvPr id="7" name="Рисунок 6" descr="ВЫСТАВКА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3357562"/>
            <a:ext cx="4429124" cy="2949866"/>
          </a:xfrm>
          <a:prstGeom prst="rect">
            <a:avLst/>
          </a:prstGeom>
        </p:spPr>
      </p:pic>
      <p:pic>
        <p:nvPicPr>
          <p:cNvPr id="8" name="Рисунок 7" descr="РИСУН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928670"/>
            <a:ext cx="3606016" cy="2401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500042"/>
            <a:ext cx="350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9" name="Рисунок 8" descr="Изображение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928670"/>
            <a:ext cx="7715304" cy="540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50004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6" name="Рисунок 5" descr="КРОШ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000108"/>
            <a:ext cx="4286216" cy="2854687"/>
          </a:xfrm>
          <a:prstGeom prst="rect">
            <a:avLst/>
          </a:prstGeom>
        </p:spPr>
      </p:pic>
      <p:pic>
        <p:nvPicPr>
          <p:cNvPr id="5" name="Рисунок 4" descr="ТЕАТР ЯУШЕВ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3071810"/>
            <a:ext cx="4572000" cy="3045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2066" y="1428736"/>
            <a:ext cx="342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Государственный театр кукол РМ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4357694"/>
            <a:ext cx="3741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Музыкальный театр оперы и балета</a:t>
            </a:r>
          </a:p>
          <a:p>
            <a:r>
              <a:rPr lang="ru-RU" dirty="0" smtClean="0"/>
              <a:t>Имени И.М. </a:t>
            </a:r>
            <a:r>
              <a:rPr lang="ru-RU" dirty="0" err="1" smtClean="0"/>
              <a:t>Яушева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50004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7" name="Рисунок 6" descr="ЭРЗ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714620"/>
            <a:ext cx="4548198" cy="3404042"/>
          </a:xfrm>
          <a:prstGeom prst="rect">
            <a:avLst/>
          </a:prstGeom>
        </p:spPr>
      </p:pic>
      <p:pic>
        <p:nvPicPr>
          <p:cNvPr id="8" name="Рисунок 7" descr="ЭРЗЯ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142984"/>
            <a:ext cx="4643438" cy="3475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504" y="150017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Музей имени С.Д. </a:t>
            </a:r>
            <a:r>
              <a:rPr lang="ru-RU" dirty="0" err="1" smtClean="0"/>
              <a:t>Эрьзи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1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000108"/>
            <a:ext cx="3795334" cy="2516764"/>
          </a:xfrm>
          <a:prstGeom prst="rect">
            <a:avLst/>
          </a:prstGeom>
        </p:spPr>
      </p:pic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50004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10" name="Рисунок 9" descr="DSC_1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643314"/>
            <a:ext cx="3857652" cy="2558088"/>
          </a:xfrm>
          <a:prstGeom prst="rect">
            <a:avLst/>
          </a:prstGeom>
        </p:spPr>
      </p:pic>
      <p:pic>
        <p:nvPicPr>
          <p:cNvPr id="6" name="Рисунок 5" descr="СОШ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000108"/>
            <a:ext cx="3677873" cy="2449521"/>
          </a:xfrm>
          <a:prstGeom prst="rect">
            <a:avLst/>
          </a:prstGeom>
        </p:spPr>
      </p:pic>
      <p:pic>
        <p:nvPicPr>
          <p:cNvPr id="7" name="Рисунок 6" descr="СОШ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571876"/>
            <a:ext cx="3857620" cy="256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50004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5" name="Рисунок 4" descr="БИБЛИОТЕ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5"/>
            <a:ext cx="4143404" cy="2759572"/>
          </a:xfrm>
          <a:prstGeom prst="rect">
            <a:avLst/>
          </a:prstGeom>
        </p:spPr>
      </p:pic>
      <p:pic>
        <p:nvPicPr>
          <p:cNvPr id="6" name="Рисунок 5" descr="БИБЛИОТЕКА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2786058"/>
            <a:ext cx="4429124" cy="3321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714488"/>
            <a:ext cx="435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Детская библиотека №5 им. С.Я. Маршака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50004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4" name="Рисунок 3" descr="благодарств.письмо храм. ноябрь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000108"/>
            <a:ext cx="3643338" cy="5002088"/>
          </a:xfrm>
          <a:prstGeom prst="rect">
            <a:avLst/>
          </a:prstGeom>
        </p:spPr>
      </p:pic>
      <p:pic>
        <p:nvPicPr>
          <p:cNvPr id="6" name="Рисунок 5" descr="ЯРМАРКА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00109"/>
            <a:ext cx="3646898" cy="2428891"/>
          </a:xfrm>
          <a:prstGeom prst="rect">
            <a:avLst/>
          </a:prstGeom>
        </p:spPr>
      </p:pic>
      <p:pic>
        <p:nvPicPr>
          <p:cNvPr id="7" name="Рисунок 6" descr="ЯРМАР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00439"/>
            <a:ext cx="3646899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TkMMBL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1357298"/>
            <a:ext cx="5814456" cy="5025196"/>
          </a:xfrm>
          <a:prstGeom prst="rect">
            <a:avLst/>
          </a:prstGeom>
        </p:spPr>
      </p:pic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165304"/>
            <a:ext cx="9036496" cy="692696"/>
          </a:xfrm>
          <a:prstGeom prst="rect">
            <a:avLst/>
          </a:prstGeom>
          <a:noFill/>
        </p:spPr>
      </p:pic>
      <p:pic>
        <p:nvPicPr>
          <p:cNvPr id="4" name="Рисунок 3" descr="narod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214290"/>
            <a:ext cx="7215206" cy="3261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pic>
        <p:nvPicPr>
          <p:cNvPr id="7" name="Рисунок 6" descr="ИННОВАЦ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928670"/>
            <a:ext cx="3563029" cy="4903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2857496"/>
            <a:ext cx="5715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620688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1412776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7664" y="2636912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47664" y="3645024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94116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sm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1810"/>
            <a:ext cx="9144000" cy="304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85786" y="135790"/>
            <a:ext cx="728667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Нормативно - правовая база</a:t>
            </a:r>
            <a:endPara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-«Конституция РФ ст.26.44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-Указ президента РФ от 19декабря 2012г.№666 «О стратегии   государственной национальной политики Российской Федерации на период до 2025г.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-Распоряжение Правительства РФ от 15 июля 2013г.№1226-р «Стратегия государственной национальной политики  РФ на период до 2025г.»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-Федеральный закон №273-ФЗ «Об образовании в РФ» от 29.12.2012г.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-Федеральный государственный образовательный  стандарт  дошкольного образования, (приказ  Министерства образования науки  РФ  от 17.10.2013,№1155.</a:t>
            </a:r>
          </a:p>
          <a:p>
            <a:pPr algn="just">
              <a:buNone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Устав МАДОУ «Детский сад №89 комбинированного вида»</a:t>
            </a:r>
          </a:p>
          <a:p>
            <a:pPr algn="just">
              <a:buNone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локальные акты МАДОУ «Детский сад №89 комбинированного вида»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интегративных качеств этнокультурной направленности детей дошкольного возраста посредством интеграции образовательных областей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340768"/>
            <a:ext cx="4608512" cy="3312369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1785926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инновации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Создание и проверка педагогических условий формирования интегративных качеств этнокультурной направленности у детей дошкольного возраста посредством интеграции образовательных областей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08" y="4929198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этап –организационный    (2015-2016)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этап – практический          (2016-2018)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этап – обобщающий          (2018-2020)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1" y="2714620"/>
            <a:ext cx="8001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интереса к языкам и культуре народов 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взаимопонимания и формирование толерантных отношений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 педагогического потенциала традиционной народной 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культуры, с целью воспитания у детей духовно-нравственных качеств личности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Совершенствование ресурсного обеспечения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Продолжение работы по налаживанию партнерских отношений с социумом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Распространение  педагогического опыта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интегративных качеств этнокультурной направленности детей дошкольного возраста посредством интеграции образовательных областей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280831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1500174"/>
            <a:ext cx="7973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родителей (законных представителей):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571604" y="207167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539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интегративных качеств этнокультурной направленности детей дошкольного возраста посредством интеграции образовательных областей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280831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0715" y="2060848"/>
            <a:ext cx="830252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инновационной деятельности: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с детьми;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с педагогами;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 с родителями;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 поликультурной предметно-развивающей среды.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32539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571480"/>
            <a:ext cx="820892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</p:txBody>
      </p:sp>
      <p:pic>
        <p:nvPicPr>
          <p:cNvPr id="17410" name="Picture 2" descr="http://fugazeta.ru/wp-content/uploads/2017/01/uzo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165304"/>
            <a:ext cx="7704856" cy="6926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28926" y="1071546"/>
            <a:ext cx="3566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ЦЕНТРЫ НАРОДНОЙ КУЛЬТУРЫ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79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500174"/>
            <a:ext cx="3536182" cy="2357454"/>
          </a:xfrm>
          <a:prstGeom prst="rect">
            <a:avLst/>
          </a:prstGeom>
        </p:spPr>
      </p:pic>
      <p:pic>
        <p:nvPicPr>
          <p:cNvPr id="12" name="Рисунок 11" descr="IMG_8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500174"/>
            <a:ext cx="3536181" cy="2357454"/>
          </a:xfrm>
          <a:prstGeom prst="rect">
            <a:avLst/>
          </a:prstGeom>
        </p:spPr>
      </p:pic>
      <p:pic>
        <p:nvPicPr>
          <p:cNvPr id="13" name="Рисунок 12" descr="IMG_8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5" y="3929066"/>
            <a:ext cx="3500430" cy="2286016"/>
          </a:xfrm>
          <a:prstGeom prst="rect">
            <a:avLst/>
          </a:prstGeom>
        </p:spPr>
      </p:pic>
      <p:pic>
        <p:nvPicPr>
          <p:cNvPr id="14" name="Рисунок 13" descr="IMG_8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929067"/>
            <a:ext cx="3500462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553</Words>
  <Application>Microsoft Office PowerPoint</Application>
  <PresentationFormat>Экран (4:3)</PresentationFormat>
  <Paragraphs>133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Формирование интегративных качеств этнокультурной направленности детей дошкольного возраста посредством интеграции образовательных областей</vt:lpstr>
      <vt:lpstr>Формирование интегративных качеств этнокультурной направленности детей дошкольного возраста посредством интеграции образовательных областей</vt:lpstr>
      <vt:lpstr>Формирование интегративных качеств этнокультурной направленности детей дошкольного возраста посредством интеграции образовательных областей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Глуховы</dc:creator>
  <cp:lastModifiedBy>Елена</cp:lastModifiedBy>
  <cp:revision>171</cp:revision>
  <dcterms:created xsi:type="dcterms:W3CDTF">2018-03-03T20:32:23Z</dcterms:created>
  <dcterms:modified xsi:type="dcterms:W3CDTF">2019-08-27T20:47:29Z</dcterms:modified>
</cp:coreProperties>
</file>