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9" r:id="rId4"/>
    <p:sldId id="260" r:id="rId5"/>
    <p:sldId id="261" r:id="rId6"/>
    <p:sldId id="262" r:id="rId7"/>
    <p:sldId id="264" r:id="rId8"/>
    <p:sldId id="265" r:id="rId9"/>
    <p:sldId id="266"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30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DA3A2E-DF5B-42A0-8E51-8676F5A641C4}" type="datetimeFigureOut">
              <a:rPr lang="ru-RU" smtClean="0"/>
              <a:t>16.11.2017</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4981B7-4DF4-4D63-BE67-47A091BF41DA}" type="slidenum">
              <a:rPr lang="ru-RU" smtClean="0"/>
              <a:t>‹#›</a:t>
            </a:fld>
            <a:endParaRPr lang="ru-RU"/>
          </a:p>
        </p:txBody>
      </p:sp>
    </p:spTree>
    <p:extLst>
      <p:ext uri="{BB962C8B-B14F-4D97-AF65-F5344CB8AC3E}">
        <p14:creationId xmlns:p14="http://schemas.microsoft.com/office/powerpoint/2010/main" val="195444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1E6BFAB-BB69-4CB1-80C2-1D81A1892A7F}" type="datetimeFigureOut">
              <a:rPr lang="ru-RU" smtClean="0"/>
              <a:t>16.11.2017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42D96D-4CEE-4B9F-988E-B8C0280F0210}" type="slidenum">
              <a:rPr lang="ru-RU" smtClean="0"/>
              <a:t>‹#›</a:t>
            </a:fld>
            <a:endParaRPr lang="ru-RU"/>
          </a:p>
        </p:txBody>
      </p:sp>
    </p:spTree>
    <p:extLst>
      <p:ext uri="{BB962C8B-B14F-4D97-AF65-F5344CB8AC3E}">
        <p14:creationId xmlns:p14="http://schemas.microsoft.com/office/powerpoint/2010/main" val="2430461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E6BFAB-BB69-4CB1-80C2-1D81A1892A7F}" type="datetimeFigureOut">
              <a:rPr lang="ru-RU" smtClean="0"/>
              <a:t>16.11.2017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42D96D-4CEE-4B9F-988E-B8C0280F0210}" type="slidenum">
              <a:rPr lang="ru-RU" smtClean="0"/>
              <a:t>‹#›</a:t>
            </a:fld>
            <a:endParaRPr lang="ru-RU"/>
          </a:p>
        </p:txBody>
      </p:sp>
    </p:spTree>
    <p:extLst>
      <p:ext uri="{BB962C8B-B14F-4D97-AF65-F5344CB8AC3E}">
        <p14:creationId xmlns:p14="http://schemas.microsoft.com/office/powerpoint/2010/main" val="2450499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E6BFAB-BB69-4CB1-80C2-1D81A1892A7F}" type="datetimeFigureOut">
              <a:rPr lang="ru-RU" smtClean="0"/>
              <a:t>16.11.2017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42D96D-4CEE-4B9F-988E-B8C0280F0210}" type="slidenum">
              <a:rPr lang="ru-RU" smtClean="0"/>
              <a:t>‹#›</a:t>
            </a:fld>
            <a:endParaRPr lang="ru-RU"/>
          </a:p>
        </p:txBody>
      </p:sp>
    </p:spTree>
    <p:extLst>
      <p:ext uri="{BB962C8B-B14F-4D97-AF65-F5344CB8AC3E}">
        <p14:creationId xmlns:p14="http://schemas.microsoft.com/office/powerpoint/2010/main" val="389927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E6BFAB-BB69-4CB1-80C2-1D81A1892A7F}" type="datetimeFigureOut">
              <a:rPr lang="ru-RU" smtClean="0"/>
              <a:t>16.11.2017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42D96D-4CEE-4B9F-988E-B8C0280F0210}" type="slidenum">
              <a:rPr lang="ru-RU" smtClean="0"/>
              <a:t>‹#›</a:t>
            </a:fld>
            <a:endParaRPr lang="ru-RU"/>
          </a:p>
        </p:txBody>
      </p:sp>
    </p:spTree>
    <p:extLst>
      <p:ext uri="{BB962C8B-B14F-4D97-AF65-F5344CB8AC3E}">
        <p14:creationId xmlns:p14="http://schemas.microsoft.com/office/powerpoint/2010/main" val="3350004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1E6BFAB-BB69-4CB1-80C2-1D81A1892A7F}" type="datetimeFigureOut">
              <a:rPr lang="ru-RU" smtClean="0"/>
              <a:t>16.11.2017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42D96D-4CEE-4B9F-988E-B8C0280F0210}" type="slidenum">
              <a:rPr lang="ru-RU" smtClean="0"/>
              <a:t>‹#›</a:t>
            </a:fld>
            <a:endParaRPr lang="ru-RU"/>
          </a:p>
        </p:txBody>
      </p:sp>
    </p:spTree>
    <p:extLst>
      <p:ext uri="{BB962C8B-B14F-4D97-AF65-F5344CB8AC3E}">
        <p14:creationId xmlns:p14="http://schemas.microsoft.com/office/powerpoint/2010/main" val="2181668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1E6BFAB-BB69-4CB1-80C2-1D81A1892A7F}" type="datetimeFigureOut">
              <a:rPr lang="ru-RU" smtClean="0"/>
              <a:t>16.11.2017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542D96D-4CEE-4B9F-988E-B8C0280F0210}" type="slidenum">
              <a:rPr lang="ru-RU" smtClean="0"/>
              <a:t>‹#›</a:t>
            </a:fld>
            <a:endParaRPr lang="ru-RU"/>
          </a:p>
        </p:txBody>
      </p:sp>
    </p:spTree>
    <p:extLst>
      <p:ext uri="{BB962C8B-B14F-4D97-AF65-F5344CB8AC3E}">
        <p14:creationId xmlns:p14="http://schemas.microsoft.com/office/powerpoint/2010/main" val="2615658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1E6BFAB-BB69-4CB1-80C2-1D81A1892A7F}" type="datetimeFigureOut">
              <a:rPr lang="ru-RU" smtClean="0"/>
              <a:t>16.11.2017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542D96D-4CEE-4B9F-988E-B8C0280F0210}" type="slidenum">
              <a:rPr lang="ru-RU" smtClean="0"/>
              <a:t>‹#›</a:t>
            </a:fld>
            <a:endParaRPr lang="ru-RU"/>
          </a:p>
        </p:txBody>
      </p:sp>
    </p:spTree>
    <p:extLst>
      <p:ext uri="{BB962C8B-B14F-4D97-AF65-F5344CB8AC3E}">
        <p14:creationId xmlns:p14="http://schemas.microsoft.com/office/powerpoint/2010/main" val="3822448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1E6BFAB-BB69-4CB1-80C2-1D81A1892A7F}" type="datetimeFigureOut">
              <a:rPr lang="ru-RU" smtClean="0"/>
              <a:t>16.11.2017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542D96D-4CEE-4B9F-988E-B8C0280F0210}" type="slidenum">
              <a:rPr lang="ru-RU" smtClean="0"/>
              <a:t>‹#›</a:t>
            </a:fld>
            <a:endParaRPr lang="ru-RU"/>
          </a:p>
        </p:txBody>
      </p:sp>
    </p:spTree>
    <p:extLst>
      <p:ext uri="{BB962C8B-B14F-4D97-AF65-F5344CB8AC3E}">
        <p14:creationId xmlns:p14="http://schemas.microsoft.com/office/powerpoint/2010/main" val="100294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1E6BFAB-BB69-4CB1-80C2-1D81A1892A7F}" type="datetimeFigureOut">
              <a:rPr lang="ru-RU" smtClean="0"/>
              <a:t>16.11.2017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542D96D-4CEE-4B9F-988E-B8C0280F0210}" type="slidenum">
              <a:rPr lang="ru-RU" smtClean="0"/>
              <a:t>‹#›</a:t>
            </a:fld>
            <a:endParaRPr lang="ru-RU"/>
          </a:p>
        </p:txBody>
      </p:sp>
    </p:spTree>
    <p:extLst>
      <p:ext uri="{BB962C8B-B14F-4D97-AF65-F5344CB8AC3E}">
        <p14:creationId xmlns:p14="http://schemas.microsoft.com/office/powerpoint/2010/main" val="2806430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1E6BFAB-BB69-4CB1-80C2-1D81A1892A7F}" type="datetimeFigureOut">
              <a:rPr lang="ru-RU" smtClean="0"/>
              <a:t>16.11.2017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542D96D-4CEE-4B9F-988E-B8C0280F0210}" type="slidenum">
              <a:rPr lang="ru-RU" smtClean="0"/>
              <a:t>‹#›</a:t>
            </a:fld>
            <a:endParaRPr lang="ru-RU"/>
          </a:p>
        </p:txBody>
      </p:sp>
    </p:spTree>
    <p:extLst>
      <p:ext uri="{BB962C8B-B14F-4D97-AF65-F5344CB8AC3E}">
        <p14:creationId xmlns:p14="http://schemas.microsoft.com/office/powerpoint/2010/main" val="3005313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1E6BFAB-BB69-4CB1-80C2-1D81A1892A7F}" type="datetimeFigureOut">
              <a:rPr lang="ru-RU" smtClean="0"/>
              <a:t>16.11.2017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542D96D-4CEE-4B9F-988E-B8C0280F0210}" type="slidenum">
              <a:rPr lang="ru-RU" smtClean="0"/>
              <a:t>‹#›</a:t>
            </a:fld>
            <a:endParaRPr lang="ru-RU"/>
          </a:p>
        </p:txBody>
      </p:sp>
    </p:spTree>
    <p:extLst>
      <p:ext uri="{BB962C8B-B14F-4D97-AF65-F5344CB8AC3E}">
        <p14:creationId xmlns:p14="http://schemas.microsoft.com/office/powerpoint/2010/main" val="4012009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6BFAB-BB69-4CB1-80C2-1D81A1892A7F}" type="datetimeFigureOut">
              <a:rPr lang="ru-RU" smtClean="0"/>
              <a:t>16.11.2017</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42D96D-4CEE-4B9F-988E-B8C0280F0210}" type="slidenum">
              <a:rPr lang="ru-RU" smtClean="0"/>
              <a:t>‹#›</a:t>
            </a:fld>
            <a:endParaRPr lang="ru-RU"/>
          </a:p>
        </p:txBody>
      </p:sp>
    </p:spTree>
    <p:extLst>
      <p:ext uri="{BB962C8B-B14F-4D97-AF65-F5344CB8AC3E}">
        <p14:creationId xmlns:p14="http://schemas.microsoft.com/office/powerpoint/2010/main" val="597003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598234" y="1025912"/>
            <a:ext cx="7270595" cy="4401205"/>
          </a:xfrm>
          <a:prstGeom prst="rect">
            <a:avLst/>
          </a:prstGeom>
          <a:noFill/>
        </p:spPr>
        <p:txBody>
          <a:bodyPr wrap="square" rtlCol="0">
            <a:spAutoFit/>
          </a:bodyPr>
          <a:lstStyle/>
          <a:p>
            <a:pPr algn="ctr"/>
            <a:r>
              <a:rPr lang="ru-RU" sz="2400" b="1" dirty="0" smtClean="0">
                <a:solidFill>
                  <a:schemeClr val="accent2">
                    <a:lumMod val="50000"/>
                  </a:schemeClr>
                </a:solidFill>
                <a:latin typeface="Monotype Corsiva" panose="03010101010201010101" pitchFamily="66" charset="0"/>
              </a:rPr>
              <a:t>Муниципальное дошкольное образовательное учреждение</a:t>
            </a:r>
          </a:p>
          <a:p>
            <a:pPr algn="ctr"/>
            <a:r>
              <a:rPr lang="ru-RU" sz="2400" b="1" dirty="0" smtClean="0">
                <a:solidFill>
                  <a:schemeClr val="accent2">
                    <a:lumMod val="50000"/>
                  </a:schemeClr>
                </a:solidFill>
                <a:latin typeface="Monotype Corsiva" panose="03010101010201010101" pitchFamily="66" charset="0"/>
              </a:rPr>
              <a:t> «Детский сад №20 комбинированного вида»</a:t>
            </a:r>
          </a:p>
          <a:p>
            <a:pPr algn="ctr"/>
            <a:endParaRPr lang="ru-RU" sz="2400" b="1" dirty="0">
              <a:solidFill>
                <a:schemeClr val="accent2">
                  <a:lumMod val="50000"/>
                </a:schemeClr>
              </a:solidFill>
              <a:latin typeface="Monotype Corsiva" panose="03010101010201010101" pitchFamily="66" charset="0"/>
            </a:endParaRPr>
          </a:p>
          <a:p>
            <a:pPr algn="ctr"/>
            <a:endParaRPr lang="ru-RU" sz="2400" b="1" dirty="0" smtClean="0">
              <a:solidFill>
                <a:schemeClr val="accent2">
                  <a:lumMod val="50000"/>
                </a:schemeClr>
              </a:solidFill>
              <a:latin typeface="Monotype Corsiva" panose="03010101010201010101" pitchFamily="66" charset="0"/>
            </a:endParaRPr>
          </a:p>
          <a:p>
            <a:pPr algn="ctr"/>
            <a:r>
              <a:rPr lang="ru-RU" sz="4400" b="1" dirty="0" smtClean="0">
                <a:solidFill>
                  <a:schemeClr val="accent2">
                    <a:lumMod val="50000"/>
                  </a:schemeClr>
                </a:solidFill>
                <a:latin typeface="Monotype Corsiva" panose="03010101010201010101" pitchFamily="66" charset="0"/>
              </a:rPr>
              <a:t>Проект</a:t>
            </a:r>
          </a:p>
          <a:p>
            <a:pPr algn="ctr"/>
            <a:r>
              <a:rPr lang="ru-RU" sz="4400" b="1" dirty="0" smtClean="0">
                <a:solidFill>
                  <a:schemeClr val="accent2">
                    <a:lumMod val="50000"/>
                  </a:schemeClr>
                </a:solidFill>
                <a:latin typeface="Monotype Corsiva" panose="03010101010201010101" pitchFamily="66" charset="0"/>
              </a:rPr>
              <a:t>«Морские ракушки»</a:t>
            </a:r>
          </a:p>
          <a:p>
            <a:pPr algn="ctr"/>
            <a:endParaRPr lang="ru-RU" sz="2400" b="1" dirty="0">
              <a:solidFill>
                <a:schemeClr val="accent2">
                  <a:lumMod val="50000"/>
                </a:schemeClr>
              </a:solidFill>
              <a:latin typeface="Monotype Corsiva" panose="03010101010201010101" pitchFamily="66" charset="0"/>
            </a:endParaRPr>
          </a:p>
          <a:p>
            <a:pPr algn="ctr"/>
            <a:endParaRPr lang="ru-RU" sz="2400" b="1" dirty="0" smtClean="0">
              <a:solidFill>
                <a:schemeClr val="accent2">
                  <a:lumMod val="50000"/>
                </a:schemeClr>
              </a:solidFill>
              <a:latin typeface="Monotype Corsiva" panose="03010101010201010101" pitchFamily="66" charset="0"/>
            </a:endParaRPr>
          </a:p>
          <a:p>
            <a:pPr algn="r"/>
            <a:r>
              <a:rPr lang="ru-RU" sz="2400" b="1" dirty="0" smtClean="0">
                <a:solidFill>
                  <a:schemeClr val="accent2">
                    <a:lumMod val="50000"/>
                  </a:schemeClr>
                </a:solidFill>
                <a:latin typeface="Monotype Corsiva" panose="03010101010201010101" pitchFamily="66" charset="0"/>
              </a:rPr>
              <a:t>Проект подготовил:</a:t>
            </a:r>
          </a:p>
          <a:p>
            <a:pPr algn="r"/>
            <a:r>
              <a:rPr lang="ru-RU" sz="2400" b="1" dirty="0" smtClean="0">
                <a:solidFill>
                  <a:schemeClr val="accent2">
                    <a:lumMod val="50000"/>
                  </a:schemeClr>
                </a:solidFill>
                <a:latin typeface="Monotype Corsiva" panose="03010101010201010101" pitchFamily="66" charset="0"/>
              </a:rPr>
              <a:t>Воспитатель Радаева И.А</a:t>
            </a:r>
            <a:r>
              <a:rPr lang="ru-RU" sz="2400" b="1" dirty="0" smtClean="0">
                <a:solidFill>
                  <a:schemeClr val="accent1">
                    <a:lumMod val="50000"/>
                  </a:schemeClr>
                </a:solidFill>
                <a:latin typeface="Monotype Corsiva" panose="03010101010201010101" pitchFamily="66" charset="0"/>
              </a:rPr>
              <a:t>.</a:t>
            </a:r>
            <a:endParaRPr lang="ru-RU" sz="2400" b="1" dirty="0">
              <a:solidFill>
                <a:schemeClr val="accent1">
                  <a:lumMod val="50000"/>
                </a:schemeClr>
              </a:solidFill>
              <a:latin typeface="Monotype Corsiva" panose="03010101010201010101" pitchFamily="66" charset="0"/>
            </a:endParaRPr>
          </a:p>
        </p:txBody>
      </p:sp>
    </p:spTree>
    <p:extLst>
      <p:ext uri="{BB962C8B-B14F-4D97-AF65-F5344CB8AC3E}">
        <p14:creationId xmlns:p14="http://schemas.microsoft.com/office/powerpoint/2010/main" val="969122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9549" b="3056"/>
          <a:stretch/>
        </p:blipFill>
        <p:spPr>
          <a:xfrm>
            <a:off x="0" y="0"/>
            <a:ext cx="12191999" cy="6858000"/>
          </a:xfrm>
        </p:spPr>
      </p:pic>
      <p:sp>
        <p:nvSpPr>
          <p:cNvPr id="7" name="TextBox 6"/>
          <p:cNvSpPr txBox="1"/>
          <p:nvPr/>
        </p:nvSpPr>
        <p:spPr>
          <a:xfrm>
            <a:off x="479502" y="197347"/>
            <a:ext cx="11340791" cy="6186309"/>
          </a:xfrm>
          <a:prstGeom prst="rect">
            <a:avLst/>
          </a:prstGeom>
          <a:noFill/>
        </p:spPr>
        <p:txBody>
          <a:bodyPr wrap="square" rtlCol="0">
            <a:spAutoFit/>
          </a:bodyPr>
          <a:lstStyle/>
          <a:p>
            <a:pPr algn="ctr"/>
            <a:r>
              <a:rPr lang="ru-RU" b="1" dirty="0">
                <a:latin typeface="Monotype Corsiva" panose="03010101010201010101" pitchFamily="66" charset="0"/>
              </a:rPr>
              <a:t>Проект </a:t>
            </a:r>
            <a:r>
              <a:rPr lang="ru-RU" i="1" dirty="0">
                <a:latin typeface="Monotype Corsiva" panose="03010101010201010101" pitchFamily="66" charset="0"/>
              </a:rPr>
              <a:t>«</a:t>
            </a:r>
            <a:r>
              <a:rPr lang="ru-RU" b="1" i="1" dirty="0">
                <a:latin typeface="Monotype Corsiva" panose="03010101010201010101" pitchFamily="66" charset="0"/>
              </a:rPr>
              <a:t>Ракушки водоемов</a:t>
            </a:r>
            <a:r>
              <a:rPr lang="ru-RU" i="1" dirty="0" smtClean="0">
                <a:latin typeface="Monotype Corsiva" panose="03010101010201010101" pitchFamily="66" charset="0"/>
              </a:rPr>
              <a:t>»</a:t>
            </a:r>
            <a:endParaRPr lang="ru-RU" dirty="0">
              <a:latin typeface="Monotype Corsiva" panose="03010101010201010101" pitchFamily="66" charset="0"/>
            </a:endParaRPr>
          </a:p>
          <a:p>
            <a:r>
              <a:rPr lang="ru-RU" dirty="0">
                <a:latin typeface="Monotype Corsiva" panose="03010101010201010101" pitchFamily="66" charset="0"/>
              </a:rPr>
              <a:t>Классификация </a:t>
            </a:r>
            <a:r>
              <a:rPr lang="ru-RU" b="1" dirty="0">
                <a:latin typeface="Monotype Corsiva" panose="03010101010201010101" pitchFamily="66" charset="0"/>
              </a:rPr>
              <a:t>проекта</a:t>
            </a:r>
            <a:endParaRPr lang="ru-RU" dirty="0">
              <a:latin typeface="Monotype Corsiva" panose="03010101010201010101" pitchFamily="66" charset="0"/>
            </a:endParaRPr>
          </a:p>
          <a:p>
            <a:r>
              <a:rPr lang="ru-RU" u="sng" dirty="0">
                <a:latin typeface="Monotype Corsiva" panose="03010101010201010101" pitchFamily="66" charset="0"/>
              </a:rPr>
              <a:t>По тематике</a:t>
            </a:r>
            <a:r>
              <a:rPr lang="ru-RU" dirty="0">
                <a:latin typeface="Monotype Corsiva" panose="03010101010201010101" pitchFamily="66" charset="0"/>
              </a:rPr>
              <a:t>: информационный.</a:t>
            </a:r>
          </a:p>
          <a:p>
            <a:r>
              <a:rPr lang="ru-RU" u="sng" dirty="0">
                <a:latin typeface="Monotype Corsiva" panose="03010101010201010101" pitchFamily="66" charset="0"/>
              </a:rPr>
              <a:t>Состав участников</a:t>
            </a:r>
            <a:r>
              <a:rPr lang="ru-RU" dirty="0">
                <a:latin typeface="Monotype Corsiva" panose="03010101010201010101" pitchFamily="66" charset="0"/>
              </a:rPr>
              <a:t>: дети старшего возраста, родители, воспитатели.</a:t>
            </a:r>
          </a:p>
          <a:p>
            <a:r>
              <a:rPr lang="ru-RU" u="sng" dirty="0">
                <a:latin typeface="Monotype Corsiva" panose="03010101010201010101" pitchFamily="66" charset="0"/>
              </a:rPr>
              <a:t>По срокам реализации</a:t>
            </a:r>
            <a:r>
              <a:rPr lang="ru-RU" dirty="0">
                <a:latin typeface="Monotype Corsiva" panose="03010101010201010101" pitchFamily="66" charset="0"/>
              </a:rPr>
              <a:t>: краткосрочный</a:t>
            </a:r>
          </a:p>
          <a:p>
            <a:r>
              <a:rPr lang="ru-RU" u="sng" dirty="0">
                <a:latin typeface="Monotype Corsiva" panose="03010101010201010101" pitchFamily="66" charset="0"/>
              </a:rPr>
              <a:t>1. Проблема</a:t>
            </a:r>
            <a:r>
              <a:rPr lang="ru-RU" dirty="0">
                <a:latin typeface="Monotype Corsiva" panose="03010101010201010101" pitchFamily="66" charset="0"/>
              </a:rPr>
              <a:t>: Один из детей принес морскую раковину в группу. Предмет заинтересовал детей и вызвал много </a:t>
            </a:r>
            <a:r>
              <a:rPr lang="ru-RU" u="sng" dirty="0">
                <a:latin typeface="Monotype Corsiva" panose="03010101010201010101" pitchFamily="66" charset="0"/>
              </a:rPr>
              <a:t>вопросов</a:t>
            </a:r>
            <a:r>
              <a:rPr lang="ru-RU" dirty="0">
                <a:latin typeface="Monotype Corsiva" panose="03010101010201010101" pitchFamily="66" charset="0"/>
              </a:rPr>
              <a:t>: откуда она; для чего она нужна; и что с ней можно сделать.</a:t>
            </a:r>
          </a:p>
          <a:p>
            <a:r>
              <a:rPr lang="ru-RU" u="sng" dirty="0">
                <a:latin typeface="Monotype Corsiva" panose="03010101010201010101" pitchFamily="66" charset="0"/>
              </a:rPr>
              <a:t>2. Цель</a:t>
            </a:r>
            <a:r>
              <a:rPr lang="ru-RU" dirty="0">
                <a:latin typeface="Monotype Corsiva" panose="03010101010201010101" pitchFamily="66" charset="0"/>
              </a:rPr>
              <a:t>: Обобщаем представление детей о моллюсках, как обитателях рек, озёр, морей; классифицируем </a:t>
            </a:r>
            <a:r>
              <a:rPr lang="ru-RU" b="1" dirty="0">
                <a:latin typeface="Monotype Corsiva" panose="03010101010201010101" pitchFamily="66" charset="0"/>
              </a:rPr>
              <a:t>ракушки </a:t>
            </a:r>
            <a:r>
              <a:rPr lang="ru-RU" dirty="0">
                <a:latin typeface="Monotype Corsiva" panose="03010101010201010101" pitchFamily="66" charset="0"/>
              </a:rPr>
              <a:t>моллюсков по месту обитания (речные- морские, по строению раковин </a:t>
            </a:r>
            <a:r>
              <a:rPr lang="ru-RU" i="1" dirty="0">
                <a:latin typeface="Monotype Corsiva" panose="03010101010201010101" pitchFamily="66" charset="0"/>
              </a:rPr>
              <a:t>(двухстворчатые, завитые)</a:t>
            </a:r>
            <a:r>
              <a:rPr lang="ru-RU" dirty="0">
                <a:latin typeface="Monotype Corsiva" panose="03010101010201010101" pitchFamily="66" charset="0"/>
              </a:rPr>
              <a:t>; воспитываем умение видеть красоту </a:t>
            </a:r>
            <a:r>
              <a:rPr lang="ru-RU" b="1" dirty="0">
                <a:latin typeface="Monotype Corsiva" panose="03010101010201010101" pitchFamily="66" charset="0"/>
              </a:rPr>
              <a:t>ракушек</a:t>
            </a:r>
            <a:r>
              <a:rPr lang="ru-RU" dirty="0">
                <a:latin typeface="Monotype Corsiva" panose="03010101010201010101" pitchFamily="66" charset="0"/>
              </a:rPr>
              <a:t>, наслаждаться ею, выражать свои чувства в речи; развиваем творческое воображение; прививаем интерес к коллекционированию.</a:t>
            </a:r>
          </a:p>
          <a:p>
            <a:r>
              <a:rPr lang="ru-RU" u="sng" dirty="0">
                <a:latin typeface="Monotype Corsiva" panose="03010101010201010101" pitchFamily="66" charset="0"/>
              </a:rPr>
              <a:t>3. Задачи</a:t>
            </a:r>
            <a:r>
              <a:rPr lang="ru-RU" dirty="0">
                <a:latin typeface="Monotype Corsiva" panose="03010101010201010101" pitchFamily="66" charset="0"/>
              </a:rPr>
              <a:t>:</a:t>
            </a:r>
          </a:p>
          <a:p>
            <a:r>
              <a:rPr lang="ru-RU" dirty="0">
                <a:latin typeface="Monotype Corsiva" panose="03010101010201010101" pitchFamily="66" charset="0"/>
              </a:rPr>
              <a:t>Познакомить детей с разными видами </a:t>
            </a:r>
            <a:r>
              <a:rPr lang="ru-RU" b="1" dirty="0">
                <a:latin typeface="Monotype Corsiva" panose="03010101010201010101" pitchFamily="66" charset="0"/>
              </a:rPr>
              <a:t>ракушек</a:t>
            </a:r>
            <a:r>
              <a:rPr lang="ru-RU" dirty="0">
                <a:latin typeface="Monotype Corsiva" panose="03010101010201010101" pitchFamily="66" charset="0"/>
              </a:rPr>
              <a:t>, местами их обитания;</a:t>
            </a:r>
          </a:p>
          <a:p>
            <a:r>
              <a:rPr lang="ru-RU" dirty="0">
                <a:latin typeface="Monotype Corsiva" panose="03010101010201010101" pitchFamily="66" charset="0"/>
              </a:rPr>
              <a:t>Развивать любознательность и наблюдательность детей;</a:t>
            </a:r>
          </a:p>
          <a:p>
            <a:r>
              <a:rPr lang="ru-RU" dirty="0">
                <a:latin typeface="Monotype Corsiva" panose="03010101010201010101" pitchFamily="66" charset="0"/>
              </a:rPr>
              <a:t>Активизировать словарь детей существительными.</a:t>
            </a:r>
          </a:p>
          <a:p>
            <a:r>
              <a:rPr lang="ru-RU" dirty="0">
                <a:latin typeface="Monotype Corsiva" panose="03010101010201010101" pitchFamily="66" charset="0"/>
              </a:rPr>
              <a:t>Развивать любознательность и познавательную активность детей;</a:t>
            </a:r>
          </a:p>
          <a:p>
            <a:r>
              <a:rPr lang="ru-RU" dirty="0">
                <a:latin typeface="Monotype Corsiva" panose="03010101010201010101" pitchFamily="66" charset="0"/>
              </a:rPr>
              <a:t>Воспитывать бережное отношение к природным ресурсам.</a:t>
            </a:r>
          </a:p>
          <a:p>
            <a:r>
              <a:rPr lang="ru-RU" u="sng" dirty="0">
                <a:latin typeface="Monotype Corsiva" panose="03010101010201010101" pitchFamily="66" charset="0"/>
              </a:rPr>
              <a:t>4. Планируемые результаты</a:t>
            </a:r>
            <a:r>
              <a:rPr lang="ru-RU" dirty="0">
                <a:latin typeface="Monotype Corsiva" panose="03010101010201010101" pitchFamily="66" charset="0"/>
              </a:rPr>
              <a:t>:</a:t>
            </a:r>
          </a:p>
          <a:p>
            <a:r>
              <a:rPr lang="ru-RU" u="sng" dirty="0">
                <a:latin typeface="Monotype Corsiva" panose="03010101010201010101" pitchFamily="66" charset="0"/>
              </a:rPr>
              <a:t>Дети узнают</a:t>
            </a:r>
            <a:r>
              <a:rPr lang="ru-RU" dirty="0">
                <a:latin typeface="Monotype Corsiva" panose="03010101010201010101" pitchFamily="66" charset="0"/>
              </a:rPr>
              <a:t>:</a:t>
            </a:r>
          </a:p>
          <a:p>
            <a:r>
              <a:rPr lang="ru-RU" dirty="0">
                <a:latin typeface="Monotype Corsiva" panose="03010101010201010101" pitchFamily="66" charset="0"/>
              </a:rPr>
              <a:t>Знания детей о разновидностях </a:t>
            </a:r>
            <a:r>
              <a:rPr lang="ru-RU" b="1" dirty="0">
                <a:latin typeface="Monotype Corsiva" panose="03010101010201010101" pitchFamily="66" charset="0"/>
              </a:rPr>
              <a:t>ракушек</a:t>
            </a:r>
            <a:r>
              <a:rPr lang="ru-RU" dirty="0">
                <a:latin typeface="Monotype Corsiva" panose="03010101010201010101" pitchFamily="66" charset="0"/>
              </a:rPr>
              <a:t>.</a:t>
            </a:r>
          </a:p>
          <a:p>
            <a:r>
              <a:rPr lang="ru-RU" dirty="0">
                <a:latin typeface="Monotype Corsiva" panose="03010101010201010101" pitchFamily="66" charset="0"/>
              </a:rPr>
              <a:t>Умение использовать </a:t>
            </a:r>
            <a:r>
              <a:rPr lang="ru-RU" b="1" dirty="0">
                <a:latin typeface="Monotype Corsiva" panose="03010101010201010101" pitchFamily="66" charset="0"/>
              </a:rPr>
              <a:t>ракушки</a:t>
            </a:r>
            <a:r>
              <a:rPr lang="ru-RU" dirty="0">
                <a:latin typeface="Monotype Corsiva" panose="03010101010201010101" pitchFamily="66" charset="0"/>
              </a:rPr>
              <a:t> в различных видах деятельности.</a:t>
            </a:r>
          </a:p>
          <a:p>
            <a:r>
              <a:rPr lang="ru-RU" dirty="0">
                <a:latin typeface="Monotype Corsiva" panose="03010101010201010101" pitchFamily="66" charset="0"/>
              </a:rPr>
              <a:t>План реализации </a:t>
            </a:r>
            <a:r>
              <a:rPr lang="ru-RU" b="1" dirty="0">
                <a:latin typeface="Monotype Corsiva" panose="03010101010201010101" pitchFamily="66" charset="0"/>
              </a:rPr>
              <a:t>проекта</a:t>
            </a:r>
            <a:r>
              <a:rPr lang="ru-RU" dirty="0">
                <a:latin typeface="Monotype Corsiva" panose="03010101010201010101" pitchFamily="66" charset="0"/>
              </a:rPr>
              <a:t>.</a:t>
            </a:r>
          </a:p>
        </p:txBody>
      </p:sp>
    </p:spTree>
    <p:extLst>
      <p:ext uri="{BB962C8B-B14F-4D97-AF65-F5344CB8AC3E}">
        <p14:creationId xmlns:p14="http://schemas.microsoft.com/office/powerpoint/2010/main" val="1354218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9549" b="3056"/>
          <a:stretch/>
        </p:blipFill>
        <p:spPr>
          <a:xfrm>
            <a:off x="0" y="0"/>
            <a:ext cx="12191999" cy="6858000"/>
          </a:xfrm>
        </p:spPr>
      </p:pic>
      <p:sp>
        <p:nvSpPr>
          <p:cNvPr id="7" name="TextBox 6"/>
          <p:cNvSpPr txBox="1"/>
          <p:nvPr/>
        </p:nvSpPr>
        <p:spPr>
          <a:xfrm>
            <a:off x="479503" y="197347"/>
            <a:ext cx="4549698" cy="6065250"/>
          </a:xfrm>
          <a:prstGeom prst="rect">
            <a:avLst/>
          </a:prstGeom>
          <a:noFill/>
        </p:spPr>
        <p:txBody>
          <a:bodyPr wrap="square" rtlCol="0">
            <a:spAutoFit/>
          </a:bodyPr>
          <a:lstStyle/>
          <a:p>
            <a:pPr>
              <a:lnSpc>
                <a:spcPct val="107000"/>
              </a:lnSpc>
              <a:spcAft>
                <a:spcPts val="800"/>
              </a:spcAft>
            </a:pPr>
            <a:r>
              <a:rPr lang="ru-RU" u="sng" dirty="0">
                <a:latin typeface="Monotype Corsiva" panose="03010101010201010101" pitchFamily="66" charset="0"/>
                <a:ea typeface="Calibri" panose="020F0502020204030204" pitchFamily="34" charset="0"/>
                <a:cs typeface="Times New Roman" panose="02020603050405020304" pitchFamily="18" charset="0"/>
              </a:rPr>
              <a:t>Основной этап</a:t>
            </a:r>
            <a:r>
              <a:rPr lang="ru-RU" dirty="0">
                <a:latin typeface="Monotype Corsiva" panose="03010101010201010101" pitchFamily="66" charset="0"/>
                <a:ea typeface="Calibri" panose="020F0502020204030204" pitchFamily="34" charset="0"/>
                <a:cs typeface="Times New Roman" panose="02020603050405020304" pitchFamily="18" charset="0"/>
              </a:rPr>
              <a:t>:</a:t>
            </a:r>
            <a:endParaRPr lang="ru-RU" dirty="0" smtClean="0">
              <a:effectLst/>
              <a:latin typeface="Monotype Corsiva" panose="03010101010201010101" pitchFamily="66"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Monotype Corsiva" panose="03010101010201010101" pitchFamily="66" charset="0"/>
                <a:ea typeface="Calibri" panose="020F0502020204030204" pitchFamily="34" charset="0"/>
                <a:cs typeface="Times New Roman" panose="02020603050405020304" pitchFamily="18" charset="0"/>
              </a:rPr>
              <a:t>Беседы, рассказы </a:t>
            </a:r>
            <a:r>
              <a:rPr lang="ru-RU" i="1" dirty="0">
                <a:latin typeface="Monotype Corsiva" panose="03010101010201010101" pitchFamily="66" charset="0"/>
                <a:ea typeface="Calibri" panose="020F0502020204030204" pitchFamily="34" charset="0"/>
                <a:cs typeface="Times New Roman" panose="02020603050405020304" pitchFamily="18" charset="0"/>
              </a:rPr>
              <a:t>«Что мы знаем о воде»</a:t>
            </a:r>
            <a:endParaRPr lang="ru-RU" dirty="0" smtClean="0">
              <a:effectLst/>
              <a:latin typeface="Monotype Corsiva" panose="03010101010201010101" pitchFamily="66" charset="0"/>
              <a:ea typeface="Calibri" panose="020F0502020204030204" pitchFamily="34" charset="0"/>
              <a:cs typeface="Times New Roman" panose="02020603050405020304" pitchFamily="18" charset="0"/>
            </a:endParaRPr>
          </a:p>
          <a:p>
            <a:pPr>
              <a:lnSpc>
                <a:spcPct val="107000"/>
              </a:lnSpc>
              <a:spcAft>
                <a:spcPts val="800"/>
              </a:spcAft>
            </a:pPr>
            <a:r>
              <a:rPr lang="ru-RU" i="1" dirty="0" smtClean="0">
                <a:latin typeface="Monotype Corsiva" panose="03010101010201010101" pitchFamily="66" charset="0"/>
                <a:ea typeface="Calibri" panose="020F0502020204030204" pitchFamily="34" charset="0"/>
                <a:cs typeface="Times New Roman" panose="02020603050405020304" pitchFamily="18" charset="0"/>
              </a:rPr>
              <a:t>«О морских </a:t>
            </a:r>
            <a:r>
              <a:rPr lang="ru-RU" b="1" i="1" dirty="0" smtClean="0">
                <a:latin typeface="Monotype Corsiva" panose="03010101010201010101" pitchFamily="66" charset="0"/>
                <a:ea typeface="Calibri" panose="020F0502020204030204" pitchFamily="34" charset="0"/>
                <a:cs typeface="Times New Roman" panose="02020603050405020304" pitchFamily="18" charset="0"/>
              </a:rPr>
              <a:t>ракушках</a:t>
            </a:r>
            <a:r>
              <a:rPr lang="ru-RU" i="1" dirty="0" smtClean="0">
                <a:latin typeface="Monotype Corsiva" panose="03010101010201010101" pitchFamily="66" charset="0"/>
                <a:ea typeface="Calibri" panose="020F0502020204030204" pitchFamily="34" charset="0"/>
                <a:cs typeface="Times New Roman" panose="02020603050405020304" pitchFamily="18" charset="0"/>
              </a:rPr>
              <a:t>»</a:t>
            </a:r>
            <a:endParaRPr lang="ru-RU" dirty="0" smtClean="0">
              <a:effectLst/>
              <a:latin typeface="Monotype Corsiva" panose="03010101010201010101" pitchFamily="66" charset="0"/>
              <a:ea typeface="Calibri" panose="020F0502020204030204" pitchFamily="34" charset="0"/>
              <a:cs typeface="Times New Roman" panose="02020603050405020304" pitchFamily="18" charset="0"/>
            </a:endParaRPr>
          </a:p>
          <a:p>
            <a:pPr>
              <a:lnSpc>
                <a:spcPct val="107000"/>
              </a:lnSpc>
              <a:spcAft>
                <a:spcPts val="800"/>
              </a:spcAft>
            </a:pPr>
            <a:r>
              <a:rPr lang="ru-RU" i="1" dirty="0">
                <a:latin typeface="Monotype Corsiva" panose="03010101010201010101" pitchFamily="66" charset="0"/>
                <a:ea typeface="Calibri" panose="020F0502020204030204" pitchFamily="34" charset="0"/>
                <a:cs typeface="Times New Roman" panose="02020603050405020304" pitchFamily="18" charset="0"/>
              </a:rPr>
              <a:t>«Почему, приложив к уху, мы слышим шум океана»</a:t>
            </a:r>
            <a:endParaRPr lang="ru-RU" dirty="0" smtClean="0">
              <a:effectLst/>
              <a:latin typeface="Monotype Corsiva" panose="03010101010201010101" pitchFamily="66" charset="0"/>
              <a:ea typeface="Calibri" panose="020F0502020204030204" pitchFamily="34" charset="0"/>
              <a:cs typeface="Times New Roman" panose="02020603050405020304" pitchFamily="18" charset="0"/>
            </a:endParaRPr>
          </a:p>
          <a:p>
            <a:pPr>
              <a:lnSpc>
                <a:spcPct val="107000"/>
              </a:lnSpc>
              <a:spcAft>
                <a:spcPts val="800"/>
              </a:spcAft>
            </a:pPr>
            <a:r>
              <a:rPr lang="ru-RU" i="1" dirty="0">
                <a:latin typeface="Monotype Corsiva" panose="03010101010201010101" pitchFamily="66" charset="0"/>
                <a:ea typeface="Calibri" panose="020F0502020204030204" pitchFamily="34" charset="0"/>
                <a:cs typeface="Times New Roman" panose="02020603050405020304" pitchFamily="18" charset="0"/>
              </a:rPr>
              <a:t>«Как моллюски- жемчужницы делают жемчуг»</a:t>
            </a:r>
            <a:endParaRPr lang="ru-RU" dirty="0" smtClean="0">
              <a:effectLst/>
              <a:latin typeface="Monotype Corsiva" panose="03010101010201010101" pitchFamily="66"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Monotype Corsiva" panose="03010101010201010101" pitchFamily="66" charset="0"/>
                <a:ea typeface="Calibri" panose="020F0502020204030204" pitchFamily="34" charset="0"/>
                <a:cs typeface="Times New Roman" panose="02020603050405020304" pitchFamily="18" charset="0"/>
              </a:rPr>
              <a:t>Опытно – экспериментальная деятельность </a:t>
            </a:r>
            <a:r>
              <a:rPr lang="ru-RU" u="sng" dirty="0">
                <a:latin typeface="Monotype Corsiva" panose="03010101010201010101" pitchFamily="66" charset="0"/>
                <a:ea typeface="Calibri" panose="020F0502020204030204" pitchFamily="34" charset="0"/>
                <a:cs typeface="Times New Roman" panose="02020603050405020304" pitchFamily="18" charset="0"/>
              </a:rPr>
              <a:t>Опыты</a:t>
            </a:r>
            <a:r>
              <a:rPr lang="ru-RU" dirty="0">
                <a:latin typeface="Monotype Corsiva" panose="03010101010201010101" pitchFamily="66" charset="0"/>
                <a:ea typeface="Calibri" panose="020F0502020204030204" pitchFamily="34" charset="0"/>
                <a:cs typeface="Times New Roman" panose="02020603050405020304" pitchFamily="18" charset="0"/>
              </a:rPr>
              <a:t>:</a:t>
            </a:r>
            <a:endParaRPr lang="ru-RU" dirty="0" smtClean="0">
              <a:effectLst/>
              <a:latin typeface="Monotype Corsiva" panose="03010101010201010101" pitchFamily="66" charset="0"/>
              <a:ea typeface="Calibri" panose="020F0502020204030204" pitchFamily="34" charset="0"/>
              <a:cs typeface="Times New Roman" panose="02020603050405020304" pitchFamily="18" charset="0"/>
            </a:endParaRPr>
          </a:p>
          <a:p>
            <a:pPr>
              <a:lnSpc>
                <a:spcPct val="107000"/>
              </a:lnSpc>
              <a:spcAft>
                <a:spcPts val="800"/>
              </a:spcAft>
            </a:pPr>
            <a:r>
              <a:rPr lang="ru-RU" i="1" dirty="0">
                <a:latin typeface="Monotype Corsiva" panose="03010101010201010101" pitchFamily="66" charset="0"/>
                <a:ea typeface="Calibri" panose="020F0502020204030204" pitchFamily="34" charset="0"/>
                <a:cs typeface="Times New Roman" panose="02020603050405020304" pitchFamily="18" charset="0"/>
              </a:rPr>
              <a:t>«Вода – это жидкость»</a:t>
            </a:r>
            <a:endParaRPr lang="ru-RU" dirty="0" smtClean="0">
              <a:effectLst/>
              <a:latin typeface="Monotype Corsiva" panose="03010101010201010101" pitchFamily="66" charset="0"/>
              <a:ea typeface="Calibri" panose="020F0502020204030204" pitchFamily="34" charset="0"/>
              <a:cs typeface="Times New Roman" panose="02020603050405020304" pitchFamily="18" charset="0"/>
            </a:endParaRPr>
          </a:p>
          <a:p>
            <a:pPr>
              <a:lnSpc>
                <a:spcPct val="107000"/>
              </a:lnSpc>
              <a:spcAft>
                <a:spcPts val="800"/>
              </a:spcAft>
            </a:pPr>
            <a:r>
              <a:rPr lang="ru-RU" i="1" dirty="0">
                <a:latin typeface="Monotype Corsiva" panose="03010101010201010101" pitchFamily="66" charset="0"/>
                <a:ea typeface="Calibri" panose="020F0502020204030204" pitchFamily="34" charset="0"/>
                <a:cs typeface="Times New Roman" panose="02020603050405020304" pitchFamily="18" charset="0"/>
              </a:rPr>
              <a:t>«Отпечатки </a:t>
            </a:r>
            <a:r>
              <a:rPr lang="ru-RU" b="1" i="1" dirty="0">
                <a:latin typeface="Monotype Corsiva" panose="03010101010201010101" pitchFamily="66" charset="0"/>
                <a:ea typeface="Calibri" panose="020F0502020204030204" pitchFamily="34" charset="0"/>
                <a:cs typeface="Times New Roman" panose="02020603050405020304" pitchFamily="18" charset="0"/>
              </a:rPr>
              <a:t>ракушек на пластилине</a:t>
            </a:r>
            <a:r>
              <a:rPr lang="ru-RU" i="1" dirty="0">
                <a:latin typeface="Monotype Corsiva" panose="03010101010201010101" pitchFamily="66" charset="0"/>
                <a:ea typeface="Calibri" panose="020F0502020204030204" pitchFamily="34" charset="0"/>
                <a:cs typeface="Times New Roman" panose="02020603050405020304" pitchFamily="18" charset="0"/>
              </a:rPr>
              <a:t>»</a:t>
            </a:r>
            <a:endParaRPr lang="ru-RU" dirty="0" smtClean="0">
              <a:effectLst/>
              <a:latin typeface="Monotype Corsiva" panose="03010101010201010101" pitchFamily="66"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Monotype Corsiva" panose="03010101010201010101" pitchFamily="66" charset="0"/>
                <a:ea typeface="Calibri" panose="020F0502020204030204" pitchFamily="34" charset="0"/>
                <a:cs typeface="Times New Roman" panose="02020603050405020304" pitchFamily="18" charset="0"/>
              </a:rPr>
              <a:t>Рассматривание </a:t>
            </a:r>
            <a:r>
              <a:rPr lang="ru-RU" b="1" dirty="0">
                <a:latin typeface="Monotype Corsiva" panose="03010101010201010101" pitchFamily="66" charset="0"/>
                <a:ea typeface="Calibri" panose="020F0502020204030204" pitchFamily="34" charset="0"/>
                <a:cs typeface="Times New Roman" panose="02020603050405020304" pitchFamily="18" charset="0"/>
              </a:rPr>
              <a:t>ракушек под лупой</a:t>
            </a:r>
            <a:r>
              <a:rPr lang="ru-RU" dirty="0">
                <a:latin typeface="Monotype Corsiva" panose="03010101010201010101" pitchFamily="66" charset="0"/>
                <a:ea typeface="Calibri" panose="020F0502020204030204" pitchFamily="34" charset="0"/>
                <a:cs typeface="Times New Roman" panose="02020603050405020304" pitchFamily="18" charset="0"/>
              </a:rPr>
              <a:t>.</a:t>
            </a:r>
            <a:endParaRPr lang="ru-RU" dirty="0" smtClean="0">
              <a:effectLst/>
              <a:latin typeface="Monotype Corsiva" panose="03010101010201010101" pitchFamily="66"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Monotype Corsiva" panose="03010101010201010101" pitchFamily="66" charset="0"/>
                <a:ea typeface="Calibri" panose="020F0502020204030204" pitchFamily="34" charset="0"/>
                <a:cs typeface="Times New Roman" panose="02020603050405020304" pitchFamily="18" charset="0"/>
              </a:rPr>
              <a:t>Познавательная деятельность НОД </a:t>
            </a:r>
            <a:r>
              <a:rPr lang="ru-RU" i="1" dirty="0">
                <a:latin typeface="Monotype Corsiva" panose="03010101010201010101" pitchFamily="66" charset="0"/>
                <a:ea typeface="Calibri" panose="020F0502020204030204" pitchFamily="34" charset="0"/>
                <a:cs typeface="Times New Roman" panose="02020603050405020304" pitchFamily="18" charset="0"/>
              </a:rPr>
              <a:t>«Обитатели </a:t>
            </a:r>
            <a:r>
              <a:rPr lang="ru-RU" b="1" i="1" dirty="0">
                <a:latin typeface="Monotype Corsiva" panose="03010101010201010101" pitchFamily="66" charset="0"/>
                <a:ea typeface="Calibri" panose="020F0502020204030204" pitchFamily="34" charset="0"/>
                <a:cs typeface="Times New Roman" panose="02020603050405020304" pitchFamily="18" charset="0"/>
              </a:rPr>
              <a:t>водоемов</a:t>
            </a:r>
            <a:r>
              <a:rPr lang="ru-RU" i="1" dirty="0">
                <a:latin typeface="Monotype Corsiva" panose="03010101010201010101" pitchFamily="66" charset="0"/>
                <a:ea typeface="Calibri" panose="020F0502020204030204" pitchFamily="34" charset="0"/>
                <a:cs typeface="Times New Roman" panose="02020603050405020304" pitchFamily="18" charset="0"/>
              </a:rPr>
              <a:t>»</a:t>
            </a:r>
            <a:endParaRPr lang="ru-RU" dirty="0" smtClean="0">
              <a:effectLst/>
              <a:latin typeface="Monotype Corsiva" panose="03010101010201010101" pitchFamily="66"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Monotype Corsiva" panose="03010101010201010101" pitchFamily="66" charset="0"/>
                <a:ea typeface="Calibri" panose="020F0502020204030204" pitchFamily="34" charset="0"/>
                <a:cs typeface="Times New Roman" panose="02020603050405020304" pitchFamily="18" charset="0"/>
              </a:rPr>
              <a:t>НОД </a:t>
            </a:r>
            <a:r>
              <a:rPr lang="ru-RU" i="1" dirty="0">
                <a:latin typeface="Monotype Corsiva" panose="03010101010201010101" pitchFamily="66" charset="0"/>
                <a:ea typeface="Calibri" panose="020F0502020204030204" pitchFamily="34" charset="0"/>
                <a:cs typeface="Times New Roman" panose="02020603050405020304" pitchFamily="18" charset="0"/>
              </a:rPr>
              <a:t>«Эти удивительные </a:t>
            </a:r>
            <a:r>
              <a:rPr lang="ru-RU" b="1" i="1" dirty="0">
                <a:latin typeface="Monotype Corsiva" panose="03010101010201010101" pitchFamily="66" charset="0"/>
                <a:ea typeface="Calibri" panose="020F0502020204030204" pitchFamily="34" charset="0"/>
                <a:cs typeface="Times New Roman" panose="02020603050405020304" pitchFamily="18" charset="0"/>
              </a:rPr>
              <a:t>ракушки</a:t>
            </a:r>
            <a:r>
              <a:rPr lang="ru-RU" i="1" dirty="0">
                <a:latin typeface="Monotype Corsiva" panose="03010101010201010101" pitchFamily="66" charset="0"/>
                <a:ea typeface="Calibri" panose="020F0502020204030204" pitchFamily="34" charset="0"/>
                <a:cs typeface="Times New Roman" panose="02020603050405020304" pitchFamily="18" charset="0"/>
              </a:rPr>
              <a:t>»</a:t>
            </a:r>
            <a:endParaRPr lang="ru-RU" dirty="0" smtClean="0">
              <a:effectLst/>
              <a:latin typeface="Monotype Corsiva" panose="03010101010201010101" pitchFamily="66"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Monotype Corsiva" panose="03010101010201010101" pitchFamily="66" charset="0"/>
                <a:ea typeface="Calibri" panose="020F0502020204030204" pitchFamily="34" charset="0"/>
                <a:cs typeface="Times New Roman" panose="02020603050405020304" pitchFamily="18" charset="0"/>
              </a:rPr>
              <a:t>НОД </a:t>
            </a:r>
            <a:r>
              <a:rPr lang="ru-RU" i="1" dirty="0">
                <a:latin typeface="Monotype Corsiva" panose="03010101010201010101" pitchFamily="66" charset="0"/>
                <a:ea typeface="Calibri" panose="020F0502020204030204" pitchFamily="34" charset="0"/>
                <a:cs typeface="Times New Roman" panose="02020603050405020304" pitchFamily="18" charset="0"/>
              </a:rPr>
              <a:t>«На выставке раковин»</a:t>
            </a:r>
            <a:endParaRPr lang="ru-RU" dirty="0" smtClean="0">
              <a:effectLst/>
              <a:latin typeface="Monotype Corsiva" panose="03010101010201010101" pitchFamily="66"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Monotype Corsiva" panose="03010101010201010101" pitchFamily="66" charset="0"/>
                <a:ea typeface="Calibri" panose="020F0502020204030204" pitchFamily="34" charset="0"/>
                <a:cs typeface="Times New Roman" panose="02020603050405020304" pitchFamily="18" charset="0"/>
              </a:rPr>
              <a:t>НОД </a:t>
            </a:r>
            <a:r>
              <a:rPr lang="ru-RU" i="1" dirty="0">
                <a:latin typeface="Monotype Corsiva" panose="03010101010201010101" pitchFamily="66" charset="0"/>
                <a:ea typeface="Calibri" panose="020F0502020204030204" pitchFamily="34" charset="0"/>
                <a:cs typeface="Times New Roman" panose="02020603050405020304" pitchFamily="18" charset="0"/>
              </a:rPr>
              <a:t>«Мы изучаем воду»</a:t>
            </a:r>
            <a:endParaRPr lang="ru-RU" dirty="0">
              <a:effectLst/>
              <a:latin typeface="Monotype Corsiva" panose="03010101010201010101" pitchFamily="66" charset="0"/>
              <a:ea typeface="Calibri" panose="020F0502020204030204" pitchFamily="34" charset="0"/>
              <a:cs typeface="Times New Roman" panose="02020603050405020304" pitchFamily="18" charset="0"/>
            </a:endParaRPr>
          </a:p>
        </p:txBody>
      </p:sp>
      <p:sp>
        <p:nvSpPr>
          <p:cNvPr id="3" name="TextBox 2"/>
          <p:cNvSpPr txBox="1"/>
          <p:nvPr/>
        </p:nvSpPr>
        <p:spPr>
          <a:xfrm>
            <a:off x="5531005" y="365125"/>
            <a:ext cx="5441795" cy="6204584"/>
          </a:xfrm>
          <a:prstGeom prst="rect">
            <a:avLst/>
          </a:prstGeom>
          <a:noFill/>
        </p:spPr>
        <p:txBody>
          <a:bodyPr wrap="square" rtlCol="0">
            <a:spAutoFit/>
          </a:bodyPr>
          <a:lstStyle/>
          <a:p>
            <a:pPr>
              <a:lnSpc>
                <a:spcPct val="107000"/>
              </a:lnSpc>
              <a:spcAft>
                <a:spcPts val="800"/>
              </a:spcAft>
            </a:pPr>
            <a:r>
              <a:rPr lang="ru-RU" dirty="0">
                <a:latin typeface="Monotype Corsiva" panose="03010101010201010101" pitchFamily="66" charset="0"/>
                <a:ea typeface="Calibri" panose="020F0502020204030204" pitchFamily="34" charset="0"/>
                <a:cs typeface="Times New Roman" panose="02020603050405020304" pitchFamily="18" charset="0"/>
              </a:rPr>
              <a:t>Художественное творчество - </a:t>
            </a:r>
            <a:r>
              <a:rPr lang="ru-RU" u="sng" dirty="0">
                <a:latin typeface="Monotype Corsiva" panose="03010101010201010101" pitchFamily="66" charset="0"/>
                <a:ea typeface="Calibri" panose="020F0502020204030204" pitchFamily="34" charset="0"/>
                <a:cs typeface="Times New Roman" panose="02020603050405020304" pitchFamily="18" charset="0"/>
              </a:rPr>
              <a:t>Рисование</a:t>
            </a:r>
            <a:r>
              <a:rPr lang="ru-RU" dirty="0">
                <a:latin typeface="Monotype Corsiva" panose="03010101010201010101" pitchFamily="66" charset="0"/>
                <a:ea typeface="Calibri" panose="020F0502020204030204" pitchFamily="34" charset="0"/>
                <a:cs typeface="Times New Roman" panose="02020603050405020304" pitchFamily="18" charset="0"/>
              </a:rPr>
              <a:t>: </a:t>
            </a:r>
            <a:r>
              <a:rPr lang="ru-RU" i="1" dirty="0">
                <a:latin typeface="Monotype Corsiva" panose="03010101010201010101" pitchFamily="66" charset="0"/>
                <a:ea typeface="Calibri" panose="020F0502020204030204" pitchFamily="34" charset="0"/>
                <a:cs typeface="Times New Roman" panose="02020603050405020304" pitchFamily="18" charset="0"/>
              </a:rPr>
              <a:t>«Загадочный мир – подводное царство»</a:t>
            </a:r>
            <a:endParaRPr lang="ru-RU" dirty="0" smtClean="0">
              <a:effectLst/>
              <a:latin typeface="Monotype Corsiva" panose="03010101010201010101" pitchFamily="66"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Monotype Corsiva" panose="03010101010201010101" pitchFamily="66" charset="0"/>
                <a:ea typeface="Calibri" panose="020F0502020204030204" pitchFamily="34" charset="0"/>
                <a:cs typeface="Times New Roman" panose="02020603050405020304" pitchFamily="18" charset="0"/>
              </a:rPr>
              <a:t>- Аппликация; </a:t>
            </a:r>
            <a:r>
              <a:rPr lang="ru-RU" i="1" dirty="0">
                <a:latin typeface="Monotype Corsiva" panose="03010101010201010101" pitchFamily="66" charset="0"/>
                <a:ea typeface="Calibri" panose="020F0502020204030204" pitchFamily="34" charset="0"/>
                <a:cs typeface="Times New Roman" panose="02020603050405020304" pitchFamily="18" charset="0"/>
              </a:rPr>
              <a:t>«Рыбки в аквариуме»</a:t>
            </a:r>
            <a:endParaRPr lang="ru-RU" dirty="0" smtClean="0">
              <a:effectLst/>
              <a:latin typeface="Monotype Corsiva" panose="03010101010201010101" pitchFamily="66" charset="0"/>
              <a:ea typeface="Calibri" panose="020F0502020204030204" pitchFamily="34" charset="0"/>
              <a:cs typeface="Times New Roman" panose="02020603050405020304" pitchFamily="18" charset="0"/>
            </a:endParaRPr>
          </a:p>
          <a:p>
            <a:pPr>
              <a:lnSpc>
                <a:spcPct val="107000"/>
              </a:lnSpc>
              <a:spcAft>
                <a:spcPts val="800"/>
              </a:spcAft>
            </a:pPr>
            <a:r>
              <a:rPr lang="ru-RU" u="sng" dirty="0">
                <a:latin typeface="Monotype Corsiva" panose="03010101010201010101" pitchFamily="66" charset="0"/>
                <a:ea typeface="Calibri" panose="020F0502020204030204" pitchFamily="34" charset="0"/>
                <a:cs typeface="Times New Roman" panose="02020603050405020304" pitchFamily="18" charset="0"/>
              </a:rPr>
              <a:t>- Лепка</a:t>
            </a:r>
            <a:r>
              <a:rPr lang="ru-RU" dirty="0">
                <a:latin typeface="Monotype Corsiva" panose="03010101010201010101" pitchFamily="66" charset="0"/>
                <a:ea typeface="Calibri" panose="020F0502020204030204" pitchFamily="34" charset="0"/>
                <a:cs typeface="Times New Roman" panose="02020603050405020304" pitchFamily="18" charset="0"/>
              </a:rPr>
              <a:t>: </a:t>
            </a:r>
            <a:r>
              <a:rPr lang="ru-RU" i="1" dirty="0">
                <a:latin typeface="Monotype Corsiva" panose="03010101010201010101" pitchFamily="66" charset="0"/>
                <a:ea typeface="Calibri" panose="020F0502020204030204" pitchFamily="34" charset="0"/>
                <a:cs typeface="Times New Roman" panose="02020603050405020304" pitchFamily="18" charset="0"/>
              </a:rPr>
              <a:t>«Морские обитатели»</a:t>
            </a:r>
            <a:r>
              <a:rPr lang="ru-RU" dirty="0">
                <a:latin typeface="Monotype Corsiva" panose="03010101010201010101" pitchFamily="66" charset="0"/>
                <a:ea typeface="Calibri" panose="020F0502020204030204" pitchFamily="34" charset="0"/>
                <a:cs typeface="Times New Roman" panose="02020603050405020304" pitchFamily="18" charset="0"/>
              </a:rPr>
              <a:t>;</a:t>
            </a:r>
            <a:endParaRPr lang="ru-RU" dirty="0" smtClean="0">
              <a:effectLst/>
              <a:latin typeface="Monotype Corsiva" panose="03010101010201010101" pitchFamily="66"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Monotype Corsiva" panose="03010101010201010101" pitchFamily="66" charset="0"/>
                <a:ea typeface="Calibri" panose="020F0502020204030204" pitchFamily="34" charset="0"/>
                <a:cs typeface="Times New Roman" panose="02020603050405020304" pitchFamily="18" charset="0"/>
              </a:rPr>
              <a:t>Рекомендации для родителей </a:t>
            </a:r>
            <a:r>
              <a:rPr lang="ru-RU" i="1" dirty="0">
                <a:latin typeface="Monotype Corsiva" panose="03010101010201010101" pitchFamily="66" charset="0"/>
                <a:ea typeface="Calibri" panose="020F0502020204030204" pitchFamily="34" charset="0"/>
                <a:cs typeface="Times New Roman" panose="02020603050405020304" pitchFamily="18" charset="0"/>
              </a:rPr>
              <a:t>«Как создать коллекцию»</a:t>
            </a:r>
            <a:endParaRPr lang="ru-RU" dirty="0" smtClean="0">
              <a:effectLst/>
              <a:latin typeface="Monotype Corsiva" panose="03010101010201010101" pitchFamily="66"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Monotype Corsiva" panose="03010101010201010101" pitchFamily="66" charset="0"/>
                <a:ea typeface="Calibri" panose="020F0502020204030204" pitchFamily="34" charset="0"/>
                <a:cs typeface="Times New Roman" panose="02020603050405020304" pitchFamily="18" charset="0"/>
              </a:rPr>
              <a:t>Советы для родителей </a:t>
            </a:r>
            <a:r>
              <a:rPr lang="ru-RU" i="1" dirty="0">
                <a:latin typeface="Monotype Corsiva" panose="03010101010201010101" pitchFamily="66" charset="0"/>
                <a:ea typeface="Calibri" panose="020F0502020204030204" pitchFamily="34" charset="0"/>
                <a:cs typeface="Times New Roman" panose="02020603050405020304" pitchFamily="18" charset="0"/>
              </a:rPr>
              <a:t>«Как использовать </a:t>
            </a:r>
            <a:r>
              <a:rPr lang="ru-RU" b="1" i="1" dirty="0">
                <a:latin typeface="Monotype Corsiva" panose="03010101010201010101" pitchFamily="66" charset="0"/>
                <a:ea typeface="Calibri" panose="020F0502020204030204" pitchFamily="34" charset="0"/>
                <a:cs typeface="Times New Roman" panose="02020603050405020304" pitchFamily="18" charset="0"/>
              </a:rPr>
              <a:t>ракушки</a:t>
            </a:r>
            <a:r>
              <a:rPr lang="ru-RU" i="1" dirty="0">
                <a:latin typeface="Monotype Corsiva" panose="03010101010201010101" pitchFamily="66" charset="0"/>
                <a:ea typeface="Calibri" panose="020F0502020204030204" pitchFamily="34" charset="0"/>
                <a:cs typeface="Times New Roman" panose="02020603050405020304" pitchFamily="18" charset="0"/>
              </a:rPr>
              <a:t>»</a:t>
            </a:r>
            <a:r>
              <a:rPr lang="ru-RU" dirty="0">
                <a:latin typeface="Monotype Corsiva" panose="03010101010201010101" pitchFamily="66" charset="0"/>
                <a:ea typeface="Calibri" panose="020F0502020204030204" pitchFamily="34" charset="0"/>
                <a:cs typeface="Times New Roman" panose="02020603050405020304" pitchFamily="18" charset="0"/>
              </a:rPr>
              <a:t>.</a:t>
            </a:r>
            <a:endParaRPr lang="ru-RU" dirty="0" smtClean="0">
              <a:effectLst/>
              <a:latin typeface="Monotype Corsiva" panose="03010101010201010101" pitchFamily="66"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Monotype Corsiva" panose="03010101010201010101" pitchFamily="66" charset="0"/>
                <a:ea typeface="Calibri" panose="020F0502020204030204" pitchFamily="34" charset="0"/>
                <a:cs typeface="Times New Roman" panose="02020603050405020304" pitchFamily="18" charset="0"/>
              </a:rPr>
              <a:t>Консультация для родителей</a:t>
            </a:r>
            <a:endParaRPr lang="ru-RU" dirty="0" smtClean="0">
              <a:effectLst/>
              <a:latin typeface="Monotype Corsiva" panose="03010101010201010101" pitchFamily="66" charset="0"/>
              <a:ea typeface="Calibri" panose="020F0502020204030204" pitchFamily="34" charset="0"/>
              <a:cs typeface="Times New Roman" panose="02020603050405020304" pitchFamily="18" charset="0"/>
            </a:endParaRPr>
          </a:p>
          <a:p>
            <a:pPr>
              <a:lnSpc>
                <a:spcPct val="107000"/>
              </a:lnSpc>
              <a:spcAft>
                <a:spcPts val="800"/>
              </a:spcAft>
            </a:pPr>
            <a:r>
              <a:rPr lang="ru-RU" i="1" dirty="0">
                <a:latin typeface="Monotype Corsiva" panose="03010101010201010101" pitchFamily="66" charset="0"/>
                <a:ea typeface="Calibri" panose="020F0502020204030204" pitchFamily="34" charset="0"/>
                <a:cs typeface="Times New Roman" panose="02020603050405020304" pitchFamily="18" charset="0"/>
              </a:rPr>
              <a:t>«Вторая жизнь морской </a:t>
            </a:r>
            <a:r>
              <a:rPr lang="ru-RU" b="1" i="1" dirty="0">
                <a:latin typeface="Monotype Corsiva" panose="03010101010201010101" pitchFamily="66" charset="0"/>
                <a:ea typeface="Calibri" panose="020F0502020204030204" pitchFamily="34" charset="0"/>
                <a:cs typeface="Times New Roman" panose="02020603050405020304" pitchFamily="18" charset="0"/>
              </a:rPr>
              <a:t>ракушки</a:t>
            </a:r>
            <a:r>
              <a:rPr lang="ru-RU" i="1" dirty="0">
                <a:latin typeface="Monotype Corsiva" panose="03010101010201010101" pitchFamily="66" charset="0"/>
                <a:ea typeface="Calibri" panose="020F0502020204030204" pitchFamily="34" charset="0"/>
                <a:cs typeface="Times New Roman" panose="02020603050405020304" pitchFamily="18" charset="0"/>
              </a:rPr>
              <a:t>»</a:t>
            </a:r>
            <a:endParaRPr lang="ru-RU" dirty="0" smtClean="0">
              <a:effectLst/>
              <a:latin typeface="Monotype Corsiva" panose="03010101010201010101" pitchFamily="66"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Monotype Corsiva" panose="03010101010201010101" pitchFamily="66" charset="0"/>
                <a:ea typeface="Calibri" panose="020F0502020204030204" pitchFamily="34" charset="0"/>
                <a:cs typeface="Times New Roman" panose="02020603050405020304" pitchFamily="18" charset="0"/>
              </a:rPr>
              <a:t>Выставка </a:t>
            </a:r>
            <a:r>
              <a:rPr lang="ru-RU" i="1" dirty="0">
                <a:latin typeface="Monotype Corsiva" panose="03010101010201010101" pitchFamily="66" charset="0"/>
                <a:ea typeface="Calibri" panose="020F0502020204030204" pitchFamily="34" charset="0"/>
                <a:cs typeface="Times New Roman" panose="02020603050405020304" pitchFamily="18" charset="0"/>
              </a:rPr>
              <a:t>«Виды </a:t>
            </a:r>
            <a:r>
              <a:rPr lang="ru-RU" b="1" i="1" dirty="0">
                <a:latin typeface="Monotype Corsiva" panose="03010101010201010101" pitchFamily="66" charset="0"/>
                <a:ea typeface="Calibri" panose="020F0502020204030204" pitchFamily="34" charset="0"/>
                <a:cs typeface="Times New Roman" panose="02020603050405020304" pitchFamily="18" charset="0"/>
              </a:rPr>
              <a:t>ракушек</a:t>
            </a:r>
            <a:r>
              <a:rPr lang="ru-RU" i="1" dirty="0" smtClean="0">
                <a:latin typeface="Monotype Corsiva" panose="03010101010201010101" pitchFamily="66" charset="0"/>
                <a:ea typeface="Calibri" panose="020F0502020204030204" pitchFamily="34" charset="0"/>
                <a:cs typeface="Times New Roman" panose="02020603050405020304" pitchFamily="18" charset="0"/>
              </a:rPr>
              <a:t>»</a:t>
            </a:r>
          </a:p>
          <a:p>
            <a:pPr>
              <a:lnSpc>
                <a:spcPct val="107000"/>
              </a:lnSpc>
              <a:spcAft>
                <a:spcPts val="800"/>
              </a:spcAft>
            </a:pPr>
            <a:r>
              <a:rPr lang="ru-RU" dirty="0" smtClean="0">
                <a:effectLst/>
                <a:latin typeface="Monotype Corsiva" panose="03010101010201010101" pitchFamily="66" charset="0"/>
                <a:ea typeface="Calibri" panose="020F0502020204030204" pitchFamily="34" charset="0"/>
                <a:cs typeface="Times New Roman" panose="02020603050405020304" pitchFamily="18" charset="0"/>
              </a:rPr>
              <a:t> </a:t>
            </a:r>
          </a:p>
          <a:p>
            <a:pPr lvl="0">
              <a:lnSpc>
                <a:spcPct val="107000"/>
              </a:lnSpc>
              <a:spcAft>
                <a:spcPts val="800"/>
              </a:spcAft>
            </a:pPr>
            <a:r>
              <a:rPr lang="ru-RU" dirty="0" smtClean="0">
                <a:solidFill>
                  <a:prstClr val="black"/>
                </a:solidFill>
                <a:latin typeface="Monotype Corsiva" panose="03010101010201010101" pitchFamily="66" charset="0"/>
                <a:ea typeface="Calibri" panose="020F0502020204030204" pitchFamily="34" charset="0"/>
                <a:cs typeface="Times New Roman" panose="02020603050405020304" pitchFamily="18" charset="0"/>
              </a:rPr>
              <a:t>Чтение </a:t>
            </a:r>
            <a:r>
              <a:rPr lang="ru-RU" dirty="0">
                <a:solidFill>
                  <a:prstClr val="black"/>
                </a:solidFill>
                <a:latin typeface="Monotype Corsiva" panose="03010101010201010101" pitchFamily="66" charset="0"/>
                <a:ea typeface="Calibri" panose="020F0502020204030204" pitchFamily="34" charset="0"/>
                <a:cs typeface="Times New Roman" panose="02020603050405020304" pitchFamily="18" charset="0"/>
              </a:rPr>
              <a:t>художественной литературы Рассказы и </a:t>
            </a:r>
            <a:r>
              <a:rPr lang="ru-RU" u="sng" dirty="0">
                <a:solidFill>
                  <a:prstClr val="black"/>
                </a:solidFill>
                <a:latin typeface="Monotype Corsiva" panose="03010101010201010101" pitchFamily="66" charset="0"/>
                <a:ea typeface="Calibri" panose="020F0502020204030204" pitchFamily="34" charset="0"/>
                <a:cs typeface="Times New Roman" panose="02020603050405020304" pitchFamily="18" charset="0"/>
              </a:rPr>
              <a:t>сказки</a:t>
            </a:r>
            <a:r>
              <a:rPr lang="ru-RU" dirty="0">
                <a:solidFill>
                  <a:prstClr val="black"/>
                </a:solidFill>
                <a:latin typeface="Monotype Corsiva" panose="03010101010201010101" pitchFamily="66" charset="0"/>
                <a:ea typeface="Calibri" panose="020F0502020204030204" pitchFamily="34" charset="0"/>
                <a:cs typeface="Times New Roman" panose="02020603050405020304" pitchFamily="18" charset="0"/>
              </a:rPr>
              <a:t>:</a:t>
            </a:r>
          </a:p>
          <a:p>
            <a:pPr lvl="0">
              <a:lnSpc>
                <a:spcPct val="107000"/>
              </a:lnSpc>
              <a:spcAft>
                <a:spcPts val="800"/>
              </a:spcAft>
            </a:pPr>
            <a:r>
              <a:rPr lang="ru-RU" dirty="0">
                <a:solidFill>
                  <a:prstClr val="black"/>
                </a:solidFill>
                <a:latin typeface="Monotype Corsiva" panose="03010101010201010101" pitchFamily="66" charset="0"/>
                <a:ea typeface="Calibri" panose="020F0502020204030204" pitchFamily="34" charset="0"/>
                <a:cs typeface="Times New Roman" panose="02020603050405020304" pitchFamily="18" charset="0"/>
              </a:rPr>
              <a:t>- Чтение </a:t>
            </a:r>
            <a:r>
              <a:rPr lang="ru-RU" i="1" dirty="0">
                <a:solidFill>
                  <a:prstClr val="black"/>
                </a:solidFill>
                <a:latin typeface="Monotype Corsiva" panose="03010101010201010101" pitchFamily="66" charset="0"/>
                <a:ea typeface="Calibri" panose="020F0502020204030204" pitchFamily="34" charset="0"/>
                <a:cs typeface="Times New Roman" panose="02020603050405020304" pitchFamily="18" charset="0"/>
              </a:rPr>
              <a:t>«Легенды о жемчуге»</a:t>
            </a:r>
            <a:endParaRPr lang="ru-RU" dirty="0">
              <a:solidFill>
                <a:prstClr val="black"/>
              </a:solidFill>
              <a:latin typeface="Monotype Corsiva" panose="03010101010201010101" pitchFamily="66" charset="0"/>
              <a:ea typeface="Calibri" panose="020F0502020204030204" pitchFamily="34" charset="0"/>
              <a:cs typeface="Times New Roman" panose="02020603050405020304" pitchFamily="18" charset="0"/>
            </a:endParaRPr>
          </a:p>
          <a:p>
            <a:pPr lvl="0">
              <a:lnSpc>
                <a:spcPct val="107000"/>
              </a:lnSpc>
              <a:spcAft>
                <a:spcPts val="800"/>
              </a:spcAft>
            </a:pPr>
            <a:r>
              <a:rPr lang="ru-RU" dirty="0">
                <a:solidFill>
                  <a:prstClr val="black"/>
                </a:solidFill>
                <a:latin typeface="Monotype Corsiva" panose="03010101010201010101" pitchFamily="66" charset="0"/>
                <a:ea typeface="Calibri" panose="020F0502020204030204" pitchFamily="34" charset="0"/>
                <a:cs typeface="Times New Roman" panose="02020603050405020304" pitchFamily="18" charset="0"/>
              </a:rPr>
              <a:t>- Королева – вода Н. А. Рыжова </a:t>
            </a:r>
            <a:r>
              <a:rPr lang="ru-RU" i="1" dirty="0">
                <a:solidFill>
                  <a:prstClr val="black"/>
                </a:solidFill>
                <a:latin typeface="Monotype Corsiva" panose="03010101010201010101" pitchFamily="66" charset="0"/>
                <a:ea typeface="Calibri" panose="020F0502020204030204" pitchFamily="34" charset="0"/>
                <a:cs typeface="Times New Roman" panose="02020603050405020304" pitchFamily="18" charset="0"/>
              </a:rPr>
              <a:t>(экологическая сказка)</a:t>
            </a:r>
            <a:r>
              <a:rPr lang="ru-RU" dirty="0">
                <a:solidFill>
                  <a:prstClr val="black"/>
                </a:solidFill>
                <a:latin typeface="Monotype Corsiva" panose="03010101010201010101" pitchFamily="66" charset="0"/>
                <a:ea typeface="Calibri" panose="020F0502020204030204" pitchFamily="34" charset="0"/>
                <a:cs typeface="Times New Roman" panose="02020603050405020304" pitchFamily="18" charset="0"/>
              </a:rPr>
              <a:t>;</a:t>
            </a:r>
          </a:p>
          <a:p>
            <a:pPr lvl="0">
              <a:lnSpc>
                <a:spcPct val="107000"/>
              </a:lnSpc>
              <a:spcAft>
                <a:spcPts val="800"/>
              </a:spcAft>
            </a:pPr>
            <a:r>
              <a:rPr lang="ru-RU" dirty="0">
                <a:solidFill>
                  <a:prstClr val="black"/>
                </a:solidFill>
                <a:latin typeface="Monotype Corsiva" panose="03010101010201010101" pitchFamily="66" charset="0"/>
                <a:ea typeface="Calibri" panose="020F0502020204030204" pitchFamily="34" charset="0"/>
                <a:cs typeface="Times New Roman" panose="02020603050405020304" pitchFamily="18" charset="0"/>
              </a:rPr>
              <a:t>- </a:t>
            </a:r>
            <a:r>
              <a:rPr lang="ru-RU" i="1" dirty="0">
                <a:solidFill>
                  <a:prstClr val="black"/>
                </a:solidFill>
                <a:latin typeface="Monotype Corsiva" panose="03010101010201010101" pitchFamily="66" charset="0"/>
                <a:ea typeface="Calibri" panose="020F0502020204030204" pitchFamily="34" charset="0"/>
                <a:cs typeface="Times New Roman" panose="02020603050405020304" pitchFamily="18" charset="0"/>
              </a:rPr>
              <a:t>«Улитка и роза»</a:t>
            </a:r>
            <a:r>
              <a:rPr lang="ru-RU" dirty="0">
                <a:solidFill>
                  <a:prstClr val="black"/>
                </a:solidFill>
                <a:latin typeface="Monotype Corsiva" panose="03010101010201010101" pitchFamily="66" charset="0"/>
                <a:ea typeface="Calibri" panose="020F0502020204030204" pitchFamily="34" charset="0"/>
                <a:cs typeface="Times New Roman" panose="02020603050405020304" pitchFamily="18" charset="0"/>
              </a:rPr>
              <a:t> Г. Х. Андерсена</a:t>
            </a:r>
          </a:p>
          <a:p>
            <a:pPr>
              <a:lnSpc>
                <a:spcPct val="107000"/>
              </a:lnSpc>
              <a:spcAft>
                <a:spcPts val="800"/>
              </a:spcAft>
            </a:pPr>
            <a:endParaRPr lang="ru-RU" dirty="0" smtClean="0">
              <a:effectLst/>
              <a:latin typeface="Monotype Corsiva" panose="03010101010201010101" pitchFamily="66" charset="0"/>
              <a:ea typeface="Calibri" panose="020F0502020204030204" pitchFamily="34" charset="0"/>
              <a:cs typeface="Times New Roman" panose="02020603050405020304" pitchFamily="18" charset="0"/>
            </a:endParaRPr>
          </a:p>
          <a:p>
            <a:pPr>
              <a:lnSpc>
                <a:spcPct val="107000"/>
              </a:lnSpc>
              <a:spcAft>
                <a:spcPts val="800"/>
              </a:spcAft>
            </a:pP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0844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9549" b="3056"/>
          <a:stretch/>
        </p:blipFill>
        <p:spPr>
          <a:xfrm>
            <a:off x="0" y="0"/>
            <a:ext cx="12191999" cy="6858000"/>
          </a:xfrm>
        </p:spPr>
      </p:pic>
      <p:sp>
        <p:nvSpPr>
          <p:cNvPr id="7" name="TextBox 6"/>
          <p:cNvSpPr txBox="1"/>
          <p:nvPr/>
        </p:nvSpPr>
        <p:spPr>
          <a:xfrm>
            <a:off x="7216697" y="365125"/>
            <a:ext cx="3356517" cy="5110310"/>
          </a:xfrm>
          <a:prstGeom prst="rect">
            <a:avLst/>
          </a:prstGeom>
          <a:noFill/>
        </p:spPr>
        <p:txBody>
          <a:bodyPr wrap="square" rtlCol="0">
            <a:spAutoFit/>
          </a:bodyPr>
          <a:lstStyle/>
          <a:p>
            <a:pPr lvl="0">
              <a:lnSpc>
                <a:spcPct val="107000"/>
              </a:lnSpc>
              <a:spcAft>
                <a:spcPts val="800"/>
              </a:spcAft>
            </a:pPr>
            <a:r>
              <a:rPr lang="ru-RU" u="sng" dirty="0" smtClean="0">
                <a:solidFill>
                  <a:prstClr val="black"/>
                </a:solidFill>
                <a:latin typeface="Monotype Corsiva" panose="03010101010201010101" pitchFamily="66" charset="0"/>
                <a:ea typeface="Calibri" panose="020F0502020204030204" pitchFamily="34" charset="0"/>
                <a:cs typeface="Times New Roman" panose="02020603050405020304" pitchFamily="18" charset="0"/>
              </a:rPr>
              <a:t>Сюжетно </a:t>
            </a:r>
            <a:r>
              <a:rPr lang="ru-RU" u="sng" dirty="0">
                <a:solidFill>
                  <a:prstClr val="black"/>
                </a:solidFill>
                <a:latin typeface="Monotype Corsiva" panose="03010101010201010101" pitchFamily="66" charset="0"/>
                <a:ea typeface="Calibri" panose="020F0502020204030204" pitchFamily="34" charset="0"/>
                <a:cs typeface="Times New Roman" panose="02020603050405020304" pitchFamily="18" charset="0"/>
              </a:rPr>
              <a:t>– ролевые игры</a:t>
            </a:r>
            <a:r>
              <a:rPr lang="ru-RU" dirty="0">
                <a:solidFill>
                  <a:prstClr val="black"/>
                </a:solidFill>
                <a:latin typeface="Monotype Corsiva" panose="03010101010201010101" pitchFamily="66" charset="0"/>
                <a:ea typeface="Calibri" panose="020F0502020204030204" pitchFamily="34" charset="0"/>
                <a:cs typeface="Times New Roman" panose="02020603050405020304" pitchFamily="18" charset="0"/>
              </a:rPr>
              <a:t>:</a:t>
            </a:r>
          </a:p>
          <a:p>
            <a:pPr lvl="0">
              <a:lnSpc>
                <a:spcPct val="107000"/>
              </a:lnSpc>
              <a:spcAft>
                <a:spcPts val="800"/>
              </a:spcAft>
            </a:pPr>
            <a:r>
              <a:rPr lang="ru-RU" i="1" dirty="0">
                <a:solidFill>
                  <a:prstClr val="black"/>
                </a:solidFill>
                <a:latin typeface="Monotype Corsiva" panose="03010101010201010101" pitchFamily="66" charset="0"/>
                <a:ea typeface="Calibri" panose="020F0502020204030204" pitchFamily="34" charset="0"/>
                <a:cs typeface="Times New Roman" panose="02020603050405020304" pitchFamily="18" charset="0"/>
              </a:rPr>
              <a:t>«Моряки»</a:t>
            </a:r>
            <a:r>
              <a:rPr lang="ru-RU" dirty="0">
                <a:solidFill>
                  <a:prstClr val="black"/>
                </a:solidFill>
                <a:latin typeface="Monotype Corsiva" panose="03010101010201010101" pitchFamily="66" charset="0"/>
                <a:ea typeface="Calibri" panose="020F0502020204030204" pitchFamily="34" charset="0"/>
                <a:cs typeface="Times New Roman" panose="02020603050405020304" pitchFamily="18" charset="0"/>
              </a:rPr>
              <a:t>, </a:t>
            </a:r>
            <a:r>
              <a:rPr lang="ru-RU" i="1" dirty="0">
                <a:solidFill>
                  <a:prstClr val="black"/>
                </a:solidFill>
                <a:latin typeface="Monotype Corsiva" panose="03010101010201010101" pitchFamily="66" charset="0"/>
                <a:ea typeface="Calibri" panose="020F0502020204030204" pitchFamily="34" charset="0"/>
                <a:cs typeface="Times New Roman" panose="02020603050405020304" pitchFamily="18" charset="0"/>
              </a:rPr>
              <a:t>«Пароход»</a:t>
            </a:r>
            <a:endParaRPr lang="ru-RU" dirty="0">
              <a:solidFill>
                <a:prstClr val="black"/>
              </a:solidFill>
              <a:latin typeface="Monotype Corsiva" panose="03010101010201010101" pitchFamily="66" charset="0"/>
              <a:ea typeface="Calibri" panose="020F0502020204030204" pitchFamily="34" charset="0"/>
              <a:cs typeface="Times New Roman" panose="02020603050405020304" pitchFamily="18" charset="0"/>
            </a:endParaRPr>
          </a:p>
          <a:p>
            <a:pPr lvl="0">
              <a:lnSpc>
                <a:spcPct val="107000"/>
              </a:lnSpc>
              <a:spcAft>
                <a:spcPts val="800"/>
              </a:spcAft>
            </a:pPr>
            <a:r>
              <a:rPr lang="ru-RU" i="1" dirty="0">
                <a:solidFill>
                  <a:prstClr val="black"/>
                </a:solidFill>
                <a:latin typeface="Monotype Corsiva" panose="03010101010201010101" pitchFamily="66" charset="0"/>
                <a:ea typeface="Calibri" panose="020F0502020204030204" pitchFamily="34" charset="0"/>
                <a:cs typeface="Times New Roman" panose="02020603050405020304" pitchFamily="18" charset="0"/>
              </a:rPr>
              <a:t>«Морское путешествие»</a:t>
            </a:r>
            <a:endParaRPr lang="ru-RU" dirty="0">
              <a:solidFill>
                <a:prstClr val="black"/>
              </a:solidFill>
              <a:latin typeface="Monotype Corsiva" panose="03010101010201010101" pitchFamily="66" charset="0"/>
              <a:ea typeface="Calibri" panose="020F0502020204030204" pitchFamily="34" charset="0"/>
              <a:cs typeface="Times New Roman" panose="02020603050405020304" pitchFamily="18" charset="0"/>
            </a:endParaRPr>
          </a:p>
          <a:p>
            <a:pPr lvl="0">
              <a:lnSpc>
                <a:spcPct val="107000"/>
              </a:lnSpc>
              <a:spcAft>
                <a:spcPts val="800"/>
              </a:spcAft>
            </a:pPr>
            <a:r>
              <a:rPr lang="ru-RU" i="1" dirty="0">
                <a:solidFill>
                  <a:prstClr val="black"/>
                </a:solidFill>
                <a:latin typeface="Monotype Corsiva" panose="03010101010201010101" pitchFamily="66" charset="0"/>
                <a:ea typeface="Calibri" panose="020F0502020204030204" pitchFamily="34" charset="0"/>
                <a:cs typeface="Times New Roman" panose="02020603050405020304" pitchFamily="18" charset="0"/>
              </a:rPr>
              <a:t>«Путешествие по реке»</a:t>
            </a:r>
            <a:endParaRPr lang="ru-RU" dirty="0">
              <a:solidFill>
                <a:prstClr val="black"/>
              </a:solidFill>
              <a:latin typeface="Monotype Corsiva" panose="03010101010201010101" pitchFamily="66" charset="0"/>
              <a:ea typeface="Calibri" panose="020F0502020204030204" pitchFamily="34" charset="0"/>
              <a:cs typeface="Times New Roman" panose="02020603050405020304" pitchFamily="18" charset="0"/>
            </a:endParaRPr>
          </a:p>
          <a:p>
            <a:pPr lvl="0">
              <a:lnSpc>
                <a:spcPct val="107000"/>
              </a:lnSpc>
              <a:spcAft>
                <a:spcPts val="800"/>
              </a:spcAft>
            </a:pPr>
            <a:r>
              <a:rPr lang="ru-RU" i="1" dirty="0">
                <a:solidFill>
                  <a:prstClr val="black"/>
                </a:solidFill>
                <a:latin typeface="Monotype Corsiva" panose="03010101010201010101" pitchFamily="66" charset="0"/>
                <a:ea typeface="Calibri" panose="020F0502020204030204" pitchFamily="34" charset="0"/>
                <a:cs typeface="Times New Roman" panose="02020603050405020304" pitchFamily="18" charset="0"/>
              </a:rPr>
              <a:t>«Рыбаки</a:t>
            </a:r>
            <a:r>
              <a:rPr lang="ru-RU" i="1" dirty="0" smtClean="0">
                <a:solidFill>
                  <a:prstClr val="black"/>
                </a:solidFill>
                <a:latin typeface="Monotype Corsiva" panose="03010101010201010101" pitchFamily="66" charset="0"/>
                <a:ea typeface="Calibri" panose="020F0502020204030204" pitchFamily="34" charset="0"/>
                <a:cs typeface="Times New Roman" panose="02020603050405020304" pitchFamily="18" charset="0"/>
              </a:rPr>
              <a:t>»</a:t>
            </a:r>
            <a:endParaRPr lang="ru-RU" dirty="0">
              <a:solidFill>
                <a:prstClr val="black"/>
              </a:solidFill>
              <a:latin typeface="Monotype Corsiva" panose="03010101010201010101" pitchFamily="66" charset="0"/>
              <a:ea typeface="Calibri" panose="020F0502020204030204" pitchFamily="34" charset="0"/>
              <a:cs typeface="Times New Roman" panose="02020603050405020304" pitchFamily="18" charset="0"/>
            </a:endParaRPr>
          </a:p>
          <a:p>
            <a:pPr lvl="0">
              <a:lnSpc>
                <a:spcPct val="107000"/>
              </a:lnSpc>
              <a:spcAft>
                <a:spcPts val="800"/>
              </a:spcAft>
            </a:pPr>
            <a:r>
              <a:rPr lang="ru-RU" dirty="0" smtClean="0">
                <a:solidFill>
                  <a:prstClr val="black"/>
                </a:solidFill>
                <a:latin typeface="Monotype Corsiva" panose="03010101010201010101" pitchFamily="66" charset="0"/>
                <a:ea typeface="Calibri" panose="020F0502020204030204" pitchFamily="34" charset="0"/>
                <a:cs typeface="Times New Roman" panose="02020603050405020304" pitchFamily="18" charset="0"/>
              </a:rPr>
              <a:t>Двигательная </a:t>
            </a:r>
            <a:r>
              <a:rPr lang="ru-RU" dirty="0">
                <a:solidFill>
                  <a:prstClr val="black"/>
                </a:solidFill>
                <a:latin typeface="Monotype Corsiva" panose="03010101010201010101" pitchFamily="66" charset="0"/>
                <a:ea typeface="Calibri" panose="020F0502020204030204" pitchFamily="34" charset="0"/>
                <a:cs typeface="Times New Roman" panose="02020603050405020304" pitchFamily="18" charset="0"/>
              </a:rPr>
              <a:t>деятельность</a:t>
            </a:r>
          </a:p>
          <a:p>
            <a:pPr lvl="0">
              <a:lnSpc>
                <a:spcPct val="107000"/>
              </a:lnSpc>
              <a:spcAft>
                <a:spcPts val="800"/>
              </a:spcAft>
            </a:pPr>
            <a:r>
              <a:rPr lang="ru-RU" u="sng" dirty="0">
                <a:solidFill>
                  <a:prstClr val="black"/>
                </a:solidFill>
                <a:latin typeface="Monotype Corsiva" panose="03010101010201010101" pitchFamily="66" charset="0"/>
                <a:ea typeface="Calibri" panose="020F0502020204030204" pitchFamily="34" charset="0"/>
                <a:cs typeface="Times New Roman" panose="02020603050405020304" pitchFamily="18" charset="0"/>
              </a:rPr>
              <a:t>Подвижные игры</a:t>
            </a:r>
            <a:r>
              <a:rPr lang="ru-RU" dirty="0">
                <a:solidFill>
                  <a:prstClr val="black"/>
                </a:solidFill>
                <a:latin typeface="Monotype Corsiva" panose="03010101010201010101" pitchFamily="66" charset="0"/>
                <a:ea typeface="Calibri" panose="020F0502020204030204" pitchFamily="34" charset="0"/>
                <a:cs typeface="Times New Roman" panose="02020603050405020304" pitchFamily="18" charset="0"/>
              </a:rPr>
              <a:t>:</a:t>
            </a:r>
          </a:p>
          <a:p>
            <a:pPr lvl="0">
              <a:lnSpc>
                <a:spcPct val="107000"/>
              </a:lnSpc>
              <a:spcAft>
                <a:spcPts val="800"/>
              </a:spcAft>
            </a:pPr>
            <a:r>
              <a:rPr lang="ru-RU" i="1" dirty="0">
                <a:solidFill>
                  <a:prstClr val="black"/>
                </a:solidFill>
                <a:latin typeface="Monotype Corsiva" panose="03010101010201010101" pitchFamily="66" charset="0"/>
                <a:ea typeface="Calibri" panose="020F0502020204030204" pitchFamily="34" charset="0"/>
                <a:cs typeface="Times New Roman" panose="02020603050405020304" pitchFamily="18" charset="0"/>
              </a:rPr>
              <a:t>«Караси и щука»</a:t>
            </a:r>
            <a:endParaRPr lang="ru-RU" dirty="0">
              <a:solidFill>
                <a:prstClr val="black"/>
              </a:solidFill>
              <a:latin typeface="Monotype Corsiva" panose="03010101010201010101" pitchFamily="66" charset="0"/>
              <a:ea typeface="Calibri" panose="020F0502020204030204" pitchFamily="34" charset="0"/>
              <a:cs typeface="Times New Roman" panose="02020603050405020304" pitchFamily="18" charset="0"/>
            </a:endParaRPr>
          </a:p>
          <a:p>
            <a:pPr lvl="0">
              <a:lnSpc>
                <a:spcPct val="107000"/>
              </a:lnSpc>
              <a:spcAft>
                <a:spcPts val="800"/>
              </a:spcAft>
            </a:pPr>
            <a:r>
              <a:rPr lang="ru-RU" i="1" dirty="0">
                <a:solidFill>
                  <a:prstClr val="black"/>
                </a:solidFill>
                <a:latin typeface="Monotype Corsiva" panose="03010101010201010101" pitchFamily="66" charset="0"/>
                <a:ea typeface="Calibri" panose="020F0502020204030204" pitchFamily="34" charset="0"/>
                <a:cs typeface="Times New Roman" panose="02020603050405020304" pitchFamily="18" charset="0"/>
              </a:rPr>
              <a:t>«Море волнуется»</a:t>
            </a:r>
            <a:endParaRPr lang="ru-RU" dirty="0">
              <a:solidFill>
                <a:prstClr val="black"/>
              </a:solidFill>
              <a:latin typeface="Monotype Corsiva" panose="03010101010201010101" pitchFamily="66" charset="0"/>
              <a:ea typeface="Calibri" panose="020F0502020204030204" pitchFamily="34" charset="0"/>
              <a:cs typeface="Times New Roman" panose="02020603050405020304" pitchFamily="18" charset="0"/>
            </a:endParaRPr>
          </a:p>
          <a:p>
            <a:pPr lvl="0">
              <a:lnSpc>
                <a:spcPct val="107000"/>
              </a:lnSpc>
              <a:spcAft>
                <a:spcPts val="800"/>
              </a:spcAft>
            </a:pPr>
            <a:r>
              <a:rPr lang="ru-RU" i="1" dirty="0">
                <a:solidFill>
                  <a:prstClr val="black"/>
                </a:solidFill>
                <a:latin typeface="Monotype Corsiva" panose="03010101010201010101" pitchFamily="66" charset="0"/>
                <a:ea typeface="Calibri" panose="020F0502020204030204" pitchFamily="34" charset="0"/>
                <a:cs typeface="Times New Roman" panose="02020603050405020304" pitchFamily="18" charset="0"/>
              </a:rPr>
              <a:t>«Тучка по небу ходила»</a:t>
            </a:r>
            <a:endParaRPr lang="ru-RU" dirty="0">
              <a:solidFill>
                <a:prstClr val="black"/>
              </a:solidFill>
              <a:latin typeface="Monotype Corsiva" panose="03010101010201010101" pitchFamily="66" charset="0"/>
              <a:ea typeface="Calibri" panose="020F0502020204030204" pitchFamily="34" charset="0"/>
              <a:cs typeface="Times New Roman" panose="02020603050405020304" pitchFamily="18" charset="0"/>
            </a:endParaRPr>
          </a:p>
          <a:p>
            <a:pPr lvl="0">
              <a:lnSpc>
                <a:spcPct val="107000"/>
              </a:lnSpc>
              <a:spcAft>
                <a:spcPts val="800"/>
              </a:spcAft>
            </a:pPr>
            <a:r>
              <a:rPr lang="ru-RU" i="1" dirty="0">
                <a:solidFill>
                  <a:prstClr val="black"/>
                </a:solidFill>
                <a:latin typeface="Monotype Corsiva" panose="03010101010201010101" pitchFamily="66" charset="0"/>
                <a:ea typeface="Calibri" panose="020F0502020204030204" pitchFamily="34" charset="0"/>
                <a:cs typeface="Times New Roman" panose="02020603050405020304" pitchFamily="18" charset="0"/>
              </a:rPr>
              <a:t>«Ручейки и озера»</a:t>
            </a:r>
            <a:endParaRPr lang="ru-RU" dirty="0">
              <a:solidFill>
                <a:prstClr val="black"/>
              </a:solidFill>
              <a:latin typeface="Monotype Corsiva" panose="03010101010201010101" pitchFamily="66" charset="0"/>
              <a:ea typeface="Calibri" panose="020F0502020204030204" pitchFamily="34" charset="0"/>
              <a:cs typeface="Times New Roman" panose="02020603050405020304" pitchFamily="18" charset="0"/>
            </a:endParaRPr>
          </a:p>
          <a:p>
            <a:pPr lvl="0">
              <a:lnSpc>
                <a:spcPct val="107000"/>
              </a:lnSpc>
              <a:spcAft>
                <a:spcPts val="800"/>
              </a:spcAft>
            </a:pPr>
            <a:r>
              <a:rPr lang="ru-RU" i="1" dirty="0">
                <a:solidFill>
                  <a:prstClr val="black"/>
                </a:solidFill>
                <a:latin typeface="Monotype Corsiva" panose="03010101010201010101" pitchFamily="66" charset="0"/>
                <a:ea typeface="Calibri" panose="020F0502020204030204" pitchFamily="34" charset="0"/>
                <a:cs typeface="Times New Roman" panose="02020603050405020304" pitchFamily="18" charset="0"/>
              </a:rPr>
              <a:t>«Ручеек»</a:t>
            </a:r>
            <a:endParaRPr lang="ru-RU" dirty="0">
              <a:solidFill>
                <a:prstClr val="black"/>
              </a:solidFill>
              <a:latin typeface="Monotype Corsiva" panose="03010101010201010101" pitchFamily="66" charset="0"/>
              <a:ea typeface="Calibri" panose="020F0502020204030204" pitchFamily="34" charset="0"/>
              <a:cs typeface="Times New Roman" panose="02020603050405020304" pitchFamily="18" charset="0"/>
            </a:endParaRPr>
          </a:p>
          <a:p>
            <a:pPr>
              <a:lnSpc>
                <a:spcPct val="107000"/>
              </a:lnSpc>
              <a:spcAft>
                <a:spcPts val="800"/>
              </a:spcAft>
            </a:pP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401444" y="479502"/>
            <a:ext cx="11619571" cy="6358407"/>
          </a:xfrm>
          <a:prstGeom prst="rect">
            <a:avLst/>
          </a:prstGeom>
          <a:noFill/>
        </p:spPr>
        <p:txBody>
          <a:bodyPr wrap="square" rtlCol="0">
            <a:spAutoFit/>
          </a:bodyPr>
          <a:lstStyle/>
          <a:p>
            <a:pPr>
              <a:lnSpc>
                <a:spcPct val="107000"/>
              </a:lnSpc>
              <a:spcAft>
                <a:spcPts val="800"/>
              </a:spcAft>
            </a:pPr>
            <a:r>
              <a:rPr lang="ru-RU" dirty="0">
                <a:latin typeface="Monotype Corsiva" panose="03010101010201010101" pitchFamily="66" charset="0"/>
                <a:ea typeface="Calibri" panose="020F0502020204030204" pitchFamily="34" charset="0"/>
                <a:cs typeface="Times New Roman" panose="02020603050405020304" pitchFamily="18" charset="0"/>
              </a:rPr>
              <a:t>- Рассматривание иллюстраций в книге Р. </a:t>
            </a:r>
            <a:r>
              <a:rPr lang="ru-RU" dirty="0" err="1">
                <a:latin typeface="Monotype Corsiva" panose="03010101010201010101" pitchFamily="66" charset="0"/>
                <a:ea typeface="Calibri" panose="020F0502020204030204" pitchFamily="34" charset="0"/>
                <a:cs typeface="Times New Roman" panose="02020603050405020304" pitchFamily="18" charset="0"/>
              </a:rPr>
              <a:t>Бурковского</a:t>
            </a:r>
            <a:endParaRPr lang="ru-RU" dirty="0" smtClean="0">
              <a:effectLst/>
              <a:latin typeface="Monotype Corsiva" panose="03010101010201010101" pitchFamily="66"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Monotype Corsiva" panose="03010101010201010101" pitchFamily="66" charset="0"/>
                <a:ea typeface="Calibri" panose="020F0502020204030204" pitchFamily="34" charset="0"/>
                <a:cs typeface="Times New Roman" panose="02020603050405020304" pitchFamily="18" charset="0"/>
              </a:rPr>
              <a:t>- </a:t>
            </a:r>
            <a:r>
              <a:rPr lang="ru-RU" i="1" dirty="0">
                <a:latin typeface="Monotype Corsiva" panose="03010101010201010101" pitchFamily="66" charset="0"/>
                <a:ea typeface="Calibri" panose="020F0502020204030204" pitchFamily="34" charset="0"/>
                <a:cs typeface="Times New Roman" panose="02020603050405020304" pitchFamily="18" charset="0"/>
              </a:rPr>
              <a:t>«Сказка о рыбаке и рыбке»</a:t>
            </a:r>
            <a:r>
              <a:rPr lang="ru-RU" dirty="0">
                <a:latin typeface="Monotype Corsiva" panose="03010101010201010101" pitchFamily="66" charset="0"/>
                <a:ea typeface="Calibri" panose="020F0502020204030204" pitchFamily="34" charset="0"/>
                <a:cs typeface="Times New Roman" panose="02020603050405020304" pitchFamily="18" charset="0"/>
              </a:rPr>
              <a:t> А. С. Пушкина</a:t>
            </a:r>
            <a:endParaRPr lang="ru-RU" dirty="0" smtClean="0">
              <a:effectLst/>
              <a:latin typeface="Monotype Corsiva" panose="03010101010201010101" pitchFamily="66" charset="0"/>
              <a:ea typeface="Calibri" panose="020F0502020204030204" pitchFamily="34" charset="0"/>
              <a:cs typeface="Times New Roman" panose="02020603050405020304" pitchFamily="18" charset="0"/>
            </a:endParaRPr>
          </a:p>
          <a:p>
            <a:pPr>
              <a:lnSpc>
                <a:spcPct val="107000"/>
              </a:lnSpc>
              <a:spcAft>
                <a:spcPts val="800"/>
              </a:spcAft>
            </a:pPr>
            <a:r>
              <a:rPr lang="ru-RU" i="1" dirty="0">
                <a:latin typeface="Monotype Corsiva" panose="03010101010201010101" pitchFamily="66" charset="0"/>
                <a:ea typeface="Calibri" panose="020F0502020204030204" pitchFamily="34" charset="0"/>
                <a:cs typeface="Times New Roman" panose="02020603050405020304" pitchFamily="18" charset="0"/>
              </a:rPr>
              <a:t>«О чём поют </a:t>
            </a:r>
            <a:r>
              <a:rPr lang="ru-RU" b="1" i="1" dirty="0">
                <a:latin typeface="Monotype Corsiva" panose="03010101010201010101" pitchFamily="66" charset="0"/>
                <a:ea typeface="Calibri" panose="020F0502020204030204" pitchFamily="34" charset="0"/>
                <a:cs typeface="Times New Roman" panose="02020603050405020304" pitchFamily="18" charset="0"/>
              </a:rPr>
              <a:t>ракушки</a:t>
            </a:r>
            <a:r>
              <a:rPr lang="ru-RU" i="1" dirty="0">
                <a:latin typeface="Monotype Corsiva" panose="03010101010201010101" pitchFamily="66" charset="0"/>
                <a:ea typeface="Calibri" panose="020F0502020204030204" pitchFamily="34" charset="0"/>
                <a:cs typeface="Times New Roman" panose="02020603050405020304" pitchFamily="18" charset="0"/>
              </a:rPr>
              <a:t>»</a:t>
            </a:r>
            <a:endParaRPr lang="ru-RU" dirty="0" smtClean="0">
              <a:effectLst/>
              <a:latin typeface="Monotype Corsiva" panose="03010101010201010101" pitchFamily="66" charset="0"/>
              <a:ea typeface="Calibri" panose="020F0502020204030204" pitchFamily="34" charset="0"/>
              <a:cs typeface="Times New Roman" panose="02020603050405020304" pitchFamily="18" charset="0"/>
            </a:endParaRPr>
          </a:p>
          <a:p>
            <a:pPr>
              <a:lnSpc>
                <a:spcPct val="107000"/>
              </a:lnSpc>
              <a:spcAft>
                <a:spcPts val="800"/>
              </a:spcAft>
            </a:pPr>
            <a:r>
              <a:rPr lang="ru-RU" u="sng" dirty="0">
                <a:latin typeface="Monotype Corsiva" panose="03010101010201010101" pitchFamily="66" charset="0"/>
                <a:ea typeface="Calibri" panose="020F0502020204030204" pitchFamily="34" charset="0"/>
                <a:cs typeface="Times New Roman" panose="02020603050405020304" pitchFamily="18" charset="0"/>
              </a:rPr>
              <a:t>Стихотворения</a:t>
            </a:r>
            <a:r>
              <a:rPr lang="ru-RU" dirty="0">
                <a:latin typeface="Monotype Corsiva" panose="03010101010201010101" pitchFamily="66" charset="0"/>
                <a:ea typeface="Calibri" panose="020F0502020204030204" pitchFamily="34" charset="0"/>
                <a:cs typeface="Times New Roman" panose="02020603050405020304" pitchFamily="18" charset="0"/>
              </a:rPr>
              <a:t>:</a:t>
            </a:r>
            <a:endParaRPr lang="ru-RU" dirty="0" smtClean="0">
              <a:effectLst/>
              <a:latin typeface="Monotype Corsiva" panose="03010101010201010101" pitchFamily="66"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Monotype Corsiva" panose="03010101010201010101" pitchFamily="66" charset="0"/>
                <a:ea typeface="Calibri" panose="020F0502020204030204" pitchFamily="34" charset="0"/>
                <a:cs typeface="Times New Roman" panose="02020603050405020304" pitchFamily="18" charset="0"/>
              </a:rPr>
              <a:t>- </a:t>
            </a:r>
            <a:r>
              <a:rPr lang="ru-RU" i="1" dirty="0">
                <a:latin typeface="Monotype Corsiva" panose="03010101010201010101" pitchFamily="66" charset="0"/>
                <a:ea typeface="Calibri" panose="020F0502020204030204" pitchFamily="34" charset="0"/>
                <a:cs typeface="Times New Roman" panose="02020603050405020304" pitchFamily="18" charset="0"/>
              </a:rPr>
              <a:t>«Я по воде могу ходить»</a:t>
            </a:r>
            <a:r>
              <a:rPr lang="ru-RU" dirty="0">
                <a:latin typeface="Monotype Corsiva" panose="03010101010201010101" pitchFamily="66" charset="0"/>
                <a:ea typeface="Calibri" panose="020F0502020204030204" pitchFamily="34" charset="0"/>
                <a:cs typeface="Times New Roman" panose="02020603050405020304" pitchFamily="18" charset="0"/>
              </a:rPr>
              <a:t> С. </a:t>
            </a:r>
            <a:r>
              <a:rPr lang="ru-RU" dirty="0" err="1">
                <a:latin typeface="Monotype Corsiva" panose="03010101010201010101" pitchFamily="66" charset="0"/>
                <a:ea typeface="Calibri" panose="020F0502020204030204" pitchFamily="34" charset="0"/>
                <a:cs typeface="Times New Roman" panose="02020603050405020304" pitchFamily="18" charset="0"/>
              </a:rPr>
              <a:t>Олегова</a:t>
            </a:r>
            <a:r>
              <a:rPr lang="ru-RU" dirty="0">
                <a:latin typeface="Monotype Corsiva" panose="03010101010201010101" pitchFamily="66" charset="0"/>
                <a:ea typeface="Calibri" panose="020F0502020204030204" pitchFamily="34" charset="0"/>
                <a:cs typeface="Times New Roman" panose="02020603050405020304" pitchFamily="18" charset="0"/>
              </a:rPr>
              <a:t>;</a:t>
            </a:r>
            <a:endParaRPr lang="ru-RU" dirty="0" smtClean="0">
              <a:effectLst/>
              <a:latin typeface="Monotype Corsiva" panose="03010101010201010101" pitchFamily="66"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Monotype Corsiva" panose="03010101010201010101" pitchFamily="66" charset="0"/>
                <a:ea typeface="Calibri" panose="020F0502020204030204" pitchFamily="34" charset="0"/>
                <a:cs typeface="Times New Roman" panose="02020603050405020304" pitchFamily="18" charset="0"/>
              </a:rPr>
              <a:t>- </a:t>
            </a:r>
            <a:r>
              <a:rPr lang="ru-RU" i="1" dirty="0">
                <a:latin typeface="Monotype Corsiva" panose="03010101010201010101" pitchFamily="66" charset="0"/>
                <a:ea typeface="Calibri" panose="020F0502020204030204" pitchFamily="34" charset="0"/>
                <a:cs typeface="Times New Roman" panose="02020603050405020304" pitchFamily="18" charset="0"/>
              </a:rPr>
              <a:t>«Берегите воду»</a:t>
            </a:r>
            <a:r>
              <a:rPr lang="ru-RU" dirty="0">
                <a:latin typeface="Monotype Corsiva" panose="03010101010201010101" pitchFamily="66" charset="0"/>
                <a:ea typeface="Calibri" panose="020F0502020204030204" pitchFamily="34" charset="0"/>
                <a:cs typeface="Times New Roman" panose="02020603050405020304" pitchFamily="18" charset="0"/>
              </a:rPr>
              <a:t> С. </a:t>
            </a:r>
            <a:r>
              <a:rPr lang="ru-RU" dirty="0" err="1">
                <a:latin typeface="Monotype Corsiva" panose="03010101010201010101" pitchFamily="66" charset="0"/>
                <a:ea typeface="Calibri" panose="020F0502020204030204" pitchFamily="34" charset="0"/>
                <a:cs typeface="Times New Roman" panose="02020603050405020304" pitchFamily="18" charset="0"/>
              </a:rPr>
              <a:t>Олегова</a:t>
            </a:r>
            <a:r>
              <a:rPr lang="ru-RU" dirty="0">
                <a:latin typeface="Monotype Corsiva" panose="03010101010201010101" pitchFamily="66" charset="0"/>
                <a:ea typeface="Calibri" panose="020F0502020204030204" pitchFamily="34" charset="0"/>
                <a:cs typeface="Times New Roman" panose="02020603050405020304" pitchFamily="18" charset="0"/>
              </a:rPr>
              <a:t>;</a:t>
            </a:r>
            <a:endParaRPr lang="ru-RU" dirty="0" smtClean="0">
              <a:effectLst/>
              <a:latin typeface="Monotype Corsiva" panose="03010101010201010101" pitchFamily="66"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Monotype Corsiva" panose="03010101010201010101" pitchFamily="66" charset="0"/>
                <a:ea typeface="Calibri" panose="020F0502020204030204" pitchFamily="34" charset="0"/>
                <a:cs typeface="Times New Roman" panose="02020603050405020304" pitchFamily="18" charset="0"/>
              </a:rPr>
              <a:t>- </a:t>
            </a:r>
            <a:r>
              <a:rPr lang="ru-RU" i="1" dirty="0">
                <a:latin typeface="Monotype Corsiva" panose="03010101010201010101" pitchFamily="66" charset="0"/>
                <a:ea typeface="Calibri" panose="020F0502020204030204" pitchFamily="34" charset="0"/>
                <a:cs typeface="Times New Roman" panose="02020603050405020304" pitchFamily="18" charset="0"/>
              </a:rPr>
              <a:t>«Раковина»</a:t>
            </a:r>
            <a:r>
              <a:rPr lang="ru-RU" dirty="0">
                <a:latin typeface="Monotype Corsiva" panose="03010101010201010101" pitchFamily="66" charset="0"/>
                <a:ea typeface="Calibri" panose="020F0502020204030204" pitchFamily="34" charset="0"/>
                <a:cs typeface="Times New Roman" panose="02020603050405020304" pitchFamily="18" charset="0"/>
              </a:rPr>
              <a:t> А. </a:t>
            </a:r>
            <a:r>
              <a:rPr lang="ru-RU" dirty="0" err="1">
                <a:latin typeface="Monotype Corsiva" panose="03010101010201010101" pitchFamily="66" charset="0"/>
                <a:ea typeface="Calibri" panose="020F0502020204030204" pitchFamily="34" charset="0"/>
                <a:cs typeface="Times New Roman" panose="02020603050405020304" pitchFamily="18" charset="0"/>
              </a:rPr>
              <a:t>Барто</a:t>
            </a:r>
            <a:endParaRPr lang="ru-RU" dirty="0" smtClean="0">
              <a:effectLst/>
              <a:latin typeface="Monotype Corsiva" panose="03010101010201010101" pitchFamily="66"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Monotype Corsiva" panose="03010101010201010101" pitchFamily="66" charset="0"/>
                <a:ea typeface="Calibri" panose="020F0502020204030204" pitchFamily="34" charset="0"/>
                <a:cs typeface="Times New Roman" panose="02020603050405020304" pitchFamily="18" charset="0"/>
              </a:rPr>
              <a:t>- </a:t>
            </a:r>
            <a:r>
              <a:rPr lang="ru-RU" i="1" dirty="0">
                <a:latin typeface="Monotype Corsiva" panose="03010101010201010101" pitchFamily="66" charset="0"/>
                <a:ea typeface="Calibri" panose="020F0502020204030204" pitchFamily="34" charset="0"/>
                <a:cs typeface="Times New Roman" panose="02020603050405020304" pitchFamily="18" charset="0"/>
              </a:rPr>
              <a:t>«Кораблик»</a:t>
            </a:r>
            <a:r>
              <a:rPr lang="ru-RU" dirty="0">
                <a:latin typeface="Monotype Corsiva" panose="03010101010201010101" pitchFamily="66" charset="0"/>
                <a:ea typeface="Calibri" panose="020F0502020204030204" pitchFamily="34" charset="0"/>
                <a:cs typeface="Times New Roman" panose="02020603050405020304" pitchFamily="18" charset="0"/>
              </a:rPr>
              <a:t> В. Коржиков</a:t>
            </a:r>
            <a:endParaRPr lang="ru-RU" dirty="0" smtClean="0">
              <a:effectLst/>
              <a:latin typeface="Monotype Corsiva" panose="03010101010201010101" pitchFamily="66"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Monotype Corsiva" panose="03010101010201010101" pitchFamily="66" charset="0"/>
                <a:ea typeface="Calibri" panose="020F0502020204030204" pitchFamily="34" charset="0"/>
                <a:cs typeface="Times New Roman" panose="02020603050405020304" pitchFamily="18" charset="0"/>
              </a:rPr>
              <a:t>- </a:t>
            </a:r>
            <a:r>
              <a:rPr lang="ru-RU" i="1" dirty="0">
                <a:latin typeface="Monotype Corsiva" panose="03010101010201010101" pitchFamily="66" charset="0"/>
                <a:ea typeface="Calibri" panose="020F0502020204030204" pitchFamily="34" charset="0"/>
                <a:cs typeface="Times New Roman" panose="02020603050405020304" pitchFamily="18" charset="0"/>
              </a:rPr>
              <a:t>«Что где спрятано»</a:t>
            </a:r>
            <a:r>
              <a:rPr lang="ru-RU" dirty="0">
                <a:latin typeface="Monotype Corsiva" panose="03010101010201010101" pitchFamily="66" charset="0"/>
                <a:ea typeface="Calibri" panose="020F0502020204030204" pitchFamily="34" charset="0"/>
                <a:cs typeface="Times New Roman" panose="02020603050405020304" pitchFamily="18" charset="0"/>
              </a:rPr>
              <a:t> О. </a:t>
            </a:r>
            <a:r>
              <a:rPr lang="ru-RU" dirty="0" err="1">
                <a:latin typeface="Monotype Corsiva" panose="03010101010201010101" pitchFamily="66" charset="0"/>
                <a:ea typeface="Calibri" panose="020F0502020204030204" pitchFamily="34" charset="0"/>
                <a:cs typeface="Times New Roman" panose="02020603050405020304" pitchFamily="18" charset="0"/>
              </a:rPr>
              <a:t>Дриз</a:t>
            </a:r>
            <a:endParaRPr lang="ru-RU" dirty="0" smtClean="0">
              <a:effectLst/>
              <a:latin typeface="Monotype Corsiva" panose="03010101010201010101" pitchFamily="66"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Monotype Corsiva" panose="03010101010201010101" pitchFamily="66" charset="0"/>
                <a:ea typeface="Calibri" panose="020F0502020204030204" pitchFamily="34" charset="0"/>
                <a:cs typeface="Times New Roman" panose="02020603050405020304" pitchFamily="18" charset="0"/>
              </a:rPr>
              <a:t>- </a:t>
            </a:r>
            <a:r>
              <a:rPr lang="ru-RU" i="1" dirty="0">
                <a:latin typeface="Monotype Corsiva" panose="03010101010201010101" pitchFamily="66" charset="0"/>
                <a:ea typeface="Calibri" panose="020F0502020204030204" pitchFamily="34" charset="0"/>
                <a:cs typeface="Times New Roman" panose="02020603050405020304" pitchFamily="18" charset="0"/>
              </a:rPr>
              <a:t>«Старый катер»</a:t>
            </a:r>
            <a:r>
              <a:rPr lang="ru-RU" dirty="0">
                <a:latin typeface="Monotype Corsiva" panose="03010101010201010101" pitchFamily="66" charset="0"/>
                <a:ea typeface="Calibri" panose="020F0502020204030204" pitchFamily="34" charset="0"/>
                <a:cs typeface="Times New Roman" panose="02020603050405020304" pitchFamily="18" charset="0"/>
              </a:rPr>
              <a:t> В. Коржиков</a:t>
            </a:r>
            <a:endParaRPr lang="ru-RU" dirty="0" smtClean="0">
              <a:effectLst/>
              <a:latin typeface="Monotype Corsiva" panose="03010101010201010101" pitchFamily="66"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Monotype Corsiva" panose="03010101010201010101" pitchFamily="66" charset="0"/>
                <a:ea typeface="Calibri" panose="020F0502020204030204" pitchFamily="34" charset="0"/>
                <a:cs typeface="Times New Roman" panose="02020603050405020304" pitchFamily="18" charset="0"/>
              </a:rPr>
              <a:t>- </a:t>
            </a:r>
            <a:r>
              <a:rPr lang="ru-RU" i="1" dirty="0">
                <a:latin typeface="Monotype Corsiva" panose="03010101010201010101" pitchFamily="66" charset="0"/>
                <a:ea typeface="Calibri" panose="020F0502020204030204" pitchFamily="34" charset="0"/>
                <a:cs typeface="Times New Roman" panose="02020603050405020304" pitchFamily="18" charset="0"/>
              </a:rPr>
              <a:t>«Алло, это море»</a:t>
            </a:r>
            <a:r>
              <a:rPr lang="ru-RU" dirty="0">
                <a:latin typeface="Monotype Corsiva" panose="03010101010201010101" pitchFamily="66" charset="0"/>
                <a:ea typeface="Calibri" panose="020F0502020204030204" pitchFamily="34" charset="0"/>
                <a:cs typeface="Times New Roman" panose="02020603050405020304" pitchFamily="18" charset="0"/>
              </a:rPr>
              <a:t> Р. </a:t>
            </a:r>
            <a:r>
              <a:rPr lang="ru-RU" dirty="0" err="1">
                <a:latin typeface="Monotype Corsiva" panose="03010101010201010101" pitchFamily="66" charset="0"/>
                <a:ea typeface="Calibri" panose="020F0502020204030204" pitchFamily="34" charset="0"/>
                <a:cs typeface="Times New Roman" panose="02020603050405020304" pitchFamily="18" charset="0"/>
              </a:rPr>
              <a:t>Сеф</a:t>
            </a:r>
            <a:endParaRPr lang="ru-RU" dirty="0" smtClean="0">
              <a:effectLst/>
              <a:latin typeface="Monotype Corsiva" panose="03010101010201010101" pitchFamily="66"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Monotype Corsiva" panose="03010101010201010101" pitchFamily="66" charset="0"/>
                <a:ea typeface="Calibri" panose="020F0502020204030204" pitchFamily="34" charset="0"/>
                <a:cs typeface="Times New Roman" panose="02020603050405020304" pitchFamily="18" charset="0"/>
              </a:rPr>
              <a:t>Загадки, половицы и поговорки о воде и </a:t>
            </a:r>
            <a:r>
              <a:rPr lang="ru-RU" b="1" dirty="0">
                <a:latin typeface="Monotype Corsiva" panose="03010101010201010101" pitchFamily="66" charset="0"/>
                <a:ea typeface="Calibri" panose="020F0502020204030204" pitchFamily="34" charset="0"/>
                <a:cs typeface="Times New Roman" panose="02020603050405020304" pitchFamily="18" charset="0"/>
              </a:rPr>
              <a:t>ракушках</a:t>
            </a:r>
            <a:endParaRPr lang="ru-RU" dirty="0" smtClean="0">
              <a:effectLst/>
              <a:latin typeface="Monotype Corsiva" panose="03010101010201010101" pitchFamily="66" charset="0"/>
              <a:ea typeface="Calibri" panose="020F0502020204030204" pitchFamily="34" charset="0"/>
              <a:cs typeface="Times New Roman" panose="02020603050405020304" pitchFamily="18" charset="0"/>
            </a:endParaRPr>
          </a:p>
          <a:p>
            <a:pPr algn="ctr">
              <a:lnSpc>
                <a:spcPct val="107000"/>
              </a:lnSpc>
              <a:spcAft>
                <a:spcPts val="800"/>
              </a:spcAft>
            </a:pPr>
            <a:r>
              <a:rPr lang="ru-RU" u="sng" dirty="0">
                <a:latin typeface="Monotype Corsiva" panose="03010101010201010101" pitchFamily="66" charset="0"/>
                <a:ea typeface="Calibri" panose="020F0502020204030204" pitchFamily="34" charset="0"/>
                <a:cs typeface="Times New Roman" panose="02020603050405020304" pitchFamily="18" charset="0"/>
              </a:rPr>
              <a:t>Заключительный этап</a:t>
            </a:r>
            <a:r>
              <a:rPr lang="ru-RU" dirty="0">
                <a:latin typeface="Monotype Corsiva" panose="03010101010201010101" pitchFamily="66" charset="0"/>
                <a:ea typeface="Calibri" panose="020F0502020204030204" pitchFamily="34" charset="0"/>
                <a:cs typeface="Times New Roman" panose="02020603050405020304" pitchFamily="18" charset="0"/>
              </a:rPr>
              <a:t>:</a:t>
            </a:r>
            <a:endParaRPr lang="ru-RU" dirty="0" smtClean="0">
              <a:effectLst/>
              <a:latin typeface="Monotype Corsiva" panose="03010101010201010101" pitchFamily="66" charset="0"/>
              <a:ea typeface="Calibri" panose="020F0502020204030204" pitchFamily="34" charset="0"/>
              <a:cs typeface="Times New Roman" panose="02020603050405020304" pitchFamily="18" charset="0"/>
            </a:endParaRPr>
          </a:p>
          <a:p>
            <a:pPr algn="ctr">
              <a:lnSpc>
                <a:spcPct val="107000"/>
              </a:lnSpc>
              <a:spcAft>
                <a:spcPts val="800"/>
              </a:spcAft>
            </a:pPr>
            <a:r>
              <a:rPr lang="ru-RU" dirty="0">
                <a:latin typeface="Monotype Corsiva" panose="03010101010201010101" pitchFamily="66" charset="0"/>
                <a:ea typeface="Calibri" panose="020F0502020204030204" pitchFamily="34" charset="0"/>
                <a:cs typeface="Times New Roman" panose="02020603050405020304" pitchFamily="18" charset="0"/>
              </a:rPr>
              <a:t>Выставка детских работ по </a:t>
            </a:r>
            <a:r>
              <a:rPr lang="ru-RU" b="1" dirty="0">
                <a:latin typeface="Monotype Corsiva" panose="03010101010201010101" pitchFamily="66" charset="0"/>
                <a:ea typeface="Calibri" panose="020F0502020204030204" pitchFamily="34" charset="0"/>
                <a:cs typeface="Times New Roman" panose="02020603050405020304" pitchFamily="18" charset="0"/>
              </a:rPr>
              <a:t>проекту</a:t>
            </a:r>
            <a:r>
              <a:rPr lang="ru-RU" dirty="0">
                <a:latin typeface="Monotype Corsiva" panose="03010101010201010101" pitchFamily="66" charset="0"/>
                <a:ea typeface="Calibri" panose="020F0502020204030204" pitchFamily="34" charset="0"/>
                <a:cs typeface="Times New Roman" panose="02020603050405020304" pitchFamily="18" charset="0"/>
              </a:rPr>
              <a:t>;</a:t>
            </a:r>
            <a:endParaRPr lang="ru-RU" dirty="0" smtClean="0">
              <a:effectLst/>
              <a:latin typeface="Monotype Corsiva" panose="03010101010201010101" pitchFamily="66" charset="0"/>
              <a:ea typeface="Calibri" panose="020F0502020204030204" pitchFamily="34" charset="0"/>
              <a:cs typeface="Times New Roman" panose="02020603050405020304" pitchFamily="18" charset="0"/>
            </a:endParaRPr>
          </a:p>
          <a:p>
            <a:pPr algn="ctr">
              <a:lnSpc>
                <a:spcPct val="107000"/>
              </a:lnSpc>
              <a:spcAft>
                <a:spcPts val="800"/>
              </a:spcAft>
            </a:pPr>
            <a:r>
              <a:rPr lang="ru-RU" dirty="0">
                <a:latin typeface="Monotype Corsiva" panose="03010101010201010101" pitchFamily="66" charset="0"/>
                <a:ea typeface="Calibri" panose="020F0502020204030204" pitchFamily="34" charset="0"/>
                <a:cs typeface="Times New Roman" panose="02020603050405020304" pitchFamily="18" charset="0"/>
              </a:rPr>
              <a:t>Создание мини-музея </a:t>
            </a:r>
            <a:r>
              <a:rPr lang="ru-RU" b="1" dirty="0">
                <a:latin typeface="Monotype Corsiva" panose="03010101010201010101" pitchFamily="66" charset="0"/>
                <a:ea typeface="Calibri" panose="020F0502020204030204" pitchFamily="34" charset="0"/>
                <a:cs typeface="Times New Roman" panose="02020603050405020304" pitchFamily="18" charset="0"/>
              </a:rPr>
              <a:t>ракушек в группе</a:t>
            </a:r>
            <a:r>
              <a:rPr lang="ru-RU" dirty="0">
                <a:latin typeface="Monotype Corsiva" panose="03010101010201010101" pitchFamily="66" charset="0"/>
                <a:ea typeface="Calibri" panose="020F0502020204030204" pitchFamily="34" charset="0"/>
                <a:cs typeface="Times New Roman" panose="02020603050405020304" pitchFamily="18" charset="0"/>
              </a:rPr>
              <a:t>.</a:t>
            </a:r>
            <a:endParaRPr lang="ru-RU" dirty="0" smtClean="0">
              <a:effectLst/>
              <a:latin typeface="Monotype Corsiva" panose="03010101010201010101" pitchFamily="66"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1725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9549" b="3056"/>
          <a:stretch/>
        </p:blipFill>
        <p:spPr>
          <a:xfrm>
            <a:off x="0" y="0"/>
            <a:ext cx="12191999" cy="6858000"/>
          </a:xfrm>
        </p:spPr>
      </p:pic>
      <p:pic>
        <p:nvPicPr>
          <p:cNvPr id="5" name="Рисунок 4"/>
          <p:cNvPicPr>
            <a:picLocks noChangeAspect="1"/>
          </p:cNvPicPr>
          <p:nvPr/>
        </p:nvPicPr>
        <p:blipFill>
          <a:blip r:embed="rId3"/>
          <a:stretch>
            <a:fillRect/>
          </a:stretch>
        </p:blipFill>
        <p:spPr>
          <a:xfrm>
            <a:off x="2899316" y="365125"/>
            <a:ext cx="3531031" cy="2647003"/>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2859" y="358352"/>
            <a:ext cx="3536968" cy="2652727"/>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688" y="3299881"/>
            <a:ext cx="3335327" cy="2501496"/>
          </a:xfrm>
          <a:prstGeom prst="rect">
            <a:avLst/>
          </a:prstGeom>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57813" y="3294157"/>
            <a:ext cx="3384168" cy="2538126"/>
          </a:xfrm>
          <a:prstGeom prst="rect">
            <a:avLst/>
          </a:prstGeom>
        </p:spPr>
      </p:pic>
      <p:sp>
        <p:nvSpPr>
          <p:cNvPr id="12" name="TextBox 11"/>
          <p:cNvSpPr txBox="1"/>
          <p:nvPr/>
        </p:nvSpPr>
        <p:spPr>
          <a:xfrm>
            <a:off x="345688" y="734457"/>
            <a:ext cx="2430966" cy="1938992"/>
          </a:xfrm>
          <a:prstGeom prst="rect">
            <a:avLst/>
          </a:prstGeom>
          <a:noFill/>
        </p:spPr>
        <p:txBody>
          <a:bodyPr wrap="square" rtlCol="0">
            <a:spAutoFit/>
          </a:bodyPr>
          <a:lstStyle/>
          <a:p>
            <a:r>
              <a:rPr lang="ru-RU" sz="4000" b="1" dirty="0" smtClean="0">
                <a:latin typeface="Monotype Corsiva" panose="03010101010201010101" pitchFamily="66" charset="0"/>
              </a:rPr>
              <a:t>Смотрим,</a:t>
            </a:r>
          </a:p>
          <a:p>
            <a:r>
              <a:rPr lang="ru-RU" sz="4000" b="1" dirty="0">
                <a:latin typeface="Monotype Corsiva" panose="03010101010201010101" pitchFamily="66" charset="0"/>
              </a:rPr>
              <a:t>с</a:t>
            </a:r>
            <a:r>
              <a:rPr lang="ru-RU" sz="4000" b="1" dirty="0" smtClean="0">
                <a:latin typeface="Monotype Corsiva" panose="03010101010201010101" pitchFamily="66" charset="0"/>
              </a:rPr>
              <a:t>лушаем,</a:t>
            </a:r>
          </a:p>
          <a:p>
            <a:r>
              <a:rPr lang="ru-RU" sz="4000" b="1" dirty="0">
                <a:latin typeface="Monotype Corsiva" panose="03010101010201010101" pitchFamily="66" charset="0"/>
              </a:rPr>
              <a:t>т</a:t>
            </a:r>
            <a:r>
              <a:rPr lang="ru-RU" sz="4000" b="1" dirty="0" smtClean="0">
                <a:latin typeface="Monotype Corsiva" panose="03010101010201010101" pitchFamily="66" charset="0"/>
              </a:rPr>
              <a:t>рогаем!</a:t>
            </a:r>
            <a:endParaRPr lang="ru-RU" sz="4000" b="1" dirty="0">
              <a:latin typeface="Monotype Corsiva" panose="03010101010201010101" pitchFamily="66" charset="0"/>
            </a:endParaRPr>
          </a:p>
        </p:txBody>
      </p:sp>
    </p:spTree>
    <p:extLst>
      <p:ext uri="{BB962C8B-B14F-4D97-AF65-F5344CB8AC3E}">
        <p14:creationId xmlns:p14="http://schemas.microsoft.com/office/powerpoint/2010/main" val="904315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9549" b="3056"/>
          <a:stretch/>
        </p:blipFill>
        <p:spPr>
          <a:xfrm>
            <a:off x="0" y="0"/>
            <a:ext cx="12191999" cy="6858000"/>
          </a:xfrm>
        </p:spPr>
      </p:pic>
      <p:sp>
        <p:nvSpPr>
          <p:cNvPr id="12" name="TextBox 11"/>
          <p:cNvSpPr txBox="1"/>
          <p:nvPr/>
        </p:nvSpPr>
        <p:spPr>
          <a:xfrm>
            <a:off x="268094" y="1027906"/>
            <a:ext cx="2430966" cy="1323439"/>
          </a:xfrm>
          <a:prstGeom prst="rect">
            <a:avLst/>
          </a:prstGeom>
          <a:noFill/>
        </p:spPr>
        <p:txBody>
          <a:bodyPr wrap="square" rtlCol="0">
            <a:spAutoFit/>
          </a:bodyPr>
          <a:lstStyle/>
          <a:p>
            <a:r>
              <a:rPr lang="ru-RU" sz="4000" b="1" dirty="0" smtClean="0">
                <a:latin typeface="Monotype Corsiva" panose="03010101010201010101" pitchFamily="66" charset="0"/>
              </a:rPr>
              <a:t>Наши работы</a:t>
            </a:r>
            <a:endParaRPr lang="ru-RU" sz="4000" b="1" dirty="0">
              <a:latin typeface="Monotype Corsiva" panose="03010101010201010101" pitchFamily="66"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0673" y="26699"/>
            <a:ext cx="4434468" cy="3325851"/>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2290" y="26699"/>
            <a:ext cx="4434468" cy="3325851"/>
          </a:xfrm>
          <a:prstGeom prst="rect">
            <a:avLst/>
          </a:prstGeom>
        </p:spPr>
      </p:pic>
      <p:pic>
        <p:nvPicPr>
          <p:cNvPr id="14" name="Рисунок 13"/>
          <p:cNvPicPr>
            <a:picLocks noChangeAspect="1"/>
          </p:cNvPicPr>
          <p:nvPr/>
        </p:nvPicPr>
        <p:blipFill>
          <a:blip r:embed="rId5"/>
          <a:stretch>
            <a:fillRect/>
          </a:stretch>
        </p:blipFill>
        <p:spPr>
          <a:xfrm>
            <a:off x="383323" y="3565601"/>
            <a:ext cx="3491261" cy="2332027"/>
          </a:xfrm>
          <a:prstGeom prst="rect">
            <a:avLst/>
          </a:prstGeom>
        </p:spPr>
      </p:pic>
      <p:pic>
        <p:nvPicPr>
          <p:cNvPr id="16" name="Рисунок 15" descr="D:\РАКУШКИ\Выставка фото\DSC07674.JPG"/>
          <p:cNvPicPr/>
          <p:nvPr/>
        </p:nvPicPr>
        <p:blipFill>
          <a:blip r:embed="rId6" cstate="screen">
            <a:extLst>
              <a:ext uri="{28A0092B-C50C-407E-A947-70E740481C1C}">
                <a14:useLocalDpi xmlns:a14="http://schemas.microsoft.com/office/drawing/2010/main"/>
              </a:ext>
            </a:extLst>
          </a:blip>
          <a:srcRect/>
          <a:stretch>
            <a:fillRect/>
          </a:stretch>
        </p:blipFill>
        <p:spPr bwMode="auto">
          <a:xfrm>
            <a:off x="4257907" y="3565601"/>
            <a:ext cx="3681698" cy="2332027"/>
          </a:xfrm>
          <a:prstGeom prst="rect">
            <a:avLst/>
          </a:prstGeom>
          <a:noFill/>
          <a:ln>
            <a:noFill/>
          </a:ln>
        </p:spPr>
      </p:pic>
    </p:spTree>
    <p:extLst>
      <p:ext uri="{BB962C8B-B14F-4D97-AF65-F5344CB8AC3E}">
        <p14:creationId xmlns:p14="http://schemas.microsoft.com/office/powerpoint/2010/main" val="1342084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9549" b="3056"/>
          <a:stretch/>
        </p:blipFill>
        <p:spPr>
          <a:xfrm>
            <a:off x="0" y="0"/>
            <a:ext cx="12191999" cy="6858000"/>
          </a:xfrm>
        </p:spPr>
      </p:pic>
      <p:sp>
        <p:nvSpPr>
          <p:cNvPr id="8" name="TextBox 7"/>
          <p:cNvSpPr txBox="1"/>
          <p:nvPr/>
        </p:nvSpPr>
        <p:spPr>
          <a:xfrm>
            <a:off x="5287485" y="454977"/>
            <a:ext cx="3956876" cy="5262979"/>
          </a:xfrm>
          <a:prstGeom prst="rect">
            <a:avLst/>
          </a:prstGeom>
          <a:noFill/>
        </p:spPr>
        <p:txBody>
          <a:bodyPr wrap="square" rtlCol="0">
            <a:spAutoFit/>
          </a:bodyPr>
          <a:lstStyle/>
          <a:p>
            <a:r>
              <a:rPr lang="ru-RU" sz="2800" b="1" dirty="0">
                <a:latin typeface="Monotype Corsiva" panose="03010101010201010101" pitchFamily="66" charset="0"/>
              </a:rPr>
              <a:t>Ракушка</a:t>
            </a:r>
            <a:r>
              <a:rPr lang="ru-RU" sz="2800" dirty="0">
                <a:latin typeface="Monotype Corsiva" panose="03010101010201010101" pitchFamily="66" charset="0"/>
              </a:rPr>
              <a:t> — это простая защитная оболочка, как бы домик, в котором живут различные моллюски, улитки и некоторые ракообразные животные. Ракушки являются самыми интересными и чудными творениями природы, которые очень часто встречаются на берегу моря</a:t>
            </a:r>
            <a:r>
              <a:rPr lang="ru-RU" sz="2400" dirty="0"/>
              <a:t>.</a:t>
            </a:r>
          </a:p>
        </p:txBody>
      </p:sp>
      <p:sp>
        <p:nvSpPr>
          <p:cNvPr id="9" name="TextBox 8"/>
          <p:cNvSpPr txBox="1"/>
          <p:nvPr/>
        </p:nvSpPr>
        <p:spPr>
          <a:xfrm>
            <a:off x="4973445" y="3811326"/>
            <a:ext cx="4139676" cy="369332"/>
          </a:xfrm>
          <a:prstGeom prst="rect">
            <a:avLst/>
          </a:prstGeom>
          <a:noFill/>
        </p:spPr>
        <p:txBody>
          <a:bodyPr wrap="square" rtlCol="0">
            <a:spAutoFit/>
          </a:bodyPr>
          <a:lstStyle/>
          <a:p>
            <a:endParaRPr lang="ru-RU" dirty="0"/>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11" y="454977"/>
            <a:ext cx="4206556" cy="2471422"/>
          </a:xfrm>
          <a:prstGeom prst="rect">
            <a:avLst/>
          </a:prstGeom>
        </p:spPr>
      </p:pic>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215845" y="2512004"/>
            <a:ext cx="2991779" cy="4482428"/>
          </a:xfrm>
          <a:prstGeom prst="rect">
            <a:avLst/>
          </a:prstGeom>
        </p:spPr>
      </p:pic>
    </p:spTree>
    <p:extLst>
      <p:ext uri="{BB962C8B-B14F-4D97-AF65-F5344CB8AC3E}">
        <p14:creationId xmlns:p14="http://schemas.microsoft.com/office/powerpoint/2010/main" val="1260290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9549" b="3056"/>
          <a:stretch/>
        </p:blipFill>
        <p:spPr>
          <a:xfrm>
            <a:off x="0" y="0"/>
            <a:ext cx="12191999" cy="6858000"/>
          </a:xfr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65125"/>
            <a:ext cx="4501374" cy="2622050"/>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8633" y="3293378"/>
            <a:ext cx="3978626" cy="2567485"/>
          </a:xfrm>
          <a:prstGeom prst="rect">
            <a:avLst/>
          </a:prstGeom>
        </p:spPr>
      </p:pic>
      <p:sp>
        <p:nvSpPr>
          <p:cNvPr id="8" name="TextBox 7"/>
          <p:cNvSpPr txBox="1"/>
          <p:nvPr/>
        </p:nvSpPr>
        <p:spPr>
          <a:xfrm>
            <a:off x="5649950" y="950357"/>
            <a:ext cx="4884234" cy="2215991"/>
          </a:xfrm>
          <a:prstGeom prst="rect">
            <a:avLst/>
          </a:prstGeom>
          <a:noFill/>
        </p:spPr>
        <p:txBody>
          <a:bodyPr wrap="square" rtlCol="0">
            <a:spAutoFit/>
          </a:bodyPr>
          <a:lstStyle/>
          <a:p>
            <a:r>
              <a:rPr lang="ru-RU" sz="2000" b="1" dirty="0">
                <a:latin typeface="Monotype Corsiva" panose="03010101010201010101" pitchFamily="66" charset="0"/>
              </a:rPr>
              <a:t>Ракушка </a:t>
            </a:r>
            <a:r>
              <a:rPr lang="ru-RU" sz="2000" b="1" dirty="0" err="1" smtClean="0">
                <a:latin typeface="Monotype Corsiva" panose="03010101010201010101" pitchFamily="66" charset="0"/>
              </a:rPr>
              <a:t>Рапан</a:t>
            </a:r>
            <a:r>
              <a:rPr lang="ru-RU" sz="2000" b="1" dirty="0" smtClean="0">
                <a:latin typeface="Monotype Corsiva" panose="03010101010201010101" pitchFamily="66" charset="0"/>
              </a:rPr>
              <a:t> - </a:t>
            </a:r>
            <a:r>
              <a:rPr lang="ru-RU" sz="2000" dirty="0" smtClean="0">
                <a:latin typeface="Monotype Corsiva" panose="03010101010201010101" pitchFamily="66" charset="0"/>
              </a:rPr>
              <a:t>самый </a:t>
            </a:r>
            <a:r>
              <a:rPr lang="ru-RU" sz="2000" dirty="0">
                <a:latin typeface="Monotype Corsiva" panose="03010101010201010101" pitchFamily="66" charset="0"/>
              </a:rPr>
              <a:t>большой, следовательно, самый ценный экземпляр, вырастает до 15 см. </a:t>
            </a:r>
            <a:r>
              <a:rPr lang="ru-RU" sz="2000" dirty="0" err="1" smtClean="0">
                <a:latin typeface="Monotype Corsiva" panose="03010101010201010101" pitchFamily="66" charset="0"/>
              </a:rPr>
              <a:t>Рапан</a:t>
            </a:r>
            <a:r>
              <a:rPr lang="ru-RU" sz="2000" dirty="0" smtClean="0">
                <a:latin typeface="Monotype Corsiva" panose="03010101010201010101" pitchFamily="66" charset="0"/>
              </a:rPr>
              <a:t> </a:t>
            </a:r>
            <a:r>
              <a:rPr lang="ru-RU" sz="2000" dirty="0">
                <a:latin typeface="Monotype Corsiva" panose="03010101010201010101" pitchFamily="66" charset="0"/>
              </a:rPr>
              <a:t>— яростный хищник, завезенный в Черное море на днищах кораблей после русско-японской войны 1905 года и вдвое сокративших популяцию местных моллюсков.</a:t>
            </a:r>
          </a:p>
          <a:p>
            <a:endParaRPr lang="ru-RU" dirty="0"/>
          </a:p>
        </p:txBody>
      </p:sp>
      <p:sp>
        <p:nvSpPr>
          <p:cNvPr id="9" name="TextBox 8"/>
          <p:cNvSpPr txBox="1"/>
          <p:nvPr/>
        </p:nvSpPr>
        <p:spPr>
          <a:xfrm>
            <a:off x="5503985" y="3534508"/>
            <a:ext cx="3464169" cy="1908215"/>
          </a:xfrm>
          <a:prstGeom prst="rect">
            <a:avLst/>
          </a:prstGeom>
          <a:noFill/>
        </p:spPr>
        <p:txBody>
          <a:bodyPr wrap="square" rtlCol="0">
            <a:spAutoFit/>
          </a:bodyPr>
          <a:lstStyle/>
          <a:p>
            <a:r>
              <a:rPr lang="ru-RU" sz="2000" b="1" dirty="0">
                <a:latin typeface="Monotype Corsiva" panose="03010101010201010101" pitchFamily="66" charset="0"/>
              </a:rPr>
              <a:t>Ракушка </a:t>
            </a:r>
            <a:r>
              <a:rPr lang="ru-RU" sz="2000" b="1" dirty="0" err="1" smtClean="0">
                <a:latin typeface="Monotype Corsiva" panose="03010101010201010101" pitchFamily="66" charset="0"/>
              </a:rPr>
              <a:t>Венерка</a:t>
            </a:r>
            <a:r>
              <a:rPr lang="ru-RU" sz="2000" b="1" dirty="0" smtClean="0">
                <a:latin typeface="Monotype Corsiva" panose="03010101010201010101" pitchFamily="66" charset="0"/>
              </a:rPr>
              <a:t> </a:t>
            </a:r>
          </a:p>
          <a:p>
            <a:r>
              <a:rPr lang="ru-RU" sz="2000" dirty="0" smtClean="0">
                <a:latin typeface="Monotype Corsiva" panose="03010101010201010101" pitchFamily="66" charset="0"/>
              </a:rPr>
              <a:t>Наиболее </a:t>
            </a:r>
            <a:r>
              <a:rPr lang="ru-RU" sz="2000" dirty="0">
                <a:latin typeface="Monotype Corsiva" panose="03010101010201010101" pitchFamily="66" charset="0"/>
              </a:rPr>
              <a:t>распространенная на побережьях раковина. Имеет небольшие размеры — до 4 см и разнообразную окраску.</a:t>
            </a:r>
          </a:p>
          <a:p>
            <a:endParaRPr lang="ru-RU" dirty="0"/>
          </a:p>
        </p:txBody>
      </p:sp>
      <p:sp>
        <p:nvSpPr>
          <p:cNvPr id="4" name="TextBox 3"/>
          <p:cNvSpPr txBox="1"/>
          <p:nvPr/>
        </p:nvSpPr>
        <p:spPr>
          <a:xfrm>
            <a:off x="5817218" y="127730"/>
            <a:ext cx="6724186" cy="646331"/>
          </a:xfrm>
          <a:prstGeom prst="rect">
            <a:avLst/>
          </a:prstGeom>
          <a:noFill/>
        </p:spPr>
        <p:txBody>
          <a:bodyPr wrap="square" rtlCol="0">
            <a:spAutoFit/>
          </a:bodyPr>
          <a:lstStyle/>
          <a:p>
            <a:r>
              <a:rPr lang="ru-RU" sz="3600" dirty="0" smtClean="0">
                <a:latin typeface="Monotype Corsiva" panose="03010101010201010101" pitchFamily="66" charset="0"/>
              </a:rPr>
              <a:t>Морские ракушки</a:t>
            </a:r>
            <a:endParaRPr lang="ru-RU" sz="3600" dirty="0">
              <a:latin typeface="Monotype Corsiva" panose="03010101010201010101" pitchFamily="66" charset="0"/>
            </a:endParaRPr>
          </a:p>
        </p:txBody>
      </p:sp>
    </p:spTree>
    <p:extLst>
      <p:ext uri="{BB962C8B-B14F-4D97-AF65-F5344CB8AC3E}">
        <p14:creationId xmlns:p14="http://schemas.microsoft.com/office/powerpoint/2010/main" val="2230808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9549" b="3056"/>
          <a:stretch/>
        </p:blipFill>
        <p:spPr>
          <a:xfrm>
            <a:off x="1" y="0"/>
            <a:ext cx="12191999" cy="6858000"/>
          </a:xfrm>
        </p:spPr>
      </p:pic>
      <p:sp>
        <p:nvSpPr>
          <p:cNvPr id="12" name="Rectangle 2"/>
          <p:cNvSpPr>
            <a:spLocks noChangeArrowheads="1"/>
          </p:cNvSpPr>
          <p:nvPr/>
        </p:nvSpPr>
        <p:spPr bwMode="auto">
          <a:xfrm>
            <a:off x="233132" y="719232"/>
            <a:ext cx="9155152"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444444"/>
                </a:solidFill>
                <a:effectLst/>
                <a:latin typeface="Open Sans"/>
              </a:rPr>
              <a:t>Если вы когда-нибудь гуляли по пляжу, то, вероятно, видели морские ракушки, лежащие на песке, куда они были выброшены волнами. Такие ракушки почти всегда пусты — это бывшее жилище некоторых умерших морских животных.</a:t>
            </a:r>
            <a:endParaRPr kumimoji="0" lang="ru-RU" altLang="ru-RU"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444444"/>
                </a:solidFill>
                <a:effectLst/>
                <a:latin typeface="Open Sans"/>
              </a:rPr>
              <a:t>Между прочим, ракушки находят и в лесистой местности, и в реках, и в прудах. Когда люди говорят о ракушках, они обычно имеют в виду мягкотелых животных, известных под названием «моллюски».</a:t>
            </a:r>
            <a:endParaRPr kumimoji="0" lang="ru-RU" altLang="ru-RU"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444444"/>
                </a:solidFill>
                <a:effectLst/>
                <a:latin typeface="Open Sans"/>
              </a:rPr>
              <a:t>Большинство моллюсков имеют раковину, защищающую их мягкое тело. Раковина — это скелет моллюска. Это часть животного, и моллюск прикреплен к ней мускулами. Мягкий моллюск внутри никогда не покидает своего «дома».</a:t>
            </a:r>
            <a:endParaRPr kumimoji="0" lang="ru-RU" altLang="ru-RU"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444444"/>
                </a:solidFill>
                <a:effectLst/>
                <a:latin typeface="Open Sans"/>
              </a:rPr>
              <a:t>Раковина сделана из известняка самим моллюском. Определенные его железы могут забирать известняк из воды и откладывать его мельчайшие частички на краях или вдоль внутренней части раковины. Поскольку моллюск внутри растет, то и раковина увеличивается в размерах. Вы можете видеть линии роста, которые отмечены рубчиками (утолщениями), идущими параллельно внешнему краю раковины. Вы, вероятно, замечали такие линии роста на раковинах устриц. Появление других рубчиков вызвано рубчиками на «мантии» моллюска или мускулами его тела.</a:t>
            </a:r>
            <a:endParaRPr kumimoji="0" lang="ru-RU" altLang="ru-RU"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444444"/>
                </a:solidFill>
                <a:effectLst/>
                <a:latin typeface="Open Sans"/>
              </a:rPr>
              <a:t>Раковина моллюска состоит из трех слоев. Внешний покрыт слоем рогового вещества, в составе которого нет извести. Под ним — слой карбоната кальция. Внутренний слой — «мать жемчуга», или перламутр. Он состоит из очень тонкого слоя карбоната кальция и рогового вещества.</a:t>
            </a:r>
            <a:r>
              <a:rPr kumimoji="0" lang="ru-RU" altLang="ru-RU" sz="1400" b="0" i="0" u="none" strike="noStrike" cap="none" normalizeH="0" baseline="0" dirty="0" smtClean="0">
                <a:ln>
                  <a:noFill/>
                </a:ln>
                <a:solidFill>
                  <a:srgbClr val="999999"/>
                </a:solidFill>
                <a:effectLst/>
                <a:latin typeface="Helvetica" panose="020B0604020202020204" pitchFamily="34" charset="0"/>
              </a:rPr>
              <a:t>+</a:t>
            </a:r>
            <a:endParaRPr kumimoji="0" lang="ru-RU" altLang="ru-RU"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444444"/>
                </a:solidFill>
                <a:effectLst/>
                <a:latin typeface="Open Sans"/>
              </a:rPr>
              <a:t>Окраска раковины зависит от цвета вещества выделяемого некоторыми железами моллюска. Поэтому ракушка может быть в крапинку, одноцветной или раскрашенной полосками и линиями. Некоторые ракушки такие крошечные, что их можно разглядеть только через увеличительное стекло, в то же время гигантский морской моллюск может быть до метра длиной.</a:t>
            </a:r>
            <a:endParaRPr kumimoji="0" lang="ru-RU" altLang="ru-RU" sz="1400" b="0" i="0" u="none" strike="noStrike" cap="none" normalizeH="0" baseline="0" dirty="0" smtClean="0">
              <a:ln>
                <a:noFill/>
              </a:ln>
              <a:solidFill>
                <a:schemeClr val="tx1"/>
              </a:solidFill>
              <a:effectLst/>
            </a:endParaRPr>
          </a:p>
        </p:txBody>
      </p:sp>
      <p:sp>
        <p:nvSpPr>
          <p:cNvPr id="13" name="TextBox 12"/>
          <p:cNvSpPr txBox="1"/>
          <p:nvPr/>
        </p:nvSpPr>
        <p:spPr>
          <a:xfrm>
            <a:off x="4261624" y="134292"/>
            <a:ext cx="3967976" cy="461665"/>
          </a:xfrm>
          <a:prstGeom prst="rect">
            <a:avLst/>
          </a:prstGeom>
          <a:noFill/>
        </p:spPr>
        <p:txBody>
          <a:bodyPr wrap="square" rtlCol="0">
            <a:spAutoFit/>
          </a:bodyPr>
          <a:lstStyle/>
          <a:p>
            <a:r>
              <a:rPr lang="ru-RU" sz="2400" b="1" dirty="0" smtClean="0">
                <a:latin typeface="Monotype Corsiva" panose="03010101010201010101" pitchFamily="66" charset="0"/>
              </a:rPr>
              <a:t>Беседа «О морских ракушках»</a:t>
            </a:r>
            <a:endParaRPr lang="ru-RU" sz="2400" b="1" dirty="0">
              <a:latin typeface="Monotype Corsiva" panose="03010101010201010101" pitchFamily="66" charset="0"/>
            </a:endParaRPr>
          </a:p>
        </p:txBody>
      </p:sp>
    </p:spTree>
    <p:extLst>
      <p:ext uri="{BB962C8B-B14F-4D97-AF65-F5344CB8AC3E}">
        <p14:creationId xmlns:p14="http://schemas.microsoft.com/office/powerpoint/2010/main" val="307562252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510</Words>
  <Application>Microsoft Office PowerPoint</Application>
  <PresentationFormat>Широкоэкранный</PresentationFormat>
  <Paragraphs>98</Paragraphs>
  <Slides>9</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9</vt:i4>
      </vt:variant>
    </vt:vector>
  </HeadingPairs>
  <TitlesOfParts>
    <vt:vector size="17" baseType="lpstr">
      <vt:lpstr>Arial</vt:lpstr>
      <vt:lpstr>Calibri</vt:lpstr>
      <vt:lpstr>Calibri Light</vt:lpstr>
      <vt:lpstr>Helvetica</vt:lpstr>
      <vt:lpstr>Monotype Corsiva</vt:lpstr>
      <vt:lpstr>Open Sans</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Александр Радаев</dc:creator>
  <cp:lastModifiedBy>Александр Радаев</cp:lastModifiedBy>
  <cp:revision>10</cp:revision>
  <dcterms:created xsi:type="dcterms:W3CDTF">2017-11-14T17:36:43Z</dcterms:created>
  <dcterms:modified xsi:type="dcterms:W3CDTF">2017-11-16T18:31:54Z</dcterms:modified>
</cp:coreProperties>
</file>