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3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46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1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83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1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6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16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9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5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3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8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1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9315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4112" y="2251405"/>
            <a:ext cx="745934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80"/>
              </a:lnSpc>
              <a:spcBef>
                <a:spcPts val="100"/>
              </a:spcBef>
            </a:pPr>
            <a:r>
              <a:rPr sz="3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Федеральный </a:t>
            </a:r>
            <a:r>
              <a:rPr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национальный</a:t>
            </a:r>
            <a:r>
              <a:rPr sz="36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проект</a:t>
            </a:r>
            <a:endParaRPr sz="3600" dirty="0">
              <a:latin typeface="Times New Roman"/>
              <a:cs typeface="Times New Roman"/>
            </a:endParaRPr>
          </a:p>
          <a:p>
            <a:pPr marL="229235" algn="ctr">
              <a:lnSpc>
                <a:spcPts val="4280"/>
              </a:lnSpc>
            </a:pPr>
            <a:r>
              <a:rPr sz="36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«Успех</a:t>
            </a:r>
            <a:r>
              <a:rPr sz="3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каждого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ребёнка»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200" y="6137249"/>
            <a:ext cx="12377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Times New Roman"/>
                <a:cs typeface="Times New Roman"/>
              </a:rPr>
              <a:t>г</a:t>
            </a:r>
            <a:r>
              <a:rPr lang="ru-RU" sz="1800" b="1" dirty="0" smtClean="0">
                <a:latin typeface="Times New Roman"/>
                <a:cs typeface="Times New Roman"/>
              </a:rPr>
              <a:t>. Саранск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709" y="117094"/>
            <a:ext cx="78682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Муниципальное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учреждение дополнительного образования «Специализированная детско-юношеская спортивная школа № 4</a:t>
            </a:r>
            <a:r>
              <a:rPr sz="2000" b="1" spc="-10" dirty="0" smtClean="0"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5830" y="571246"/>
            <a:ext cx="2406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5529" y="571246"/>
            <a:ext cx="2595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лон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9170" y="937005"/>
            <a:ext cx="407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635" algn="l"/>
                <a:tab pos="1571625" algn="l"/>
                <a:tab pos="303022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кот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ры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9197" y="93700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571246"/>
            <a:ext cx="2488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выработка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тносител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ных  достижения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3054" y="1302765"/>
            <a:ext cx="5888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725" algn="l"/>
                <a:tab pos="3868420" algn="l"/>
                <a:tab pos="569912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интеллек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ль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404" y="1668907"/>
            <a:ext cx="3622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информирует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них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9557" y="2107819"/>
            <a:ext cx="141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трудности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5521" y="2107819"/>
            <a:ext cx="113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задан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7221" y="2473578"/>
            <a:ext cx="3545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330" algn="l"/>
                <a:tab pos="320421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ям	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ност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" y="2107819"/>
            <a:ext cx="4684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индивидуализация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степени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посредством</a:t>
            </a:r>
            <a:r>
              <a:rPr sz="2400" b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выбора;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" y="3205352"/>
            <a:ext cx="8410575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включение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внутренних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активизаторов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  <a:tab pos="2670810" algn="l"/>
                <a:tab pos="3906520" algn="l"/>
                <a:tab pos="6013450" algn="l"/>
                <a:tab pos="6394450" algn="l"/>
                <a:tab pos="7452359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ущ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лени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	оце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деяте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ьности	с	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чки	зр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ия 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внутренних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изменчивых</a:t>
            </a:r>
            <a:r>
              <a:rPr sz="24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факторов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усилий;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  <a:tab pos="2491105" algn="l"/>
                <a:tab pos="4281805" algn="l"/>
                <a:tab pos="6697980" algn="l"/>
                <a:tab pos="748855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чение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внешне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дк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епле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	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относительных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норм.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6" y="544195"/>
            <a:ext cx="7059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Разновидности</a:t>
            </a:r>
            <a:r>
              <a:rPr spc="-15" dirty="0"/>
              <a:t> </a:t>
            </a:r>
            <a:r>
              <a:rPr spc="-40" dirty="0"/>
              <a:t>успеха</a:t>
            </a:r>
            <a:r>
              <a:rPr spc="-5" dirty="0"/>
              <a:t> </a:t>
            </a:r>
            <a:r>
              <a:rPr spc="-20" dirty="0"/>
              <a:t>школьника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1508"/>
            <a:ext cx="807275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Признание</a:t>
            </a:r>
            <a:r>
              <a:rPr sz="24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конкретного</a:t>
            </a:r>
            <a:r>
              <a:rPr sz="2400" b="1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</a:t>
            </a:r>
            <a:r>
              <a:rPr sz="24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ребенка,</a:t>
            </a:r>
            <a:r>
              <a:rPr sz="24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т.</a:t>
            </a:r>
            <a:r>
              <a:rPr sz="2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ч.</a:t>
            </a:r>
            <a:r>
              <a:rPr sz="2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случае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преодоления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каких-либо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трудностей;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Признание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целом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48" y="3644988"/>
            <a:ext cx="5832602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0" marR="5080" indent="-2082800">
              <a:lnSpc>
                <a:spcPct val="100000"/>
              </a:lnSpc>
              <a:spcBef>
                <a:spcPts val="100"/>
              </a:spcBef>
            </a:pPr>
            <a:r>
              <a:rPr dirty="0"/>
              <a:t>Деятельность</a:t>
            </a:r>
            <a:r>
              <a:rPr spc="-5" dirty="0"/>
              <a:t> </a:t>
            </a:r>
            <a:r>
              <a:rPr spc="-40" dirty="0"/>
              <a:t>педагогов</a:t>
            </a:r>
            <a:r>
              <a:rPr spc="-5" dirty="0"/>
              <a:t> по</a:t>
            </a:r>
            <a:r>
              <a:rPr spc="-10" dirty="0"/>
              <a:t> созданию </a:t>
            </a:r>
            <a:r>
              <a:rPr spc="-885" dirty="0"/>
              <a:t> </a:t>
            </a:r>
            <a:r>
              <a:rPr spc="-15" dirty="0"/>
              <a:t>ситуации</a:t>
            </a:r>
            <a:r>
              <a:rPr spc="5" dirty="0"/>
              <a:t> </a:t>
            </a:r>
            <a:r>
              <a:rPr spc="-40" dirty="0"/>
              <a:t>успеха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349"/>
            <a:ext cx="8074025" cy="463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создание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комфортности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для</a:t>
            </a:r>
            <a:r>
              <a:rPr sz="24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ребенка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погружение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творческий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процесс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300"/>
              </a:lnSpc>
              <a:spcBef>
                <a:spcPts val="56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активных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методов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форм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воспитания;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опора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внутреннюю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мотивацию;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300"/>
              </a:lnSpc>
              <a:spcBef>
                <a:spcPts val="56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постепенный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переход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совместных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к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самостоятельным;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самого простого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максимально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сложного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задания;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«открытие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новых знаний».</a:t>
            </a:r>
            <a:endParaRPr sz="24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2300"/>
              </a:lnSpc>
              <a:spcBef>
                <a:spcPts val="59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вариативность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выбора направления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способов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работы,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типов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творческих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материалов,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техники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др.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индивидуальный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подход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(учет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индивидуальных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психофизиологических особенностей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каждого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группы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целом)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3285" marR="5080" indent="-211455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Технологические</a:t>
            </a:r>
            <a:r>
              <a:rPr dirty="0"/>
              <a:t> операции</a:t>
            </a:r>
            <a:r>
              <a:rPr spc="5" dirty="0"/>
              <a:t> </a:t>
            </a:r>
            <a:r>
              <a:rPr spc="-10" dirty="0"/>
              <a:t>создания </a:t>
            </a:r>
            <a:r>
              <a:rPr spc="-885" dirty="0"/>
              <a:t> </a:t>
            </a:r>
            <a:r>
              <a:rPr spc="-15" dirty="0"/>
              <a:t>ситуации</a:t>
            </a:r>
            <a:r>
              <a:rPr spc="5" dirty="0"/>
              <a:t> </a:t>
            </a:r>
            <a:r>
              <a:rPr spc="-40" dirty="0"/>
              <a:t>успеха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718"/>
            <a:ext cx="7571740" cy="35356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авансирование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успешного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результата;</a:t>
            </a:r>
            <a:endParaRPr sz="2400">
              <a:latin typeface="Times New Roman"/>
              <a:cs typeface="Times New Roman"/>
            </a:endParaRPr>
          </a:p>
          <a:p>
            <a:pPr marL="355600" marR="1955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латентное (скрытое)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инструктирование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способах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выполнения;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мобилизация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активности,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педагогическое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внушение;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высокая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оценка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определенной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детали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снятие</a:t>
            </a:r>
            <a:r>
              <a:rPr sz="24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страха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внесение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мотива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персональная</a:t>
            </a:r>
            <a:r>
              <a:rPr sz="2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исключительность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4579620"/>
            <a:ext cx="8715756" cy="20909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497" y="1564935"/>
            <a:ext cx="3406775" cy="27057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 marR="5080" indent="-26034" algn="r">
              <a:lnSpc>
                <a:spcPct val="121300"/>
              </a:lnSpc>
              <a:spcBef>
                <a:spcPts val="245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Детская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успешность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тот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самый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механизм,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благодаря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запуску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которого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раскрыть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человеческий потенциал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всей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полноте.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1627632"/>
            <a:ext cx="2955036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9830" marR="5080" indent="-243586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Развитие </a:t>
            </a:r>
            <a:r>
              <a:rPr spc="-5" dirty="0"/>
              <a:t>системы </a:t>
            </a:r>
            <a:r>
              <a:rPr spc="-15" dirty="0"/>
              <a:t>дополнительного </a:t>
            </a:r>
            <a:r>
              <a:rPr spc="-885" dirty="0"/>
              <a:t> </a:t>
            </a:r>
            <a:r>
              <a:rPr spc="-1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2184019"/>
            <a:ext cx="7727315" cy="7696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"/>
              </a:spcBef>
              <a:tabLst>
                <a:tab pos="1727200" algn="l"/>
                <a:tab pos="2064385" algn="l"/>
                <a:tab pos="3824604" algn="l"/>
                <a:tab pos="5158105" algn="l"/>
                <a:tab pos="6438900" algn="l"/>
              </a:tabLst>
            </a:pP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Ра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з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ра</a:t>
            </a:r>
            <a:r>
              <a:rPr sz="2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бо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т</a:t>
            </a:r>
            <a:r>
              <a:rPr sz="2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а	и	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ре</a:t>
            </a:r>
            <a:r>
              <a:rPr sz="2400" b="1" spc="20" dirty="0">
                <a:solidFill>
                  <a:srgbClr val="17375E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лизац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я	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целевы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х	</a:t>
            </a:r>
            <a:r>
              <a:rPr sz="2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м</a:t>
            </a:r>
            <a:r>
              <a:rPr sz="2400" b="1" spc="-75" dirty="0">
                <a:solidFill>
                  <a:srgbClr val="17375E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де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ей	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разв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ти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я  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региональных</a:t>
            </a:r>
            <a:r>
              <a:rPr sz="2400" b="1" spc="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систем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дополнительного</a:t>
            </a:r>
            <a:r>
              <a:rPr sz="2400" b="1" spc="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образования.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3211067"/>
            <a:ext cx="6554724" cy="3243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311353"/>
            <a:ext cx="4228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Реализация</a:t>
            </a:r>
            <a:r>
              <a:rPr spc="-60" dirty="0"/>
              <a:t> </a:t>
            </a:r>
            <a:r>
              <a:rPr dirty="0"/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255014"/>
            <a:ext cx="6127115" cy="458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Сроки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реализации: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01.01.2019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31.12.2024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Ответственные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реализацию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проекта: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93700" marR="455295" indent="-381000">
              <a:lnSpc>
                <a:spcPct val="111700"/>
              </a:lnSpc>
              <a:buSzPct val="108333"/>
              <a:buFont typeface="Wingdings"/>
              <a:buChar char=""/>
              <a:tabLst>
                <a:tab pos="437515" algn="l"/>
                <a:tab pos="438150" algn="l"/>
              </a:tabLst>
            </a:pPr>
            <a:r>
              <a:rPr dirty="0"/>
              <a:t>	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куратор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заместитель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председателя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правительства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Татьяна</a:t>
            </a: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Голикова;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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руководитель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национального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317500" marR="1235075">
              <a:lnSpc>
                <a:spcPct val="11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министр просвещения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Ольга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Васильева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21552" y="2298192"/>
            <a:ext cx="2748280" cy="4404360"/>
            <a:chOff x="6321552" y="2298192"/>
            <a:chExt cx="2748280" cy="4404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1552" y="2298192"/>
              <a:ext cx="2676144" cy="2171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6243" y="2492883"/>
              <a:ext cx="2088260" cy="158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3180" y="4457700"/>
              <a:ext cx="2676144" cy="2244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8252" y="4653115"/>
              <a:ext cx="2088261" cy="165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5829" y="1850897"/>
            <a:ext cx="1336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«Каждый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961" y="1850897"/>
            <a:ext cx="112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ребёнок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9528" y="2216657"/>
            <a:ext cx="3883025" cy="214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1665" algn="r">
              <a:lnSpc>
                <a:spcPct val="120000"/>
              </a:lnSpc>
              <a:spcBef>
                <a:spcPts val="100"/>
              </a:spcBef>
              <a:tabLst>
                <a:tab pos="1856739" algn="l"/>
                <a:tab pos="2141220" algn="l"/>
                <a:tab pos="3449954" algn="l"/>
              </a:tabLst>
            </a:pP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дарён,	</a:t>
            </a:r>
            <a:r>
              <a:rPr sz="2400" b="1" spc="-4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раскр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ь	е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  способности	–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наша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задача.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этом</a:t>
            </a:r>
            <a:r>
              <a:rPr sz="24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успех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России».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2233295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В.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В.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Путин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1194816"/>
            <a:ext cx="4194048" cy="3459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153" y="560070"/>
            <a:ext cx="2868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Цель</a:t>
            </a:r>
            <a:r>
              <a:rPr spc="-60" dirty="0"/>
              <a:t> </a:t>
            </a:r>
            <a:r>
              <a:rPr dirty="0"/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37" y="1253982"/>
            <a:ext cx="8107045" cy="5010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0" marR="901700" indent="457200" algn="just">
              <a:lnSpc>
                <a:spcPct val="1513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 2024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возрасте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18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лет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доступных</a:t>
            </a:r>
            <a:endParaRPr sz="2400">
              <a:latin typeface="Times New Roman"/>
              <a:cs typeface="Times New Roman"/>
            </a:endParaRPr>
          </a:p>
          <a:p>
            <a:pPr marL="50800" marR="5080" indent="-38100" algn="just">
              <a:lnSpc>
                <a:spcPct val="13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каждого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качественных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воспитания 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гармонично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развитой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ответственной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путем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увеличения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охвата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дополнительным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образованием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80%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числа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обновления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содержания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методов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детей,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кадрового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потенциала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модернизации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 системы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 образования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детей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" y="187452"/>
            <a:ext cx="2452116" cy="2378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5565" y="361264"/>
            <a:ext cx="1872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Зад</a:t>
            </a:r>
            <a:r>
              <a:rPr spc="-155" dirty="0"/>
              <a:t>а</a:t>
            </a:r>
            <a:r>
              <a:rPr dirty="0"/>
              <a:t>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075182"/>
            <a:ext cx="8341359" cy="49276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«Доступное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дополнительное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детей».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Качественное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обновление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24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ДПО.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Раскрытие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способностей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талантов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у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подрастающего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поколения.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 образовательных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сетевой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форме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участием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организаций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предприятий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реального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сектора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экономики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универсальной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безбарьерной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среды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2400" b="1" i="1" spc="5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ОВЗ.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96" y="0"/>
            <a:ext cx="1939925" cy="1052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427482"/>
            <a:ext cx="826008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5186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Предоставление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каждому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ребенку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права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выбора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своей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траектории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Применение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технологий.</a:t>
            </a:r>
            <a:endParaRPr sz="2400">
              <a:latin typeface="Times New Roman"/>
              <a:cs typeface="Times New Roman"/>
            </a:endParaRPr>
          </a:p>
          <a:p>
            <a:pPr marL="355600" marR="32829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качественного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сопровождения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обновленных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направленных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доступности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базового</a:t>
            </a:r>
            <a:r>
              <a:rPr sz="24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сфере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культуры,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искусств,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самоопределения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выборе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будущего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пути.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созданию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детских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технопарков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«Кванториум»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знакомства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современными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технологиями.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79" y="5373204"/>
            <a:ext cx="1939925" cy="1224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416" y="354584"/>
            <a:ext cx="290398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Успех</a:t>
            </a:r>
            <a:r>
              <a:rPr spc="-4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15" dirty="0"/>
              <a:t>это: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76"/>
            <a:ext cx="2213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опти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ал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ьн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0902" y="1219276"/>
            <a:ext cx="5446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145" algn="l"/>
                <a:tab pos="3649345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соотношение	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между	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ожиданиями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1585340"/>
            <a:ext cx="2811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895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	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1586" y="1585340"/>
            <a:ext cx="150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лю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ей,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6360" y="1585340"/>
            <a:ext cx="2673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  <a:tabLst>
                <a:tab pos="1710055" algn="l"/>
                <a:tab pos="2243455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щих	в	его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1951101"/>
            <a:ext cx="7044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55900" algn="l"/>
                <a:tab pos="4596130" algn="l"/>
                <a:tab pos="5050155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непоср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енное	ок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ение,	и	р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ьтатами 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(педагогика);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195065"/>
            <a:ext cx="807275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переживание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состояния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радости,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удовлетворение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того,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результат,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i="1" spc="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которому</a:t>
            </a:r>
            <a:r>
              <a:rPr sz="2400" b="1" i="1" spc="5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400" b="1" i="1" spc="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стремился</a:t>
            </a:r>
            <a:r>
              <a:rPr sz="2400" b="1" i="1" spc="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своей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совпал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ожиданиями,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надеждами,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превзошел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(психология);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добиваться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поставленных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целей,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получая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удовольствие.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9804" y="544195"/>
            <a:ext cx="552259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015" algn="l"/>
              </a:tabLst>
            </a:pPr>
            <a:r>
              <a:rPr spc="-15" dirty="0"/>
              <a:t>Ситуация	</a:t>
            </a:r>
            <a:r>
              <a:rPr spc="-40" dirty="0"/>
              <a:t>успеха</a:t>
            </a:r>
            <a:r>
              <a:rPr spc="-4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20" dirty="0"/>
              <a:t>это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76"/>
            <a:ext cx="807275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переживание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радости,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удовлетворения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от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того,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результат,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которому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стремилась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личность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в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своей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совпал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ожиданиями,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надеждами,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превзошел.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(психология);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Font typeface="Arial MT"/>
              <a:buChar char="•"/>
              <a:tabLst>
                <a:tab pos="432434" algn="l"/>
              </a:tabLst>
            </a:pPr>
            <a:r>
              <a:rPr dirty="0"/>
              <a:t>	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целенаправленное,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организованное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сочетание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продуманной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стратегии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тактики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педагога,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которых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создается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возможность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достичь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значительных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запрограммированных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(педагогика)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876" y="4363211"/>
            <a:ext cx="2523744" cy="2307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3285" marR="5080" indent="-1967864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Психолого-педагогические</a:t>
            </a:r>
            <a:r>
              <a:rPr spc="30" dirty="0"/>
              <a:t> </a:t>
            </a:r>
            <a:r>
              <a:rPr spc="-35" dirty="0"/>
              <a:t>условия </a:t>
            </a:r>
            <a:r>
              <a:rPr spc="-885" dirty="0"/>
              <a:t> </a:t>
            </a:r>
            <a:r>
              <a:rPr spc="-15" dirty="0"/>
              <a:t>ситуации</a:t>
            </a:r>
            <a:r>
              <a:rPr spc="-5" dirty="0"/>
              <a:t> </a:t>
            </a:r>
            <a:r>
              <a:rPr spc="-40" dirty="0"/>
              <a:t>успеха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1026" y="2011807"/>
            <a:ext cx="179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комфортных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616" y="2011807"/>
            <a:ext cx="3669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психолого-педагогических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11807"/>
            <a:ext cx="1564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дан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0882" y="2377566"/>
            <a:ext cx="123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ажд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5054" y="2377566"/>
            <a:ext cx="4992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3195320" algn="l"/>
              </a:tabLst>
            </a:pP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ен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	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оти</a:t>
            </a: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ация	</a:t>
            </a:r>
            <a:r>
              <a:rPr sz="24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агоп</a:t>
            </a:r>
            <a:r>
              <a:rPr sz="24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ия,  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6072" y="2743276"/>
            <a:ext cx="3451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040" algn="l"/>
              </a:tabLst>
            </a:pP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сти</a:t>
            </a:r>
            <a:r>
              <a:rPr sz="24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ений	р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бен</a:t>
            </a:r>
            <a:r>
              <a:rPr sz="24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743276"/>
            <a:ext cx="41706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положительная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098040" algn="l"/>
              </a:tabLst>
            </a:pP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недопущение	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отрицательной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4296" y="3109340"/>
            <a:ext cx="318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6830" algn="l"/>
              </a:tabLst>
            </a:pP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оценки	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3475101"/>
            <a:ext cx="7731125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0830" algn="l"/>
                <a:tab pos="1981835" algn="l"/>
                <a:tab pos="3041015" algn="l"/>
                <a:tab pos="3470910" algn="l"/>
                <a:tab pos="4756150" algn="l"/>
                <a:tab pos="6146165" algn="l"/>
              </a:tabLst>
            </a:pP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ребенка,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индивидуальное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обсуждение</a:t>
            </a:r>
            <a:r>
              <a:rPr sz="2400" i="1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неудач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недочетов, </a:t>
            </a:r>
            <a:r>
              <a:rPr sz="2400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ен</a:t>
            </a: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	к	и</a:t>
            </a:r>
            <a:r>
              <a:rPr sz="24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еям	и	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мысля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м	р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бен</a:t>
            </a:r>
            <a:r>
              <a:rPr sz="24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а;	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чение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терпеливой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поддержки</a:t>
            </a:r>
            <a:r>
              <a:rPr sz="24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внимания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т. 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д.)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550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MT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Реализация проекта</vt:lpstr>
      <vt:lpstr>Презентация PowerPoint</vt:lpstr>
      <vt:lpstr>Цель проекта</vt:lpstr>
      <vt:lpstr>Задачи</vt:lpstr>
      <vt:lpstr>Презентация PowerPoint</vt:lpstr>
      <vt:lpstr>Успех – это:</vt:lpstr>
      <vt:lpstr>Ситуация успеха - это</vt:lpstr>
      <vt:lpstr>Психолого-педагогические условия  ситуации успеха</vt:lpstr>
      <vt:lpstr>Презентация PowerPoint</vt:lpstr>
      <vt:lpstr>Разновидности успеха школьника</vt:lpstr>
      <vt:lpstr>Деятельность педагогов по созданию  ситуации успеха</vt:lpstr>
      <vt:lpstr>Технологические операции создания  ситуации успеха</vt:lpstr>
      <vt:lpstr>Презентация PowerPoint</vt:lpstr>
      <vt:lpstr>Развитие системы дополнительного 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</dc:title>
  <dc:creator>5</dc:creator>
  <cp:lastModifiedBy>МУДО "СДЮСШ № 4"</cp:lastModifiedBy>
  <cp:revision>4</cp:revision>
  <dcterms:created xsi:type="dcterms:W3CDTF">2021-11-19T10:33:41Z</dcterms:created>
  <dcterms:modified xsi:type="dcterms:W3CDTF">2021-11-25T07:43:46Z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2021-11-19T00:00:00Z</vt:filetime>
  </property>
</Properties>
</file>