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charts/style3.xml" ContentType="application/vnd.ms-office.chart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9" r:id="rId9"/>
    <p:sldId id="270" r:id="rId10"/>
    <p:sldId id="266" r:id="rId11"/>
    <p:sldId id="267" r:id="rId12"/>
    <p:sldId id="268" r:id="rId13"/>
    <p:sldId id="271" r:id="rId14"/>
    <p:sldId id="272" r:id="rId15"/>
    <p:sldId id="273" r:id="rId16"/>
    <p:sldId id="274" r:id="rId17"/>
    <p:sldId id="275" r:id="rId18"/>
    <p:sldId id="302" r:id="rId19"/>
    <p:sldId id="303" r:id="rId20"/>
    <p:sldId id="276" r:id="rId21"/>
    <p:sldId id="277" r:id="rId22"/>
    <p:sldId id="304" r:id="rId23"/>
    <p:sldId id="278" r:id="rId24"/>
    <p:sldId id="305" r:id="rId25"/>
    <p:sldId id="279" r:id="rId26"/>
    <p:sldId id="264" r:id="rId27"/>
    <p:sldId id="265" r:id="rId28"/>
    <p:sldId id="280" r:id="rId29"/>
    <p:sldId id="281" r:id="rId30"/>
    <p:sldId id="283" r:id="rId31"/>
    <p:sldId id="306" r:id="rId32"/>
    <p:sldId id="307" r:id="rId33"/>
    <p:sldId id="284" r:id="rId34"/>
    <p:sldId id="285" r:id="rId35"/>
    <p:sldId id="286" r:id="rId36"/>
    <p:sldId id="287" r:id="rId37"/>
    <p:sldId id="308" r:id="rId38"/>
    <p:sldId id="288" r:id="rId39"/>
    <p:sldId id="289" r:id="rId40"/>
    <p:sldId id="295" r:id="rId41"/>
    <p:sldId id="290" r:id="rId42"/>
    <p:sldId id="291" r:id="rId43"/>
    <p:sldId id="292" r:id="rId44"/>
    <p:sldId id="309" r:id="rId45"/>
    <p:sldId id="293" r:id="rId46"/>
    <p:sldId id="296" r:id="rId47"/>
    <p:sldId id="297" r:id="rId48"/>
    <p:sldId id="298" r:id="rId49"/>
    <p:sldId id="299" r:id="rId50"/>
    <p:sldId id="300" r:id="rId51"/>
    <p:sldId id="294" r:id="rId5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9985" autoAdjust="0"/>
    <p:restoredTop sz="94660" autoAdjust="0"/>
  </p:normalViewPr>
  <p:slideViewPr>
    <p:cSldViewPr snapToGrid="0">
      <p:cViewPr>
        <p:scale>
          <a:sx n="70" d="100"/>
          <a:sy n="70" d="100"/>
        </p:scale>
        <p:origin x="-1026" y="-168"/>
      </p:cViewPr>
      <p:guideLst>
        <p:guide orient="horz" pos="2160"/>
        <p:guide pos="3840"/>
        <p:guide pos="3120"/>
      </p:guideLst>
    </p:cSldViewPr>
  </p:slideViewPr>
  <p:outlineViewPr>
    <p:cViewPr>
      <p:scale>
        <a:sx n="33" d="100"/>
        <a:sy n="33" d="100"/>
      </p:scale>
      <p:origin x="0" y="8142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>
                <a:solidFill>
                  <a:schemeClr val="bg1"/>
                </a:solidFill>
              </a:rPr>
              <a:t>2019-2020 уч.г.</a:t>
            </a:r>
          </a:p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>
                <a:solidFill>
                  <a:schemeClr val="bg1"/>
                </a:solidFill>
              </a:rPr>
              <a:t>начало года            середина года   </a:t>
            </a:r>
          </a:p>
        </c:rich>
      </c:tx>
      <c:layout/>
      <c:spPr>
        <a:noFill/>
        <a:ln>
          <a:noFill/>
        </a:ln>
        <a:effectLst/>
      </c:spPr>
    </c:title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6135917142093958E-2"/>
          <c:y val="9.2537550453252654E-2"/>
          <c:w val="0.7650363315364026"/>
          <c:h val="0.78818993467601561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математическое развитие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выполняют самостоятельно</c:v>
                </c:pt>
                <c:pt idx="1">
                  <c:v>выполняют с помощью</c:v>
                </c:pt>
                <c:pt idx="2">
                  <c:v>не выполняют</c:v>
                </c:pt>
                <c:pt idx="3">
                  <c:v>выполняют самостоятельно</c:v>
                </c:pt>
                <c:pt idx="4">
                  <c:v>выполняют с помощью</c:v>
                </c:pt>
                <c:pt idx="5">
                  <c:v>не выполняют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3.2</c:v>
                </c:pt>
                <c:pt idx="1">
                  <c:v>42.5</c:v>
                </c:pt>
                <c:pt idx="2">
                  <c:v>54.5</c:v>
                </c:pt>
                <c:pt idx="3">
                  <c:v>8.5</c:v>
                </c:pt>
                <c:pt idx="4">
                  <c:v>44.7</c:v>
                </c:pt>
                <c:pt idx="5">
                  <c:v>46.8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454-4E12-B54B-C7F9B5BAFB1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конструирование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выполняют самостоятельно</c:v>
                </c:pt>
                <c:pt idx="1">
                  <c:v>выполняют с помощью</c:v>
                </c:pt>
                <c:pt idx="2">
                  <c:v>не выполняют</c:v>
                </c:pt>
                <c:pt idx="3">
                  <c:v>выполняют самостоятельно</c:v>
                </c:pt>
                <c:pt idx="4">
                  <c:v>выполняют с помощью</c:v>
                </c:pt>
                <c:pt idx="5">
                  <c:v>не выполняют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2.5</c:v>
                </c:pt>
                <c:pt idx="1">
                  <c:v>6.1</c:v>
                </c:pt>
                <c:pt idx="2">
                  <c:v>91.4</c:v>
                </c:pt>
                <c:pt idx="3">
                  <c:v>5.5</c:v>
                </c:pt>
                <c:pt idx="4">
                  <c:v>21.8</c:v>
                </c:pt>
                <c:pt idx="5">
                  <c:v>73.7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454-4E12-B54B-C7F9B5BAFB1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познавательное и речевое развитие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выполняют самостоятельно</c:v>
                </c:pt>
                <c:pt idx="1">
                  <c:v>выполняют с помощью</c:v>
                </c:pt>
                <c:pt idx="2">
                  <c:v>не выполняют</c:v>
                </c:pt>
                <c:pt idx="3">
                  <c:v>выполняют самостоятельно</c:v>
                </c:pt>
                <c:pt idx="4">
                  <c:v>выполняют с помощью</c:v>
                </c:pt>
                <c:pt idx="5">
                  <c:v>не выполняют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2</c:v>
                </c:pt>
                <c:pt idx="1">
                  <c:v>34.4</c:v>
                </c:pt>
                <c:pt idx="2">
                  <c:v>63.6</c:v>
                </c:pt>
                <c:pt idx="3">
                  <c:v>2</c:v>
                </c:pt>
                <c:pt idx="4">
                  <c:v>73.7</c:v>
                </c:pt>
                <c:pt idx="5">
                  <c:v>33.4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454-4E12-B54B-C7F9B5BAFB17}"/>
            </c:ext>
          </c:extLst>
        </c:ser>
        <c:dLbls>
          <c:showVal val="1"/>
        </c:dLbls>
        <c:shape val="box"/>
        <c:axId val="53275648"/>
        <c:axId val="55849728"/>
        <c:axId val="53236608"/>
      </c:bar3DChart>
      <c:catAx>
        <c:axId val="5327564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849728"/>
        <c:crosses val="autoZero"/>
        <c:auto val="1"/>
        <c:lblAlgn val="ctr"/>
        <c:lblOffset val="100"/>
      </c:catAx>
      <c:valAx>
        <c:axId val="5584972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3275648"/>
        <c:crosses val="autoZero"/>
        <c:crossBetween val="between"/>
      </c:valAx>
      <c:serAx>
        <c:axId val="53236608"/>
        <c:scaling>
          <c:orientation val="minMax"/>
        </c:scaling>
        <c:axPos val="b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849728"/>
        <c:crosses val="autoZero"/>
      </c:ser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2020 - 2021 уч.г.</a:t>
            </a:r>
          </a:p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начало года                               конец года</a:t>
            </a:r>
          </a:p>
        </c:rich>
      </c:tx>
      <c:layout/>
      <c:spPr>
        <a:noFill/>
        <a:ln>
          <a:noFill/>
        </a:ln>
        <a:effectLst/>
      </c:spPr>
    </c:title>
    <c:view3D>
      <c:rotX val="0"/>
      <c:rotY val="0"/>
      <c:depthPercent val="60"/>
      <c:perspective val="100"/>
    </c:view3D>
    <c:floor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математическое развитие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выполняют самостоятельно</c:v>
                </c:pt>
                <c:pt idx="1">
                  <c:v>выполняют с помощью</c:v>
                </c:pt>
                <c:pt idx="2">
                  <c:v>не выполняют</c:v>
                </c:pt>
                <c:pt idx="3">
                  <c:v>выполняют самостоят4ельно</c:v>
                </c:pt>
                <c:pt idx="4">
                  <c:v>выполняют с помощь4ю4</c:v>
                </c:pt>
                <c:pt idx="5">
                  <c:v>не выполняют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8.5</c:v>
                </c:pt>
                <c:pt idx="1">
                  <c:v>23.3</c:v>
                </c:pt>
                <c:pt idx="2">
                  <c:v>68.2</c:v>
                </c:pt>
                <c:pt idx="3">
                  <c:v>23.3</c:v>
                </c:pt>
                <c:pt idx="4">
                  <c:v>36.700000000000003</c:v>
                </c:pt>
                <c:pt idx="5">
                  <c:v>33.4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E36-414E-9A60-C52AFF31356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конструирование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выполняют самостоятельно</c:v>
                </c:pt>
                <c:pt idx="1">
                  <c:v>выполняют с помощью</c:v>
                </c:pt>
                <c:pt idx="2">
                  <c:v>не выполняют</c:v>
                </c:pt>
                <c:pt idx="3">
                  <c:v>выполняют самостоят4ельно</c:v>
                </c:pt>
                <c:pt idx="4">
                  <c:v>выполняют с помощь4ю4</c:v>
                </c:pt>
                <c:pt idx="5">
                  <c:v>не выполняют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6.1</c:v>
                </c:pt>
                <c:pt idx="1">
                  <c:v>27.8</c:v>
                </c:pt>
                <c:pt idx="2">
                  <c:v>66.099999999999994</c:v>
                </c:pt>
                <c:pt idx="3">
                  <c:v>25</c:v>
                </c:pt>
                <c:pt idx="4">
                  <c:v>44.4</c:v>
                </c:pt>
                <c:pt idx="5">
                  <c:v>30.6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E36-414E-9A60-C52AFF31356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познавательное и речевое  развитие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выполняют самостоятельно</c:v>
                </c:pt>
                <c:pt idx="1">
                  <c:v>выполняют с помощью</c:v>
                </c:pt>
                <c:pt idx="2">
                  <c:v>не выполняют</c:v>
                </c:pt>
                <c:pt idx="3">
                  <c:v>выполняют самостоят4ельно</c:v>
                </c:pt>
                <c:pt idx="4">
                  <c:v>выполняют с помощь4ю4</c:v>
                </c:pt>
                <c:pt idx="5">
                  <c:v>не выполняют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3.5</c:v>
                </c:pt>
                <c:pt idx="1">
                  <c:v>26.2</c:v>
                </c:pt>
                <c:pt idx="2">
                  <c:v>70.3</c:v>
                </c:pt>
                <c:pt idx="3">
                  <c:v>9.5</c:v>
                </c:pt>
                <c:pt idx="4">
                  <c:v>42.9</c:v>
                </c:pt>
                <c:pt idx="5">
                  <c:v>47.6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E36-414E-9A60-C52AFF313564}"/>
            </c:ext>
          </c:extLst>
        </c:ser>
        <c:dLbls>
          <c:showVal val="1"/>
        </c:dLbls>
        <c:gapWidth val="65"/>
        <c:shape val="box"/>
        <c:axId val="87243392"/>
        <c:axId val="87253376"/>
        <c:axId val="0"/>
      </c:bar3DChart>
      <c:catAx>
        <c:axId val="8724339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7253376"/>
        <c:crosses val="autoZero"/>
        <c:auto val="1"/>
        <c:lblAlgn val="ctr"/>
        <c:lblOffset val="100"/>
      </c:catAx>
      <c:valAx>
        <c:axId val="8725337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7243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2021 - 2022 уч.г.</a:t>
            </a:r>
          </a:p>
          <a:p>
            <a:pPr>
              <a:defRPr sz="1800" b="0" i="0" u="none" strike="noStrike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начало года           конец года</a:t>
            </a:r>
          </a:p>
        </c:rich>
      </c:tx>
      <c:layout/>
      <c:spPr>
        <a:noFill/>
        <a:ln>
          <a:noFill/>
        </a:ln>
        <a:effectLst/>
      </c:spPr>
    </c:title>
    <c:view3D>
      <c:depthPercent val="100"/>
      <c:rAngAx val="1"/>
    </c:view3D>
    <c:floor>
      <c:spPr>
        <a:solidFill>
          <a:schemeClr val="bg2">
            <a:lumMod val="75000"/>
            <a:alpha val="27000"/>
          </a:schemeClr>
        </a:solidFill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320528211284514E-2"/>
          <c:y val="0.28505232939632547"/>
          <c:w val="0.82126343450766137"/>
          <c:h val="0.64373261154855899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математическое развитие</c:v>
                </c:pt>
              </c:strCache>
            </c:strRef>
          </c:tx>
          <c:spPr>
            <a:solidFill>
              <a:schemeClr val="accent1">
                <a:alpha val="88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1">
                  <a:lumMod val="50000"/>
                </a:schemeClr>
              </a:contourClr>
            </a:sp3d>
          </c:spPr>
          <c:dLbls>
            <c:spPr>
              <a:solidFill>
                <a:schemeClr val="accent1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выполняют самостоятельно</c:v>
                </c:pt>
                <c:pt idx="1">
                  <c:v>выполняют с помощью</c:v>
                </c:pt>
                <c:pt idx="2">
                  <c:v>не выполняют</c:v>
                </c:pt>
                <c:pt idx="3">
                  <c:v>выполняют самостоятельно</c:v>
                </c:pt>
                <c:pt idx="4">
                  <c:v>выполняют с помощью</c:v>
                </c:pt>
                <c:pt idx="5">
                  <c:v>не выполняют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12.5</c:v>
                </c:pt>
                <c:pt idx="1">
                  <c:v>18.600000000000001</c:v>
                </c:pt>
                <c:pt idx="2">
                  <c:v>68.900000000000006</c:v>
                </c:pt>
                <c:pt idx="3">
                  <c:v>18.399999999999999</c:v>
                </c:pt>
                <c:pt idx="4">
                  <c:v>34.300000000000004</c:v>
                </c:pt>
                <c:pt idx="5">
                  <c:v>48.3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BF5-485F-A3A4-392BC51741F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конструирование</c:v>
                </c:pt>
              </c:strCache>
            </c:strRef>
          </c:tx>
          <c:spPr>
            <a:solidFill>
              <a:schemeClr val="accent2">
                <a:alpha val="88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2">
                  <a:lumMod val="50000"/>
                </a:schemeClr>
              </a:contourClr>
            </a:sp3d>
          </c:spPr>
          <c:dLbls>
            <c:spPr>
              <a:solidFill>
                <a:schemeClr val="accent2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выполняют самостоятельно</c:v>
                </c:pt>
                <c:pt idx="1">
                  <c:v>выполняют с помощью</c:v>
                </c:pt>
                <c:pt idx="2">
                  <c:v>не выполняют</c:v>
                </c:pt>
                <c:pt idx="3">
                  <c:v>выполняют самостоятельно</c:v>
                </c:pt>
                <c:pt idx="4">
                  <c:v>выполняют с помощью</c:v>
                </c:pt>
                <c:pt idx="5">
                  <c:v>не выполняют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25</c:v>
                </c:pt>
                <c:pt idx="1">
                  <c:v>37</c:v>
                </c:pt>
                <c:pt idx="2">
                  <c:v>38</c:v>
                </c:pt>
                <c:pt idx="3">
                  <c:v>26.5</c:v>
                </c:pt>
                <c:pt idx="4">
                  <c:v>39.4</c:v>
                </c:pt>
                <c:pt idx="5">
                  <c:v>34.1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BF5-485F-A3A4-392BC51741F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познавательное развитие</c:v>
                </c:pt>
              </c:strCache>
            </c:strRef>
          </c:tx>
          <c:spPr>
            <a:solidFill>
              <a:schemeClr val="accent3">
                <a:alpha val="88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3">
                  <a:lumMod val="50000"/>
                </a:schemeClr>
              </a:contourClr>
            </a:sp3d>
          </c:spPr>
          <c:dLbls>
            <c:spPr>
              <a:solidFill>
                <a:schemeClr val="accent3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выполняют самостоятельно</c:v>
                </c:pt>
                <c:pt idx="1">
                  <c:v>выполняют с помощью</c:v>
                </c:pt>
                <c:pt idx="2">
                  <c:v>не выполняют</c:v>
                </c:pt>
                <c:pt idx="3">
                  <c:v>выполняют самостоятельно</c:v>
                </c:pt>
                <c:pt idx="4">
                  <c:v>выполняют с помощью</c:v>
                </c:pt>
                <c:pt idx="5">
                  <c:v>не выполняют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6.3</c:v>
                </c:pt>
                <c:pt idx="1">
                  <c:v>40</c:v>
                </c:pt>
                <c:pt idx="2">
                  <c:v>53.7</c:v>
                </c:pt>
                <c:pt idx="3">
                  <c:v>7.5</c:v>
                </c:pt>
                <c:pt idx="4">
                  <c:v>43.7</c:v>
                </c:pt>
                <c:pt idx="5">
                  <c:v>48.8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BF5-485F-A3A4-392BC51741F2}"/>
            </c:ext>
          </c:extLst>
        </c:ser>
        <c:dLbls>
          <c:showVal val="1"/>
        </c:dLbls>
        <c:gapWidth val="84"/>
        <c:gapDepth val="53"/>
        <c:shape val="box"/>
        <c:axId val="96191616"/>
        <c:axId val="96193152"/>
        <c:axId val="87245696"/>
      </c:bar3DChart>
      <c:catAx>
        <c:axId val="9619161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6193152"/>
        <c:crosses val="autoZero"/>
        <c:auto val="1"/>
        <c:lblAlgn val="ctr"/>
        <c:lblOffset val="100"/>
      </c:catAx>
      <c:valAx>
        <c:axId val="96193152"/>
        <c:scaling>
          <c:orientation val="minMax"/>
        </c:scaling>
        <c:delete val="1"/>
        <c:axPos val="l"/>
        <c:numFmt formatCode="General" sourceLinked="1"/>
        <c:tickLblPos val="nextTo"/>
        <c:crossAx val="96191616"/>
        <c:crosses val="autoZero"/>
        <c:crossBetween val="between"/>
      </c:valAx>
      <c:serAx>
        <c:axId val="87245696"/>
        <c:scaling>
          <c:orientation val="minMax"/>
        </c:scaling>
        <c:axPos val="b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6193152"/>
        <c:crosses val="autoZero"/>
      </c:serAx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dk1">
        <a:lumMod val="75000"/>
        <a:lumOff val="25000"/>
      </a:schemeClr>
    </a:solidFill>
    <a:ln w="6350" cap="flat" cmpd="sng" algn="ctr">
      <a:solidFill>
        <a:schemeClr val="dk1">
          <a:tint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1">
  <cs:axisTitle>
    <cs:lnRef idx="0"/>
    <cs:fillRef idx="0"/>
    <cs:effectRef idx="0"/>
    <cs:fontRef idx="minor">
      <a:schemeClr val="lt1">
        <a:lumMod val="7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6350" cap="flat" cmpd="sng" algn="ctr">
        <a:solidFill>
          <a:schemeClr val="dk1">
            <a:tint val="75000"/>
          </a:schemeClr>
        </a:solidFill>
        <a:round/>
      </a:ln>
    </cs:spPr>
    <cs:defRPr sz="100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</cs:dataLabel>
  <cs:dataLabelCallout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  <a:scene3d>
        <a:camera prst="orthographicFront"/>
        <a:lightRig rig="threePt" dir="t"/>
      </a:scene3d>
      <a:sp3d prstMaterial="flat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dk1">
            <a:lumMod val="75000"/>
            <a:lumOff val="2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bg2">
          <a:lumMod val="75000"/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>
        <a:solidFill>
          <a:schemeClr val="lt1">
            <a:lumMod val="50000"/>
          </a:schemeClr>
        </a:solidFill>
      </a:ln>
    </cs:spPr>
  </cs:gridlineMajor>
  <cs:gridlineMinor>
    <cs:lnRef idx="0"/>
    <cs:fillRef idx="0"/>
    <cs:effectRef idx="0"/>
    <cs:fontRef idx="minor">
      <a:schemeClr val="tx1"/>
    </cs:fontRef>
    <cs:spPr>
      <a:ln w="9525">
        <a:solidFill>
          <a:schemeClr val="lt1">
            <a:lumMod val="4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/>
    </cs:fontRef>
    <cs:defRPr sz="1800" b="0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903420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9449" y="1964267"/>
            <a:ext cx="5848152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19449" y="4385733"/>
            <a:ext cx="5848152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57703" y="5870576"/>
            <a:ext cx="1300163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9449" y="5870576"/>
            <a:ext cx="3976341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9779" y="5870576"/>
            <a:ext cx="447823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903420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213" y="4732865"/>
            <a:ext cx="823178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14426" y="932112"/>
            <a:ext cx="7117359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7213" y="5299603"/>
            <a:ext cx="8231784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903420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214" y="609601"/>
            <a:ext cx="8231784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213" y="4343400"/>
            <a:ext cx="8231785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903420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318267" y="2743200"/>
            <a:ext cx="4953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6723" y="823337"/>
            <a:ext cx="4953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217" y="609602"/>
            <a:ext cx="77596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92023" y="3352800"/>
            <a:ext cx="7588087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566" y="4343400"/>
            <a:ext cx="824879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903420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214" y="3308581"/>
            <a:ext cx="8231783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213" y="4777381"/>
            <a:ext cx="8231784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903420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318267" y="2743200"/>
            <a:ext cx="4953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6723" y="823337"/>
            <a:ext cx="4953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06217" y="609602"/>
            <a:ext cx="77596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57212" y="3886200"/>
            <a:ext cx="8235042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212" y="4775200"/>
            <a:ext cx="8235042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903420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214" y="609602"/>
            <a:ext cx="8231784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57213" y="3505200"/>
            <a:ext cx="8231785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213" y="4343400"/>
            <a:ext cx="8231785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903420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57214" y="609601"/>
            <a:ext cx="8231783" cy="14562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903420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35173" y="609600"/>
            <a:ext cx="1753824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7213" y="609600"/>
            <a:ext cx="6363594" cy="5181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903420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903420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213" y="3308581"/>
            <a:ext cx="8231784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212" y="4777381"/>
            <a:ext cx="8231785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903420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7214" y="2142067"/>
            <a:ext cx="4058709" cy="364913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0290" y="2142068"/>
            <a:ext cx="4058707" cy="364913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1107" y="2218267"/>
            <a:ext cx="38261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214" y="2870201"/>
            <a:ext cx="4060000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3003" y="2226734"/>
            <a:ext cx="383728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1580" y="2870201"/>
            <a:ext cx="4058709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903420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903420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903420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213" y="2074333"/>
            <a:ext cx="2990719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6663" y="609601"/>
            <a:ext cx="5012334" cy="5181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7213" y="3445933"/>
            <a:ext cx="2990719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903420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213" y="1600200"/>
            <a:ext cx="500878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23206" y="914400"/>
            <a:ext cx="2665791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7213" y="2971800"/>
            <a:ext cx="5008781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7214" y="609601"/>
            <a:ext cx="8231783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214" y="2142068"/>
            <a:ext cx="8231783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79099" y="5870576"/>
            <a:ext cx="130016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213" y="5870576"/>
            <a:ext cx="635997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1174" y="5870576"/>
            <a:ext cx="44782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91sar.schoolrm.ru/sveden/employees/11232/178399/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1urok.ru/categories/19/articles/40589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D81A35B-F293-4A51-A26C-1D3D1C7BC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2275" y="504968"/>
            <a:ext cx="7842250" cy="19177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</a:t>
            </a:r>
            <a:r>
              <a:rPr lang="ru-RU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хайдаровой</a:t>
            </a:r>
            <a:r>
              <a:rPr lang="ru-RU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ревы  </a:t>
            </a:r>
            <a:r>
              <a:rPr lang="ru-RU" sz="2000" b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мягзумовны</a:t>
            </a:r>
            <a:r>
              <a:rPr lang="ru-RU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учителя-дефектолога</a:t>
            </a:r>
            <a:b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дошкольного </a:t>
            </a:r>
            <a:b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 учреждения </a:t>
            </a:r>
            <a:b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№91 компенсирующего вида» г.о. </a:t>
            </a:r>
            <a:r>
              <a:rPr lang="ru-RU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саранск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D2DC90E-2694-48F3-B104-9BAC35AE4D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899" y="2730502"/>
            <a:ext cx="7695209" cy="4127498"/>
          </a:xfrm>
        </p:spPr>
        <p:txBody>
          <a:bodyPr>
            <a:normAutofit fontScale="77500" lnSpcReduction="20000"/>
          </a:bodyPr>
          <a:lstStyle/>
          <a:p>
            <a:pPr algn="l">
              <a:lnSpc>
                <a:spcPct val="120000"/>
              </a:lnSpc>
            </a:pP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05.01.1965 г.</a:t>
            </a:r>
          </a:p>
          <a:p>
            <a:pPr algn="l">
              <a:lnSpc>
                <a:spcPct val="120000"/>
              </a:lnSpc>
            </a:pP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 высшее, </a:t>
            </a:r>
          </a:p>
          <a:p>
            <a:pPr algn="l">
              <a:lnSpc>
                <a:spcPct val="120000"/>
              </a:lnSpc>
            </a:pP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МГПИ им. М.Е. </a:t>
            </a:r>
            <a:r>
              <a:rPr lang="ru-RU" sz="1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2000 г.</a:t>
            </a:r>
          </a:p>
          <a:p>
            <a:pPr algn="l">
              <a:lnSpc>
                <a:spcPct val="120000"/>
              </a:lnSpc>
            </a:pP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 «олигофренопедагогика» </a:t>
            </a:r>
          </a:p>
          <a:p>
            <a:pPr algn="l">
              <a:lnSpc>
                <a:spcPct val="120000"/>
              </a:lnSpc>
            </a:pP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доп. специальностью «логопедия»</a:t>
            </a:r>
          </a:p>
          <a:p>
            <a:pPr algn="l">
              <a:lnSpc>
                <a:spcPct val="120000"/>
              </a:lnSpc>
            </a:pP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</a:t>
            </a:r>
            <a:r>
              <a:rPr lang="ru-RU" sz="1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олигофренопедагог</a:t>
            </a: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учитель-логопед</a:t>
            </a:r>
          </a:p>
          <a:p>
            <a:pPr algn="l">
              <a:lnSpc>
                <a:spcPct val="120000"/>
              </a:lnSpc>
            </a:pP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диплома и дата выдачи: </a:t>
            </a:r>
            <a:r>
              <a:rPr lang="ru-RU" sz="1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двс</a:t>
            </a: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№0412149, </a:t>
            </a:r>
            <a:r>
              <a:rPr lang="ru-RU" sz="1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июня </a:t>
            </a:r>
            <a:r>
              <a:rPr lang="ru-RU" sz="1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 г</a:t>
            </a: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algn="l">
              <a:lnSpc>
                <a:spcPct val="120000"/>
              </a:lnSpc>
            </a:pP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(по специальности): 17 лет; </a:t>
            </a:r>
          </a:p>
          <a:p>
            <a:pPr algn="l">
              <a:lnSpc>
                <a:spcPct val="120000"/>
              </a:lnSpc>
            </a:pP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34 года</a:t>
            </a:r>
          </a:p>
          <a:p>
            <a:pPr algn="l">
              <a:lnSpc>
                <a:spcPct val="120000"/>
              </a:lnSpc>
            </a:pP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категории: высшая</a:t>
            </a:r>
          </a:p>
          <a:p>
            <a:pPr algn="l">
              <a:lnSpc>
                <a:spcPct val="120000"/>
              </a:lnSpc>
            </a:pP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аттестации:  </a:t>
            </a:r>
            <a:r>
              <a:rPr lang="ru-RU" sz="1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ДЕКАБРЯ </a:t>
            </a: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г. </a:t>
            </a:r>
          </a:p>
          <a:p>
            <a:pPr algn="l">
              <a:lnSpc>
                <a:spcPct val="120000"/>
              </a:lnSpc>
            </a:pP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(приказ МО РМ от </a:t>
            </a:r>
            <a:r>
              <a:rPr lang="ru-RU" sz="1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21.12.2017 </a:t>
            </a: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№1055)</a:t>
            </a:r>
            <a:endParaRPr lang="ru-RU" sz="1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CA87FB0-114A-4731-870E-0E57876C2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9981" y="2628739"/>
            <a:ext cx="2770495" cy="3712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7675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xmlns="" id="{8D5685EB-0C31-4E34-BA59-39C5E9DC3B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193057354"/>
              </p:ext>
            </p:extLst>
          </p:nvPr>
        </p:nvGraphicFramePr>
        <p:xfrm>
          <a:off x="1129903" y="406400"/>
          <a:ext cx="7754541" cy="6261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509149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xmlns="" id="{5C5BD6F4-8B12-451C-A562-D8FE98D10B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253129611"/>
              </p:ext>
            </p:extLst>
          </p:nvPr>
        </p:nvGraphicFramePr>
        <p:xfrm>
          <a:off x="753269" y="622300"/>
          <a:ext cx="8502650" cy="5753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30992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xmlns="" id="{02C48690-491D-40AA-8E80-4341E6FC24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439397553"/>
              </p:ext>
            </p:extLst>
          </p:nvPr>
        </p:nvGraphicFramePr>
        <p:xfrm>
          <a:off x="619125" y="330200"/>
          <a:ext cx="8595519" cy="6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143827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7214" y="609601"/>
            <a:ext cx="8231783" cy="4300025"/>
          </a:xfrm>
        </p:spPr>
        <p:txBody>
          <a:bodyPr/>
          <a:lstStyle/>
          <a:p>
            <a:pPr algn="ctr"/>
            <a:r>
              <a:rPr lang="ru-RU" spc="50" dirty="0">
                <a:ln w="11430"/>
                <a:solidFill>
                  <a:schemeClr val="bg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3. ВЗАИМОДЕЙСТВИЕ </a:t>
            </a:r>
            <a:br>
              <a:rPr lang="ru-RU" spc="50" dirty="0">
                <a:ln w="11430"/>
                <a:solidFill>
                  <a:schemeClr val="bg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pc="50" dirty="0">
                <a:ln w="11430"/>
                <a:solidFill>
                  <a:schemeClr val="bg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С РОДИТЕЛЯМИ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36A6EC3-5C0F-49A4-BA61-9145D86CE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519" y="137679"/>
            <a:ext cx="4654961" cy="658264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18869D3-81CB-4025-BC98-47206F461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057" y="193040"/>
            <a:ext cx="4576664" cy="64719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E2544C0-B6E8-477D-9212-3737C25DD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93" y="193040"/>
            <a:ext cx="4576664" cy="647192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101" y="1305636"/>
            <a:ext cx="8231783" cy="3540369"/>
          </a:xfrm>
        </p:spPr>
        <p:txBody>
          <a:bodyPr>
            <a:normAutofit/>
          </a:bodyPr>
          <a:lstStyle/>
          <a:p>
            <a:pPr algn="ctr"/>
            <a:r>
              <a:rPr lang="ru-RU" sz="3200" spc="50" dirty="0">
                <a:ln w="11430"/>
                <a:solidFill>
                  <a:schemeClr val="bg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4. РЕЗУЛЬТАТЫ УЧАСТИЯ </a:t>
            </a:r>
            <a:br>
              <a:rPr lang="ru-RU" sz="3200" spc="50" dirty="0">
                <a:ln w="11430"/>
                <a:solidFill>
                  <a:schemeClr val="bg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3200" spc="50" dirty="0">
                <a:ln w="11430"/>
                <a:solidFill>
                  <a:schemeClr val="bg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В ИННОВАЦИОННОЙ (ЭКСПЕРИМЕНТАЛЬНОЙ) ДЕЯТЕЛЬНОСТИ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10080" t="5704" r="8273" b="13025"/>
          <a:stretch>
            <a:fillRect/>
          </a:stretch>
        </p:blipFill>
        <p:spPr bwMode="auto">
          <a:xfrm>
            <a:off x="421416" y="322637"/>
            <a:ext cx="3957851" cy="6212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" name="Picture 3" descr="C:\Users\Galia\Desktop\Инновация 2018-2023_0003.jpg"/>
          <p:cNvPicPr>
            <a:picLocks noChangeAspect="1" noChangeArrowheads="1"/>
          </p:cNvPicPr>
          <p:nvPr/>
        </p:nvPicPr>
        <p:blipFill>
          <a:blip r:embed="rId3" cstate="print"/>
          <a:srcRect l="4277" r="3778" b="3294"/>
          <a:stretch>
            <a:fillRect/>
          </a:stretch>
        </p:blipFill>
        <p:spPr bwMode="auto">
          <a:xfrm>
            <a:off x="4379267" y="1392072"/>
            <a:ext cx="5125324" cy="4752672"/>
          </a:xfrm>
          <a:prstGeom prst="rect">
            <a:avLst/>
          </a:prstGeom>
          <a:noFill/>
        </p:spPr>
      </p:pic>
      <p:sp>
        <p:nvSpPr>
          <p:cNvPr id="6" name="Стрелка вправо 4">
            <a:extLst>
              <a:ext uri="{FF2B5EF4-FFF2-40B4-BE49-F238E27FC236}">
                <a16:creationId xmlns:a16="http://schemas.microsoft.com/office/drawing/2014/main" xmlns="" id="{325CE7A9-7011-4441-9B6F-C821E371C1E7}"/>
              </a:ext>
            </a:extLst>
          </p:cNvPr>
          <p:cNvSpPr/>
          <p:nvPr/>
        </p:nvSpPr>
        <p:spPr>
          <a:xfrm rot="21289281">
            <a:off x="4260047" y="5356558"/>
            <a:ext cx="238441" cy="1885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49ECD83-E309-44BF-A567-F850A5E66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54" y="330299"/>
            <a:ext cx="4377880" cy="6190817"/>
          </a:xfrm>
          <a:prstGeom prst="rect">
            <a:avLst/>
          </a:prstGeom>
        </p:spPr>
      </p:pic>
      <p:pic>
        <p:nvPicPr>
          <p:cNvPr id="1026" name="Picture 2" descr="C:\Users\Galia\Desktop\скан40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08885" y="352832"/>
            <a:ext cx="4305217" cy="6087154"/>
          </a:xfrm>
          <a:prstGeom prst="rect">
            <a:avLst/>
          </a:prstGeom>
          <a:noFill/>
        </p:spPr>
      </p:pic>
      <p:sp>
        <p:nvSpPr>
          <p:cNvPr id="4" name="Стрелка вправо 4">
            <a:extLst>
              <a:ext uri="{FF2B5EF4-FFF2-40B4-BE49-F238E27FC236}">
                <a16:creationId xmlns:a16="http://schemas.microsoft.com/office/drawing/2014/main" xmlns="" id="{325CE7A9-7011-4441-9B6F-C821E371C1E7}"/>
              </a:ext>
            </a:extLst>
          </p:cNvPr>
          <p:cNvSpPr/>
          <p:nvPr/>
        </p:nvSpPr>
        <p:spPr>
          <a:xfrm rot="21289281">
            <a:off x="4972566" y="3634636"/>
            <a:ext cx="238441" cy="1885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5451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85309ED-7A31-48C7-8759-6F581414A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04" y="137160"/>
            <a:ext cx="4655696" cy="65836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5FDA153-023C-4339-993E-0C239AB13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667" y="137159"/>
            <a:ext cx="4655696" cy="658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3766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5F5A85-9728-426B-80DE-E2607901C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157" y="794603"/>
            <a:ext cx="8863805" cy="5765800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ПРЕДСТАВЛЕНИЕ ИННОВАЦИОННОГО ПЕДАГОГИЧЕСКОГО ОПЫТА</a:t>
            </a:r>
            <a:b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учителя-дефектолога МДОУ «Детский сад №91 компенсирующего вида» г. о. Саранск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Тема: 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енсорное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развитие умственно отсталых детей дошкольного возраста в условиях интегрированного обучения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»</a:t>
            </a:r>
            <a:r>
              <a:rPr lang="en-US" sz="2800" b="1" cap="none" dirty="0">
                <a:ln>
                  <a:noFill/>
                </a:ln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800" b="1" cap="none" dirty="0">
                <a:ln>
                  <a:noFill/>
                </a:ln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800" b="1" cap="none" dirty="0">
                <a:ln>
                  <a:noFill/>
                </a:ln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800" b="1" cap="none" dirty="0">
                <a:ln>
                  <a:noFill/>
                </a:ln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800" b="1" cap="none" dirty="0">
                <a:ln>
                  <a:noFill/>
                </a:ln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800" b="1" cap="none" dirty="0">
                <a:ln>
                  <a:noFill/>
                </a:ln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800" b="1" cap="none" dirty="0">
                <a:ln>
                  <a:noFill/>
                </a:ln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en-US" sz="2800" b="1" cap="none" dirty="0">
                <a:ln>
                  <a:noFill/>
                </a:ln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  <a:hlinkClick r:id="rId2"/>
              </a:rPr>
              <a:t>https://ds91sar.schoolrm.ru/sveden/employees/11232/178399/</a:t>
            </a:r>
            <a:r>
              <a:rPr lang="ru-RU" sz="2800" b="1" cap="none" dirty="0">
                <a:ln>
                  <a:noFill/>
                </a:ln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800" b="1" u="sng" cap="none" dirty="0">
                <a:ln>
                  <a:noFill/>
                </a:ln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800" b="1" u="sng" cap="none" dirty="0">
                <a:ln>
                  <a:noFill/>
                </a:ln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kumimoji="0" lang="ru-RU" sz="22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2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414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073" y="1006645"/>
            <a:ext cx="8231783" cy="3835791"/>
          </a:xfrm>
        </p:spPr>
        <p:txBody>
          <a:bodyPr>
            <a:normAutofit/>
          </a:bodyPr>
          <a:lstStyle/>
          <a:p>
            <a:pPr algn="ctr"/>
            <a:r>
              <a:rPr lang="ru-RU" sz="3200" spc="50" dirty="0">
                <a:ln w="11430"/>
                <a:solidFill>
                  <a:schemeClr val="bg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5. УЧАСТИЕ ДЕТЕЙ В: </a:t>
            </a:r>
            <a:br>
              <a:rPr lang="ru-RU" sz="3200" spc="50" dirty="0">
                <a:ln w="11430"/>
                <a:solidFill>
                  <a:schemeClr val="bg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3200" spc="50" dirty="0">
                <a:ln w="11430"/>
                <a:solidFill>
                  <a:schemeClr val="bg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ЗАОЧНЫХ ОЛИМПИАДАХ, ОТКРЫТЫХ КОНКУРСАХ, КОНФЕРЕНЦИЯХ, ВЫСТАВКАХ, ТУРНИРАХ, СОРЕВНОВАНИЯХ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271" y="1237397"/>
            <a:ext cx="8231783" cy="3976468"/>
          </a:xfrm>
        </p:spPr>
        <p:txBody>
          <a:bodyPr>
            <a:normAutofit/>
          </a:bodyPr>
          <a:lstStyle/>
          <a:p>
            <a:pPr algn="ctr"/>
            <a:r>
              <a:rPr lang="ru-RU" sz="3200" spc="50" dirty="0">
                <a:ln w="11430"/>
                <a:solidFill>
                  <a:schemeClr val="bg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6. НАЛИЧИЕ ПУБЛИКАЦИЙ</a:t>
            </a:r>
            <a:br>
              <a:rPr lang="ru-RU" sz="3200" spc="50" dirty="0">
                <a:ln w="11430"/>
                <a:solidFill>
                  <a:schemeClr val="bg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3200" spc="50" dirty="0">
                <a:ln w="11430"/>
                <a:solidFill>
                  <a:schemeClr val="bg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3200" spc="50" dirty="0">
                <a:ln w="11430"/>
                <a:solidFill>
                  <a:schemeClr val="bg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3200" i="1" spc="50" dirty="0">
                <a:ln w="11430"/>
                <a:solidFill>
                  <a:schemeClr val="bg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республиканский уровень – 1</a:t>
            </a:r>
            <a:br>
              <a:rPr lang="ru-RU" sz="3200" i="1" spc="50" dirty="0">
                <a:ln w="11430"/>
                <a:solidFill>
                  <a:schemeClr val="bg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3200" i="1" spc="50" dirty="0">
                <a:ln w="11430"/>
                <a:solidFill>
                  <a:schemeClr val="bg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международный уровень – 1</a:t>
            </a:r>
            <a:br>
              <a:rPr lang="ru-RU" sz="3200" i="1" spc="50" dirty="0">
                <a:ln w="11430"/>
                <a:solidFill>
                  <a:schemeClr val="bg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3200" i="1" spc="50" dirty="0">
                <a:ln w="11430"/>
                <a:solidFill>
                  <a:schemeClr val="bg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российский  уровень - 1</a:t>
            </a:r>
            <a:r>
              <a:rPr lang="ru-RU" sz="3200" i="1" dirty="0">
                <a:solidFill>
                  <a:schemeClr val="bg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3200" i="1" dirty="0">
                <a:solidFill>
                  <a:schemeClr val="bg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BE0F75F-9A1E-4EC3-8FA4-15595CF84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601" y="297521"/>
            <a:ext cx="4431985" cy="6267328"/>
          </a:xfrm>
          <a:prstGeom prst="rect">
            <a:avLst/>
          </a:prstGeom>
        </p:spPr>
      </p:pic>
      <p:pic>
        <p:nvPicPr>
          <p:cNvPr id="1026" name="Picture 2" descr="C:\Users\Galia\Desktop\Аттестация Хайдаровой Р.М\скан0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160" y="261010"/>
            <a:ext cx="4516191" cy="6385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50939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alia\Desktop\№2 ЛУЧШИЕ ПРАКТИКИ 2019 (2)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39" y="0"/>
            <a:ext cx="4197369" cy="6858000"/>
          </a:xfrm>
          <a:prstGeom prst="rect">
            <a:avLst/>
          </a:prstGeom>
          <a:noFill/>
        </p:spPr>
      </p:pic>
      <p:pic>
        <p:nvPicPr>
          <p:cNvPr id="3" name="Picture 3" descr="C:\Users\Galia\Desktop\№2 ЛУЧШИЕ ПРАКТИКИ 2019 (2)_page-01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2471" y="88856"/>
            <a:ext cx="4420460" cy="6769144"/>
          </a:xfrm>
          <a:prstGeom prst="rect">
            <a:avLst/>
          </a:prstGeom>
          <a:noFill/>
        </p:spPr>
      </p:pic>
      <p:sp>
        <p:nvSpPr>
          <p:cNvPr id="4" name="Стрелка вправо 3"/>
          <p:cNvSpPr/>
          <p:nvPr/>
        </p:nvSpPr>
        <p:spPr>
          <a:xfrm rot="21289281">
            <a:off x="4524439" y="6122658"/>
            <a:ext cx="324338" cy="36066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B9AFAD3-7F93-4124-8F71-77AD07DAF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200" y="213528"/>
            <a:ext cx="4622800" cy="64198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13E8ED8-3F4A-4D67-A34E-BAE3BFCCA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80" y="224605"/>
            <a:ext cx="4185921" cy="6408790"/>
          </a:xfrm>
          <a:prstGeom prst="rect">
            <a:avLst/>
          </a:prstGeom>
        </p:spPr>
      </p:pic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xmlns="" id="{BAE5C9F2-8EAE-4BC9-9F93-3996393777D4}"/>
              </a:ext>
            </a:extLst>
          </p:cNvPr>
          <p:cNvSpPr/>
          <p:nvPr/>
        </p:nvSpPr>
        <p:spPr>
          <a:xfrm rot="20177840">
            <a:off x="992326" y="5944029"/>
            <a:ext cx="363519" cy="1606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08055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323ED44-077E-4248-B12D-2E4E91F62E33}"/>
              </a:ext>
            </a:extLst>
          </p:cNvPr>
          <p:cNvPicPr/>
          <p:nvPr/>
        </p:nvPicPr>
        <p:blipFill rotWithShape="1">
          <a:blip r:embed="rId2"/>
          <a:srcRect b="4796"/>
          <a:stretch/>
        </p:blipFill>
        <p:spPr>
          <a:xfrm>
            <a:off x="191068" y="1491397"/>
            <a:ext cx="4826595" cy="403352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B4B7605-3D0F-41DC-837E-A9CE9C9B686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527266" y="1520361"/>
            <a:ext cx="5156795" cy="45796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61062" y="405168"/>
            <a:ext cx="5767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Ссылка на сайт  </a:t>
            </a:r>
          </a:p>
          <a:p>
            <a:r>
              <a:rPr lang="ru-RU" u="sng" dirty="0">
                <a:hlinkClick r:id="rId4"/>
              </a:rPr>
              <a:t>https://www.1urok.ru/categories/19/articles/40589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724356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Temp\Rar$DIa0.864\публикация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5594" y="528790"/>
            <a:ext cx="3862859" cy="6104022"/>
          </a:xfrm>
          <a:prstGeom prst="rect">
            <a:avLst/>
          </a:prstGeom>
          <a:noFill/>
        </p:spPr>
      </p:pic>
      <p:pic>
        <p:nvPicPr>
          <p:cNvPr id="4" name="Picture 2" descr="C:\Temp\Rar$DIa0.302\публикация0002.jpg"/>
          <p:cNvPicPr>
            <a:picLocks noChangeAspect="1" noChangeArrowheads="1"/>
          </p:cNvPicPr>
          <p:nvPr/>
        </p:nvPicPr>
        <p:blipFill>
          <a:blip r:embed="rId3"/>
          <a:srcRect r="49091"/>
          <a:stretch>
            <a:fillRect/>
          </a:stretch>
        </p:blipFill>
        <p:spPr bwMode="auto">
          <a:xfrm>
            <a:off x="5314779" y="542438"/>
            <a:ext cx="3747334" cy="611569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cxnSp>
        <p:nvCxnSpPr>
          <p:cNvPr id="9" name="Прямая со стрелкой 8"/>
          <p:cNvCxnSpPr/>
          <p:nvPr/>
        </p:nvCxnSpPr>
        <p:spPr>
          <a:xfrm>
            <a:off x="7625912" y="4536673"/>
            <a:ext cx="41275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39359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 PC\Desktop\аттестация 22\публикация0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235530"/>
            <a:ext cx="4107394" cy="6572272"/>
          </a:xfrm>
          <a:prstGeom prst="rect">
            <a:avLst/>
          </a:prstGeom>
          <a:noFill/>
        </p:spPr>
      </p:pic>
      <p:pic>
        <p:nvPicPr>
          <p:cNvPr id="4" name="Picture 2" descr="C:\Temp\Rar$DIa0.302\публикация0002.jpg"/>
          <p:cNvPicPr>
            <a:picLocks noChangeAspect="1" noChangeArrowheads="1"/>
          </p:cNvPicPr>
          <p:nvPr/>
        </p:nvPicPr>
        <p:blipFill>
          <a:blip r:embed="rId3"/>
          <a:srcRect l="50545" t="535"/>
          <a:stretch>
            <a:fillRect/>
          </a:stretch>
        </p:blipFill>
        <p:spPr bwMode="auto">
          <a:xfrm>
            <a:off x="883408" y="260628"/>
            <a:ext cx="4069592" cy="65220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877AD697-56D1-4C27-B94E-760340E7721F}"/>
              </a:ext>
            </a:extLst>
          </p:cNvPr>
          <p:cNvCxnSpPr>
            <a:cxnSpLocks/>
          </p:cNvCxnSpPr>
          <p:nvPr/>
        </p:nvCxnSpPr>
        <p:spPr>
          <a:xfrm>
            <a:off x="2021840" y="4785360"/>
            <a:ext cx="6705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379524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DB382A-F5F7-4DA8-83D1-378D4A8D9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157" y="1346579"/>
            <a:ext cx="8231783" cy="297180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НАЛИЧИЕ 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АВТОРСКИХ ПРОГРАММ, 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ПОСОБИЙ, 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РЕКОМЕНДАЦИЙ</a:t>
            </a:r>
          </a:p>
        </p:txBody>
      </p:sp>
    </p:spTree>
    <p:extLst>
      <p:ext uri="{BB962C8B-B14F-4D97-AF65-F5344CB8AC3E}">
        <p14:creationId xmlns:p14="http://schemas.microsoft.com/office/powerpoint/2010/main" xmlns="" val="5319798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9E2E6CD-2828-408B-AE13-09110F885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75" y="299720"/>
            <a:ext cx="4425785" cy="625856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3C7DDDA-C9B2-4466-B73C-138302568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320" y="299720"/>
            <a:ext cx="4425785" cy="625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2915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D1855D0-B2F2-46C7-8B38-24A00BA5C502}"/>
              </a:ext>
            </a:extLst>
          </p:cNvPr>
          <p:cNvPicPr/>
          <p:nvPr/>
        </p:nvPicPr>
        <p:blipFill>
          <a:blip r:embed="rId2" cstate="print"/>
          <a:srcRect l="3446" t="8746" r="1396" b="7273"/>
          <a:stretch>
            <a:fillRect/>
          </a:stretch>
        </p:blipFill>
        <p:spPr bwMode="auto">
          <a:xfrm>
            <a:off x="650081" y="760020"/>
            <a:ext cx="8770938" cy="5780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356162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0F890A-DE56-41B6-84C0-8C414B188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4" y="609600"/>
            <a:ext cx="8641377" cy="52578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ВЫСТУПЛЕНИЯ НА ЗАСЕДАНИЯХ МЕТОДИЧЕСКИХ СОВЕТОВ, 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НАУЧНО-ПРАКТИЧЕСКИХ КОНФЕРЕНЦИЯХ, 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ЧТЕНИЯХ, 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СЕМИНАРАХ, СЕКЦИЯХ, 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ФОРУМАХ , РАДИОПЕРЕДАЧ (ОЧНО)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организации- 2</a:t>
            </a:r>
            <a:b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уровень- 2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53728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Аттестация Хайдаровой Р.М\скан0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562" y="191069"/>
            <a:ext cx="4584042" cy="6481384"/>
          </a:xfrm>
          <a:prstGeom prst="rect">
            <a:avLst/>
          </a:prstGeom>
          <a:noFill/>
        </p:spPr>
      </p:pic>
      <p:pic>
        <p:nvPicPr>
          <p:cNvPr id="1027" name="Picture 3" descr="C:\Users\Galia\Desktop\Аттестация Хайдаровой Р.М\скан00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40404" y="199290"/>
            <a:ext cx="4585733" cy="64837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989417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891771F-EA2C-46CB-BCD1-F10B9851F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77" y="152400"/>
            <a:ext cx="4634142" cy="65532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5ECDBD1-A0E1-4BED-B8E8-82F012DF5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120" y="152400"/>
            <a:ext cx="4634142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22284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15F92EB-49CC-4C2C-BFBF-37FBEE079E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79" t="17407" r="10247" b="5000"/>
          <a:stretch/>
        </p:blipFill>
        <p:spPr>
          <a:xfrm>
            <a:off x="82550" y="1435100"/>
            <a:ext cx="3095625" cy="53213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7CAEFBC-B24F-4973-9401-162CAE101B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21" t="11204" r="10417" b="11204"/>
          <a:stretch/>
        </p:blipFill>
        <p:spPr>
          <a:xfrm rot="16200000">
            <a:off x="1734511" y="1427327"/>
            <a:ext cx="5657850" cy="31524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A2E2C4E-74B4-4477-8D71-64A3FCE0DE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50" t="11851" r="11976" b="8750"/>
          <a:stretch/>
        </p:blipFill>
        <p:spPr>
          <a:xfrm>
            <a:off x="4563436" y="1373188"/>
            <a:ext cx="3095625" cy="54451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27BDDDE-D635-41B0-A2B9-15A71EE6E6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75" t="8333" r="9753" b="7778"/>
          <a:stretch/>
        </p:blipFill>
        <p:spPr>
          <a:xfrm>
            <a:off x="6593681" y="174624"/>
            <a:ext cx="3271044" cy="5753100"/>
          </a:xfrm>
          <a:prstGeom prst="rect">
            <a:avLst/>
          </a:prstGeom>
        </p:spPr>
      </p:pic>
      <p:sp>
        <p:nvSpPr>
          <p:cNvPr id="10" name="Стрелка вправо 3">
            <a:extLst>
              <a:ext uri="{FF2B5EF4-FFF2-40B4-BE49-F238E27FC236}">
                <a16:creationId xmlns:a16="http://schemas.microsoft.com/office/drawing/2014/main" xmlns="" id="{587AD4AC-DF0D-4114-B05D-C842B33329D2}"/>
              </a:ext>
            </a:extLst>
          </p:cNvPr>
          <p:cNvSpPr/>
          <p:nvPr/>
        </p:nvSpPr>
        <p:spPr>
          <a:xfrm rot="21289281">
            <a:off x="4592230" y="3568399"/>
            <a:ext cx="324338" cy="2633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07631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CEA5B09-3B84-4FBE-B1CC-971A489CA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74" y="55880"/>
            <a:ext cx="4770651" cy="6746240"/>
          </a:xfrm>
          <a:prstGeom prst="rect">
            <a:avLst/>
          </a:prstGeom>
        </p:spPr>
      </p:pic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xmlns="" id="{9175BA54-F857-4414-8F61-B830F99E4F34}"/>
              </a:ext>
            </a:extLst>
          </p:cNvPr>
          <p:cNvSpPr/>
          <p:nvPr/>
        </p:nvSpPr>
        <p:spPr>
          <a:xfrm>
            <a:off x="2712720" y="2072640"/>
            <a:ext cx="39624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42278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0CAAAA-1BB4-4A4E-AC9E-C1BF49771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817" y="950795"/>
            <a:ext cx="8231783" cy="516890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ПРОВЕДЕНИЕ ОТКРЫТЫХ ЗАНЯТИЙ, МАСТЕР-КЛАССОВ, МЕРОПРИЯТИЙ (ОЧНО)</a:t>
            </a:r>
            <a:b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 -2</a:t>
            </a:r>
            <a:br>
              <a:rPr lang="ru-R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-2</a:t>
            </a:r>
            <a:br>
              <a:rPr lang="ru-R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98878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A3E86C8-A889-4B61-8504-88749C9D3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319" y="59848"/>
            <a:ext cx="4807361" cy="679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11591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0340859-A680-4FAE-BA75-549E0194C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9" y="159230"/>
            <a:ext cx="4624481" cy="65395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C9E8BE5-1677-4BD7-8F42-83B3A3A91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482" y="159229"/>
            <a:ext cx="4624482" cy="653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70026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10904F-6D72-4B23-B09E-A09ED9FC35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75" t="24402" r="11707" b="9445"/>
          <a:stretch/>
        </p:blipFill>
        <p:spPr>
          <a:xfrm>
            <a:off x="5256193" y="106024"/>
            <a:ext cx="4300020" cy="66459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8710DEF-4590-41F3-882D-F382FA2A9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787" y="106024"/>
            <a:ext cx="4699732" cy="664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09354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0933CB3-8F34-4D93-AD13-0FD3B1A87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4" y="1828800"/>
            <a:ext cx="8231783" cy="22987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ЭКСПЕРТНАЯ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xmlns="" val="3220543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2C1F66E-E08F-4F3E-B117-115B1B38977B}"/>
              </a:ext>
            </a:extLst>
          </p:cNvPr>
          <p:cNvPicPr/>
          <p:nvPr/>
        </p:nvPicPr>
        <p:blipFill>
          <a:blip r:embed="rId2" cstate="print"/>
          <a:srcRect l="3448" t="10204" r="698" b="5186"/>
          <a:stretch>
            <a:fillRect/>
          </a:stretch>
        </p:blipFill>
        <p:spPr bwMode="auto">
          <a:xfrm>
            <a:off x="608806" y="355600"/>
            <a:ext cx="8853488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198964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CFA9B23-0AEE-4769-8A54-B65A5C17B8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35" t="2778" r="6086" b="2037"/>
          <a:stretch/>
        </p:blipFill>
        <p:spPr>
          <a:xfrm>
            <a:off x="4836160" y="84806"/>
            <a:ext cx="4730921" cy="66947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B316A4C-7029-4510-8263-3727FC18B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88" y="78445"/>
            <a:ext cx="4143392" cy="6701111"/>
          </a:xfrm>
          <a:prstGeom prst="rect">
            <a:avLst/>
          </a:prstGeom>
        </p:spPr>
      </p:pic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xmlns="" id="{237BF0F7-0391-46C5-8EFF-22FD765052B6}"/>
              </a:ext>
            </a:extLst>
          </p:cNvPr>
          <p:cNvSpPr/>
          <p:nvPr/>
        </p:nvSpPr>
        <p:spPr>
          <a:xfrm>
            <a:off x="4798219" y="2400300"/>
            <a:ext cx="536988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58827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DA65C2-0707-4A5F-99A1-867026239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4" y="1866900"/>
            <a:ext cx="8231783" cy="31242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НАСТАВНИЧЕСТВО</a:t>
            </a:r>
          </a:p>
        </p:txBody>
      </p:sp>
    </p:spTree>
    <p:extLst>
      <p:ext uri="{BB962C8B-B14F-4D97-AF65-F5344CB8AC3E}">
        <p14:creationId xmlns:p14="http://schemas.microsoft.com/office/powerpoint/2010/main" xmlns="" val="3088633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93F1A58-F7F0-4C21-B801-B590D0CDC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78" y="152400"/>
            <a:ext cx="4634142" cy="6553200"/>
          </a:xfrm>
          <a:prstGeom prst="rect">
            <a:avLst/>
          </a:prstGeom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xmlns="" id="{653A8277-B3B0-4E40-BC3D-EA9B2615F899}"/>
              </a:ext>
            </a:extLst>
          </p:cNvPr>
          <p:cNvSpPr/>
          <p:nvPr/>
        </p:nvSpPr>
        <p:spPr>
          <a:xfrm>
            <a:off x="558800" y="3799840"/>
            <a:ext cx="426720" cy="101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A93C9BA-B310-4BD1-BB67-40DAF010B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646" y="154379"/>
            <a:ext cx="4612587" cy="65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18437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83F9F1-672D-42C5-A92B-A80BD0647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4" y="1193800"/>
            <a:ext cx="8231783" cy="356870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ОБЩЕСТВЕННО-ПЕДАГОГИЧЕСКАЯ АКТИВНОСТЬ ПЕДАГОГА: УЧАСТИЕ В РАБОТЕ ПЕДАГОГИЧЕСКИХ СООБЩЕСТВ, КОМИССИЯХ, В ЖЮРИ КОНКУРСОВ</a:t>
            </a:r>
          </a:p>
        </p:txBody>
      </p:sp>
    </p:spTree>
    <p:extLst>
      <p:ext uri="{BB962C8B-B14F-4D97-AF65-F5344CB8AC3E}">
        <p14:creationId xmlns:p14="http://schemas.microsoft.com/office/powerpoint/2010/main" xmlns="" val="6659929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alia\Desktop\скан30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1958" y="306206"/>
            <a:ext cx="4361536" cy="61667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5DA06CB-CA87-468F-B434-4B41B0B7C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09127"/>
            <a:ext cx="4368800" cy="65937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DE5E875-8F83-40E4-A584-C7D5D05F43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830" r="3004"/>
          <a:stretch>
            <a:fillRect/>
          </a:stretch>
        </p:blipFill>
        <p:spPr>
          <a:xfrm>
            <a:off x="4583363" y="109127"/>
            <a:ext cx="4638733" cy="6583773"/>
          </a:xfrm>
          <a:prstGeom prst="rect">
            <a:avLst/>
          </a:prstGeom>
        </p:spPr>
      </p:pic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xmlns="" id="{32A2B468-7A51-41B6-9A29-EE1101469D58}"/>
              </a:ext>
            </a:extLst>
          </p:cNvPr>
          <p:cNvSpPr/>
          <p:nvPr/>
        </p:nvSpPr>
        <p:spPr>
          <a:xfrm>
            <a:off x="4736100" y="2933700"/>
            <a:ext cx="433800" cy="203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29450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0EABC4-AA33-4453-B98E-414D08073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4" y="1249680"/>
            <a:ext cx="8231783" cy="338410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</a:t>
            </a:r>
            <a:b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ПРОФЕССИОНАЛЬНЫХ КОНКУРСАХ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–конкурс – </a:t>
            </a:r>
            <a:r>
              <a:rPr lang="ru-RU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республиканский уровень -1 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48631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E6E0C73-D6A2-4701-9C3C-B2FC1776A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206" y="314559"/>
            <a:ext cx="4307215" cy="63728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B93422C-1531-42F2-8530-E6D4DD064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969" y="259492"/>
            <a:ext cx="4271804" cy="647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74192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D1C451B-37D0-4112-93C5-3888B9CDC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0999" y="0"/>
            <a:ext cx="4317843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A62FECB-FF08-4517-8DE5-26B8E6347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28" y="0"/>
            <a:ext cx="4486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67379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AF6DDC-4DC0-4420-80DC-F66852224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4" y="1397285"/>
            <a:ext cx="8231783" cy="265073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866607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F1FF53-A161-4B84-AA94-186D94EE8CED}"/>
              </a:ext>
            </a:extLst>
          </p:cNvPr>
          <p:cNvSpPr txBox="1"/>
          <p:nvPr/>
        </p:nvSpPr>
        <p:spPr>
          <a:xfrm>
            <a:off x="963637" y="1987645"/>
            <a:ext cx="753268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ctr">
              <a:buAutoNum type="arabicPeriod"/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ДАННЫХ 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ПЕРВИЧНОГО ОБСЛЕДОВАНИЯ И 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ДИАГНОЗА ПЕРСПЕКТИВНОМУ ПЛАНУ ИНДИВИДУАЛЬНОЙ ИЛИ ГРУППОВОЙ 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КОРРЕКЦИИ</a:t>
            </a:r>
          </a:p>
        </p:txBody>
      </p:sp>
    </p:spTree>
    <p:extLst>
      <p:ext uri="{BB962C8B-B14F-4D97-AF65-F5344CB8AC3E}">
        <p14:creationId xmlns:p14="http://schemas.microsoft.com/office/powerpoint/2010/main" xmlns="" val="17962064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F59609D-FE71-4DFE-BE4D-8648F10AE0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55" t="8889" r="12778" b="17037"/>
          <a:stretch/>
        </p:blipFill>
        <p:spPr>
          <a:xfrm>
            <a:off x="1674410" y="395932"/>
            <a:ext cx="6840442" cy="599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6230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4C7BAEF-A428-45D5-BC91-295FB82288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56" r="7933"/>
          <a:stretch>
            <a:fillRect/>
          </a:stretch>
        </p:blipFill>
        <p:spPr>
          <a:xfrm>
            <a:off x="5056496" y="177799"/>
            <a:ext cx="4442346" cy="65450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4AFBD83-AE21-4B69-863D-B1CC2C4C5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842" y="177800"/>
            <a:ext cx="4420358" cy="648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1689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F08630F-32C5-493D-AE05-C5C3176DF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099" y="152641"/>
            <a:ext cx="4633801" cy="655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6282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CF86D4-F9E6-44A6-846D-4FDA1A14B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862" y="1046328"/>
            <a:ext cx="8822530" cy="414020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ДИНАМИКА ПРОДВИЖЕНИЯ ОБУЧАЮЩИХСЯ В СООТВЕТСТВИИ С ПЕРСПЕКТИВНЫМ ПЛАНОМ КОРРЕКЦИОННОЙ РАБОТЫ</a:t>
            </a:r>
          </a:p>
        </p:txBody>
      </p:sp>
    </p:spTree>
    <p:extLst>
      <p:ext uri="{BB962C8B-B14F-4D97-AF65-F5344CB8AC3E}">
        <p14:creationId xmlns:p14="http://schemas.microsoft.com/office/powerpoint/2010/main" xmlns="" val="3579874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4927B7E-FD06-4CDA-84FB-4703222CA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98" y="55994"/>
            <a:ext cx="4639721" cy="65610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D160CA0-F6C8-49D5-B3F9-2E4F1201B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719" y="55994"/>
            <a:ext cx="4639721" cy="656109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451C6DA-1F2C-4B41-8495-B3E2F287B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999" y="180781"/>
            <a:ext cx="4594001" cy="6496437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ная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{63ED5633-413F-4A0E-9966-68AA22CD1C81}tf03457452</Template>
  <TotalTime>1895</TotalTime>
  <Words>229</Words>
  <Application>Microsoft Office PowerPoint</Application>
  <PresentationFormat>Лист A4 (210x297 мм)</PresentationFormat>
  <Paragraphs>39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Небесная</vt:lpstr>
      <vt:lpstr>Министерство образования рф  портфолио хайдаровой ревы  мягзумовны, учителя-дефектолога муниципального дошкольного  образовательного учреждения  «детский сад №91 компенсирующего вида» г.о. саранск</vt:lpstr>
      <vt:lpstr>ПРЕДСТАВЛЕНИЕ ИННОВАЦИОННОГО ПЕДАГОГИЧЕСКОГО ОПЫТА  учителя-дефектолога МДОУ «Детский сад №91 компенсирующего вида» г. о. Саранск  Тема: «Cенсорное развитие умственно отсталых детей дошкольного возраста в условиях интегрированного обучения»    https://ds91sar.schoolrm.ru/sveden/employees/11232/178399/    </vt:lpstr>
      <vt:lpstr>Слайд 3</vt:lpstr>
      <vt:lpstr>Слайд 4</vt:lpstr>
      <vt:lpstr>Слайд 5</vt:lpstr>
      <vt:lpstr>Слайд 6</vt:lpstr>
      <vt:lpstr>2. ДИНАМИКА ПРОДВИЖЕНИЯ ОБУЧАЮЩИХСЯ В СООТВЕТСТВИИ С ПЕРСПЕКТИВНЫМ ПЛАНОМ КОРРЕКЦИОННОЙ РАБОТЫ</vt:lpstr>
      <vt:lpstr>Слайд 8</vt:lpstr>
      <vt:lpstr>Слайд 9</vt:lpstr>
      <vt:lpstr>Слайд 10</vt:lpstr>
      <vt:lpstr>Слайд 11</vt:lpstr>
      <vt:lpstr>Слайд 12</vt:lpstr>
      <vt:lpstr>3. ВЗАИМОДЕЙСТВИЕ  С РОДИТЕЛЯМИ</vt:lpstr>
      <vt:lpstr>Слайд 14</vt:lpstr>
      <vt:lpstr>Слайд 15</vt:lpstr>
      <vt:lpstr>4. РЕЗУЛЬТАТЫ УЧАСТИЯ  В ИННОВАЦИОННОЙ (ЭКСПЕРИМЕНТАЛЬНОЙ) ДЕЯТЕЛЬНОСТИ</vt:lpstr>
      <vt:lpstr>Слайд 17</vt:lpstr>
      <vt:lpstr>Слайд 18</vt:lpstr>
      <vt:lpstr>Слайд 19</vt:lpstr>
      <vt:lpstr>5. УЧАСТИЕ ДЕТЕЙ В:  ЗАОЧНЫХ ОЛИМПИАДАХ, ОТКРЫТЫХ КОНКУРСАХ, КОНФЕРЕНЦИЯХ, ВЫСТАВКАХ, ТУРНИРАХ, СОРЕВНОВАНИЯХ</vt:lpstr>
      <vt:lpstr>6. НАЛИЧИЕ ПУБЛИКАЦИЙ  республиканский уровень – 1 международный уровень – 1 российский  уровень - 1 </vt:lpstr>
      <vt:lpstr>Слайд 22</vt:lpstr>
      <vt:lpstr>Слайд 23</vt:lpstr>
      <vt:lpstr>Слайд 24</vt:lpstr>
      <vt:lpstr>Слайд 25</vt:lpstr>
      <vt:lpstr>Слайд 26</vt:lpstr>
      <vt:lpstr>Слайд 27</vt:lpstr>
      <vt:lpstr>7. НАЛИЧИЕ  АВТОРСКИХ ПРОГРАММ,  МЕТОДИЧЕСКИХ ПОСОБИЙ,  МЕТОДИЧЕСКИХ РЕКОМЕНДАЦИЙ</vt:lpstr>
      <vt:lpstr>Слайд 29</vt:lpstr>
      <vt:lpstr>8. ВЫСТУПЛЕНИЯ НА ЗАСЕДАНИЯХ МЕТОДИЧЕСКИХ СОВЕТОВ,  НАУЧНО-ПРАКТИЧЕСКИХ КОНФЕРЕНЦИЯХ,  ПЕДАГОГИЧЕСКИХ ЧТЕНИЯХ,  СЕМИНАРАХ, СЕКЦИЯХ,  ФОРУМАХ , РАДИОПЕРЕДАЧ (ОЧНО)  Уровень образовательной организации- 2 Республиканский уровень- 2 </vt:lpstr>
      <vt:lpstr>Слайд 31</vt:lpstr>
      <vt:lpstr>Слайд 32</vt:lpstr>
      <vt:lpstr>Слайд 33</vt:lpstr>
      <vt:lpstr>Слайд 34</vt:lpstr>
      <vt:lpstr>9. ПРОВЕДЕНИЕ ОТКРЫТЫХ ЗАНЯТИЙ, МАСТЕР-КЛАССОВ, МЕРОПРИЯТИЙ (ОЧНО)   уровень образовательной организации -2 республиканский уровень -2 </vt:lpstr>
      <vt:lpstr>Слайд 36</vt:lpstr>
      <vt:lpstr>Слайд 37</vt:lpstr>
      <vt:lpstr>Слайд 38</vt:lpstr>
      <vt:lpstr>10. ЭКСПЕРТНАЯ ДЕЯТЕЛЬНОСТЬ</vt:lpstr>
      <vt:lpstr>Слайд 40</vt:lpstr>
      <vt:lpstr>11. НАСТАВНИЧЕСТВО</vt:lpstr>
      <vt:lpstr>Слайд 42</vt:lpstr>
      <vt:lpstr>12. ОБЩЕСТВЕННО-ПЕДАГОГИЧЕСКАЯ АКТИВНОСТЬ ПЕДАГОГА: УЧАСТИЕ В РАБОТЕ ПЕДАГОГИЧЕСКИХ СООБЩЕСТВ, КОМИССИЯХ, В ЖЮРИ КОНКУРСОВ</vt:lpstr>
      <vt:lpstr>Слайд 44</vt:lpstr>
      <vt:lpstr>Слайд 45</vt:lpstr>
      <vt:lpstr>13. УЧАСТИЕ ПЕДАГОГА  В ПРОФЕССИОНАЛЬНЫХ КОНКУРСАХ  интернет –конкурс – 2  республиканский уровень -1  </vt:lpstr>
      <vt:lpstr>Слайд 47</vt:lpstr>
      <vt:lpstr>Слайд 48</vt:lpstr>
      <vt:lpstr>14. НАГРАДЫ И ПООЩРЕНИЯ</vt:lpstr>
      <vt:lpstr>Слайд 50</vt:lpstr>
      <vt:lpstr>Слайд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рф портфолио хайдаровой ревы  мягзумовны, учителя-дефектолога муниципального дошкольного образовательного учреждения  «детский сад №91 компенсирующего вида» г.о. саранск</dc:title>
  <dc:creator>Юлия Воробьева</dc:creator>
  <cp:lastModifiedBy>Galia</cp:lastModifiedBy>
  <cp:revision>94</cp:revision>
  <dcterms:created xsi:type="dcterms:W3CDTF">2022-08-29T16:13:57Z</dcterms:created>
  <dcterms:modified xsi:type="dcterms:W3CDTF">2022-10-14T06:25:37Z</dcterms:modified>
</cp:coreProperties>
</file>