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73" r:id="rId4"/>
    <p:sldId id="258" r:id="rId5"/>
    <p:sldId id="293" r:id="rId6"/>
    <p:sldId id="292" r:id="rId7"/>
    <p:sldId id="289" r:id="rId8"/>
    <p:sldId id="294" r:id="rId9"/>
    <p:sldId id="295" r:id="rId10"/>
    <p:sldId id="296" r:id="rId11"/>
    <p:sldId id="297" r:id="rId12"/>
    <p:sldId id="298" r:id="rId13"/>
    <p:sldId id="299" r:id="rId14"/>
    <p:sldId id="290" r:id="rId15"/>
    <p:sldId id="260" r:id="rId16"/>
    <p:sldId id="262" r:id="rId17"/>
    <p:sldId id="264" r:id="rId18"/>
    <p:sldId id="265" r:id="rId19"/>
    <p:sldId id="263" r:id="rId20"/>
    <p:sldId id="307" r:id="rId21"/>
    <p:sldId id="282" r:id="rId22"/>
    <p:sldId id="259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3" r:id="rId32"/>
    <p:sldId id="285" r:id="rId33"/>
    <p:sldId id="284" r:id="rId34"/>
    <p:sldId id="286" r:id="rId35"/>
    <p:sldId id="266" r:id="rId36"/>
    <p:sldId id="267" r:id="rId37"/>
    <p:sldId id="268" r:id="rId38"/>
    <p:sldId id="269" r:id="rId39"/>
    <p:sldId id="270" r:id="rId40"/>
    <p:sldId id="288" r:id="rId41"/>
    <p:sldId id="303" r:id="rId42"/>
    <p:sldId id="304" r:id="rId43"/>
    <p:sldId id="300" r:id="rId44"/>
    <p:sldId id="305" r:id="rId45"/>
    <p:sldId id="301" r:id="rId46"/>
    <p:sldId id="287" r:id="rId47"/>
    <p:sldId id="272" r:id="rId48"/>
    <p:sldId id="306" r:id="rId4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279" autoAdjust="0"/>
    <p:restoredTop sz="94660"/>
  </p:normalViewPr>
  <p:slideViewPr>
    <p:cSldViewPr snapToGrid="0">
      <p:cViewPr>
        <p:scale>
          <a:sx n="117" d="100"/>
          <a:sy n="117" d="100"/>
        </p:scale>
        <p:origin x="-102" y="-13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D8001-1C9A-4F42-8995-6A926159572D}" type="datetimeFigureOut">
              <a:rPr lang="ru-RU" smtClean="0"/>
              <a:t>22.04.2020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6CEAF-9CBD-4F40-8AF5-A0EBCBB6E9E0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01212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D8001-1C9A-4F42-8995-6A926159572D}" type="datetimeFigureOut">
              <a:rPr lang="ru-RU" smtClean="0"/>
              <a:t>22.04.2020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6CEAF-9CBD-4F40-8AF5-A0EBCBB6E9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353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D8001-1C9A-4F42-8995-6A926159572D}" type="datetimeFigureOut">
              <a:rPr lang="ru-RU" smtClean="0"/>
              <a:t>22.04.2020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6CEAF-9CBD-4F40-8AF5-A0EBCBB6E9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12153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D8001-1C9A-4F42-8995-6A926159572D}" type="datetimeFigureOut">
              <a:rPr lang="ru-RU" smtClean="0"/>
              <a:t>22.04.2020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6CEAF-9CBD-4F40-8AF5-A0EBCBB6E9E0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42767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D8001-1C9A-4F42-8995-6A926159572D}" type="datetimeFigureOut">
              <a:rPr lang="ru-RU" smtClean="0"/>
              <a:t>22.04.2020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6CEAF-9CBD-4F40-8AF5-A0EBCBB6E9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9654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D8001-1C9A-4F42-8995-6A926159572D}" type="datetimeFigureOut">
              <a:rPr lang="ru-RU" smtClean="0"/>
              <a:t>22.04.2020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6CEAF-9CBD-4F40-8AF5-A0EBCBB6E9E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088852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D8001-1C9A-4F42-8995-6A926159572D}" type="datetimeFigureOut">
              <a:rPr lang="ru-RU" smtClean="0"/>
              <a:t>22.04.2020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6CEAF-9CBD-4F40-8AF5-A0EBCBB6E9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60096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D8001-1C9A-4F42-8995-6A926159572D}" type="datetimeFigureOut">
              <a:rPr lang="ru-RU" smtClean="0"/>
              <a:t>22.04.2020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6CEAF-9CBD-4F40-8AF5-A0EBCBB6E9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31900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D8001-1C9A-4F42-8995-6A926159572D}" type="datetimeFigureOut">
              <a:rPr lang="ru-RU" smtClean="0"/>
              <a:t>22.04.2020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6CEAF-9CBD-4F40-8AF5-A0EBCBB6E9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92489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D8001-1C9A-4F42-8995-6A926159572D}" type="datetimeFigureOut">
              <a:rPr lang="ru-RU" smtClean="0"/>
              <a:t>22.04.2020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6CEAF-9CBD-4F40-8AF5-A0EBCBB6E9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58996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D8001-1C9A-4F42-8995-6A926159572D}" type="datetimeFigureOut">
              <a:rPr lang="ru-RU" smtClean="0"/>
              <a:t>22.04.2020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6CEAF-9CBD-4F40-8AF5-A0EBCBB6E9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95213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D8001-1C9A-4F42-8995-6A926159572D}" type="datetimeFigureOut">
              <a:rPr lang="ru-RU" smtClean="0"/>
              <a:t>22.04.2020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6CEAF-9CBD-4F40-8AF5-A0EBCBB6E9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00666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D8001-1C9A-4F42-8995-6A926159572D}" type="datetimeFigureOut">
              <a:rPr lang="ru-RU" smtClean="0"/>
              <a:t>22.04.2020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6CEAF-9CBD-4F40-8AF5-A0EBCBB6E9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95737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D8001-1C9A-4F42-8995-6A926159572D}" type="datetimeFigureOut">
              <a:rPr lang="ru-RU" smtClean="0"/>
              <a:t>22.04.2020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6CEAF-9CBD-4F40-8AF5-A0EBCBB6E9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23781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D8001-1C9A-4F42-8995-6A926159572D}" type="datetimeFigureOut">
              <a:rPr lang="ru-RU" smtClean="0"/>
              <a:t>22.04.2020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6CEAF-9CBD-4F40-8AF5-A0EBCBB6E9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56794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D8001-1C9A-4F42-8995-6A926159572D}" type="datetimeFigureOut">
              <a:rPr lang="ru-RU" smtClean="0"/>
              <a:t>22.04.2020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6CEAF-9CBD-4F40-8AF5-A0EBCBB6E9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6680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D8001-1C9A-4F42-8995-6A926159572D}" type="datetimeFigureOut">
              <a:rPr lang="ru-RU" smtClean="0"/>
              <a:t>22.04.2020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6CEAF-9CBD-4F40-8AF5-A0EBCBB6E9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71910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590D8001-1C9A-4F42-8995-6A926159572D}" type="datetimeFigureOut">
              <a:rPr lang="ru-RU" smtClean="0"/>
              <a:t>22.04.2020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80B6CEAF-9CBD-4F40-8AF5-A0EBCBB6E9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8136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81.jpg"/><Relationship Id="rId4" Type="http://schemas.openxmlformats.org/officeDocument/2006/relationships/image" Target="../media/image80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0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2000">
              <a:srgbClr val="8BE6FD"/>
            </a:gs>
            <a:gs pos="28000">
              <a:srgbClr val="74E1FC"/>
            </a:gs>
            <a:gs pos="72000">
              <a:srgbClr val="A2EBFD"/>
            </a:gs>
            <a:gs pos="12000">
              <a:schemeClr val="bg2">
                <a:tint val="97000"/>
                <a:hueMod val="92000"/>
                <a:satMod val="169000"/>
                <a:lumMod val="164000"/>
              </a:schemeClr>
            </a:gs>
            <a:gs pos="52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30987" y="2590970"/>
            <a:ext cx="10261293" cy="2658811"/>
          </a:xfrm>
          <a:effectLst>
            <a:glow>
              <a:schemeClr val="accent1"/>
            </a:glow>
            <a:outerShdw blurRad="215900" dist="50800" dir="5400000" sx="54000" sy="54000" algn="ctr" rotWithShape="0">
              <a:srgbClr val="000000">
                <a:alpha val="43137"/>
              </a:srgbClr>
            </a:outerShdw>
            <a:reflection endPos="0" dir="5400000" sy="-100000" algn="bl" rotWithShape="0"/>
          </a:effectLst>
          <a:scene3d>
            <a:camera prst="orthographicFront"/>
            <a:lightRig rig="threePt" dir="t"/>
          </a:scene3d>
          <a:sp3d>
            <a:bevelT h="0"/>
            <a:bevelB w="0"/>
          </a:sp3d>
        </p:spPr>
        <p:txBody>
          <a:bodyPr>
            <a:noAutofit/>
          </a:bodyPr>
          <a:lstStyle/>
          <a:p>
            <a:pPr algn="ctr"/>
            <a:r>
              <a:rPr lang="ru-RU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Занятие по изо-деятельности в подготовительной к школе группе на тему:</a:t>
            </a:r>
            <a:br>
              <a:rPr lang="ru-RU" sz="4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4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«ласточки, прилетайте скорее</a:t>
            </a:r>
            <a:r>
              <a:rPr lang="ru-RU" sz="4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stA="91000" endPos="65000" dist="508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!»</a:t>
            </a:r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stA="91000" endPos="65000" dist="50800" dir="5400000" sy="-100000" algn="bl" rotWithShape="0"/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652452" y="5432661"/>
            <a:ext cx="6400800" cy="1425339"/>
          </a:xfrm>
        </p:spPr>
        <p:txBody>
          <a:bodyPr>
            <a:normAutofit/>
          </a:bodyPr>
          <a:lstStyle/>
          <a:p>
            <a:pPr algn="r"/>
            <a:r>
              <a:rPr lang="ru-RU" sz="2000" b="1" dirty="0" smtClean="0">
                <a:solidFill>
                  <a:schemeClr val="tx1"/>
                </a:solidFill>
              </a:rPr>
              <a:t>Выполнила: педагог </a:t>
            </a:r>
          </a:p>
          <a:p>
            <a:pPr algn="r"/>
            <a:r>
              <a:rPr lang="ru-RU" sz="2000" b="1" dirty="0" smtClean="0">
                <a:solidFill>
                  <a:schemeClr val="tx1"/>
                </a:solidFill>
              </a:rPr>
              <a:t>дополнительного образования </a:t>
            </a:r>
          </a:p>
          <a:p>
            <a:pPr algn="r"/>
            <a:r>
              <a:rPr lang="ru-RU" sz="2000" b="1" dirty="0" err="1" smtClean="0">
                <a:solidFill>
                  <a:schemeClr val="tx1"/>
                </a:solidFill>
              </a:rPr>
              <a:t>Дубовова</a:t>
            </a:r>
            <a:r>
              <a:rPr lang="ru-RU" sz="2000" b="1" dirty="0" smtClean="0">
                <a:solidFill>
                  <a:schemeClr val="tx1"/>
                </a:solidFill>
              </a:rPr>
              <a:t> Марина Викторовна</a:t>
            </a:r>
            <a:endParaRPr lang="ru-RU" sz="2000" b="1" dirty="0">
              <a:solidFill>
                <a:schemeClr val="tx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4986" y="122830"/>
            <a:ext cx="11205419" cy="670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051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2252" y="1051560"/>
            <a:ext cx="5914708" cy="4794673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2400" dirty="0">
                <a:solidFill>
                  <a:schemeClr val="accent1">
                    <a:lumMod val="75000"/>
                  </a:schemeClr>
                </a:solidFill>
              </a:rPr>
              <a:t>Прошло ещё несколько дней, и мальчик заметил, что уже только одна ласточка вылетает из гнезда, а другая остаётся в нём постоянно.</a:t>
            </a:r>
          </a:p>
          <a:p>
            <a:pPr marL="0" indent="0" algn="just">
              <a:buNone/>
            </a:pPr>
            <a:r>
              <a:rPr lang="ru-RU" sz="2400" dirty="0">
                <a:solidFill>
                  <a:schemeClr val="accent1">
                    <a:lumMod val="75000"/>
                  </a:schemeClr>
                </a:solidFill>
              </a:rPr>
              <a:t>«Видно, она наносила яичек и сидит теперь на них», - подумал мальчик.</a:t>
            </a:r>
          </a:p>
          <a:p>
            <a:pPr marL="0" indent="0" algn="just">
              <a:buNone/>
            </a:pPr>
            <a:r>
              <a:rPr lang="ru-RU" sz="2400" dirty="0">
                <a:solidFill>
                  <a:schemeClr val="accent1">
                    <a:lumMod val="75000"/>
                  </a:schemeClr>
                </a:solidFill>
              </a:rPr>
              <a:t>В самом деле, недели через три из гнезда стали выглядывать крошечные головки. Как рад был теперь мальчик, что не разорил </a:t>
            </a: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</a:rPr>
              <a:t>гнёздышко!</a:t>
            </a:r>
            <a:endParaRPr lang="ru-RU" sz="2400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 algn="just">
              <a:buNone/>
            </a:pPr>
            <a:r>
              <a:rPr lang="ru-RU" sz="2400" dirty="0">
                <a:solidFill>
                  <a:schemeClr val="accent1">
                    <a:lumMod val="75000"/>
                  </a:schemeClr>
                </a:solidFill>
              </a:rPr>
              <a:t>Сидя на крылечке, он по целым часам смотрел, как заботливые птички носились по воздуху и ловили мух, комаров и мошек. Как быстро сновали они взад и вперёд, как неутомимо добывали пищу своим деткам!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20807" b="9992"/>
          <a:stretch/>
        </p:blipFill>
        <p:spPr>
          <a:xfrm>
            <a:off x="7147560" y="119062"/>
            <a:ext cx="4597956" cy="347757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t="19486"/>
          <a:stretch/>
        </p:blipFill>
        <p:spPr>
          <a:xfrm>
            <a:off x="6416040" y="3266864"/>
            <a:ext cx="5775960" cy="3487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120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960" y="3657600"/>
            <a:ext cx="6035040" cy="32004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4569" y="340056"/>
            <a:ext cx="5669503" cy="630936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600" dirty="0">
                <a:solidFill>
                  <a:schemeClr val="accent1">
                    <a:lumMod val="75000"/>
                  </a:schemeClr>
                </a:solidFill>
              </a:rPr>
              <a:t>Мальчик дивился, как это ласточки не устают летать целый </a:t>
            </a:r>
            <a:r>
              <a:rPr lang="ru-RU" sz="2600" dirty="0" smtClean="0">
                <a:solidFill>
                  <a:schemeClr val="accent1">
                    <a:lumMod val="75000"/>
                  </a:schemeClr>
                </a:solidFill>
              </a:rPr>
              <a:t>день и </a:t>
            </a:r>
            <a:r>
              <a:rPr lang="ru-RU" sz="2600" dirty="0">
                <a:solidFill>
                  <a:schemeClr val="accent1">
                    <a:lumMod val="75000"/>
                  </a:schemeClr>
                </a:solidFill>
              </a:rPr>
              <a:t>выразил своё удивление отцу. Отец </a:t>
            </a:r>
            <a:r>
              <a:rPr lang="ru-RU" sz="2600" dirty="0" smtClean="0">
                <a:solidFill>
                  <a:schemeClr val="accent1">
                    <a:lumMod val="75000"/>
                  </a:schemeClr>
                </a:solidFill>
              </a:rPr>
              <a:t>указал на ласточек и сказал:</a:t>
            </a:r>
          </a:p>
          <a:p>
            <a:pPr marL="0" indent="0" algn="just">
              <a:buNone/>
            </a:pPr>
            <a:r>
              <a:rPr lang="ru-RU" sz="2600" dirty="0" smtClean="0">
                <a:solidFill>
                  <a:schemeClr val="accent1">
                    <a:lumMod val="75000"/>
                  </a:schemeClr>
                </a:solidFill>
              </a:rPr>
              <a:t>- </a:t>
            </a:r>
            <a:r>
              <a:rPr lang="ru-RU" sz="2600" dirty="0">
                <a:solidFill>
                  <a:schemeClr val="accent1">
                    <a:lumMod val="75000"/>
                  </a:schemeClr>
                </a:solidFill>
              </a:rPr>
              <a:t>Посмотри, какие у ласточки длинные, большие крылья и хвост в сравнении с маленьким, лёгким туловищем и такими крошечными ножками, что ей почти не на чем сидеть; вот почему она может летать так быстро и долго.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960" y="213360"/>
            <a:ext cx="6035040" cy="346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570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0740" y="0"/>
            <a:ext cx="4914900" cy="2768727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5714" y="487680"/>
            <a:ext cx="4935026" cy="6096000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ru-RU" sz="2400" dirty="0">
                <a:solidFill>
                  <a:schemeClr val="accent1">
                    <a:lumMod val="75000"/>
                  </a:schemeClr>
                </a:solidFill>
              </a:rPr>
              <a:t>Если бы ласточка умела говорить, то такие бы диковинки рассказала она тебе - о южно-русских степях, о крымских горах, покрытых виноградом, о бурном Чёрном море, которое ей нужно было пролететь, не присевши ни разу, о Малой Азии, где всё цвело и зеленело, когда у нас выпадал уже снег, о голубом Средиземном море, где пришлось ей раз или два отдохнуть на островах, об Африке, где она вила себе гнёздышко и ловила мошек, когда у нас стояли сильные морозы.</a:t>
            </a: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8190" y="1997903"/>
            <a:ext cx="4451469" cy="26783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0760" y="4183380"/>
            <a:ext cx="4754880" cy="2674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024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1357" t="6673" r="12302" b="25408"/>
          <a:stretch/>
        </p:blipFill>
        <p:spPr>
          <a:xfrm>
            <a:off x="4962084" y="5346965"/>
            <a:ext cx="2467757" cy="1386840"/>
          </a:xfrm>
          <a:prstGeom prst="rect">
            <a:avLst/>
          </a:prstGeom>
          <a:effectLst>
            <a:glow>
              <a:schemeClr val="accent1"/>
            </a:glow>
            <a:outerShdw sx="1000" sy="1000" algn="ctr" rotWithShape="0">
              <a:srgbClr val="000000"/>
            </a:outerShdw>
            <a:reflection endPos="0" dir="5400000" sy="-100000" algn="bl" rotWithShape="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10311" y="5074920"/>
            <a:ext cx="4511040" cy="1508760"/>
          </a:xfrm>
        </p:spPr>
        <p:txBody>
          <a:bodyPr>
            <a:noAutofit/>
          </a:bodyPr>
          <a:lstStyle/>
          <a:p>
            <a:pPr algn="just"/>
            <a:r>
              <a:rPr lang="ru-RU" sz="2000" dirty="0" smtClean="0">
                <a:solidFill>
                  <a:schemeClr val="accent6"/>
                </a:solidFill>
              </a:rPr>
              <a:t>Попробуй ответить на этот вопрос. Почему же птицы не остаются круглый год в теплых странах, а прилетают обратно?</a:t>
            </a:r>
            <a:endParaRPr lang="ru-RU" sz="2000" dirty="0">
              <a:solidFill>
                <a:schemeClr val="accent6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5572" y="150125"/>
            <a:ext cx="5391771" cy="6433555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- Я не думал, что ласточки улетают так далеко, - сказал мальчик.</a:t>
            </a:r>
          </a:p>
          <a:p>
            <a:pPr marL="0" indent="0" algn="just">
              <a:buNone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- Да и не одни ласточки, - продолжал отец, - жаворонки, перепела, дрозды, кукушки, дикие утки, гуси и множество других птиц, которых называют перелётными, также улетают от нас на зиму в тёплые страны. Для одних довольно и такого тепла, какое бывает зимою в южной Германии и Франции, другим нужно перелететь высокие снежные горы, чтобы приютиться на зиму в цветущих лимонных 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рощах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Италии и Греции; третьим 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нужно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лететь ещё дальше, перелететь всё Средиземное море.</a:t>
            </a:r>
          </a:p>
          <a:p>
            <a:pPr algn="just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Отчего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же они не остаются в 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тёплых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странах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целый год, - спросил мальчик, </a:t>
            </a:r>
            <a:endParaRPr lang="ru-RU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если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там так хорошо?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3263" y="0"/>
            <a:ext cx="6328737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776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31720" y="1012612"/>
            <a:ext cx="9630092" cy="1507067"/>
          </a:xfrm>
        </p:spPr>
        <p:txBody>
          <a:bodyPr>
            <a:noAutofit/>
          </a:bodyPr>
          <a:lstStyle/>
          <a:p>
            <a:pPr algn="ctr"/>
            <a:r>
              <a:rPr lang="ru-RU" sz="5400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Станция </a:t>
            </a:r>
            <a:br>
              <a:rPr lang="ru-RU" sz="5400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5400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«народная мудрость»</a:t>
            </a:r>
            <a:endParaRPr lang="ru-RU" sz="5400" b="1" i="1" dirty="0"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228" y="149674"/>
            <a:ext cx="2345372" cy="376319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80431" y="3215640"/>
            <a:ext cx="2964262" cy="3514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308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7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40572" y="1683173"/>
            <a:ext cx="8534400" cy="739988"/>
          </a:xfrm>
        </p:spPr>
        <p:txBody>
          <a:bodyPr>
            <a:noAutofit/>
          </a:bodyPr>
          <a:lstStyle/>
          <a:p>
            <a:pPr algn="ctr"/>
            <a:r>
              <a:rPr lang="ru-RU" sz="8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Приметы </a:t>
            </a:r>
            <a:br>
              <a:rPr lang="ru-RU" sz="8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ru-RU" sz="8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про ласточку</a:t>
            </a:r>
            <a:endParaRPr lang="ru-RU" sz="8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62000" y="4884896"/>
            <a:ext cx="1078992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/>
              <a:t>Народные приметы о </a:t>
            </a:r>
            <a:r>
              <a:rPr lang="ru-RU" sz="2400" b="1" dirty="0" smtClean="0"/>
              <a:t>погоде сохранялись и передавались </a:t>
            </a:r>
            <a:r>
              <a:rPr lang="ru-RU" sz="2400" b="1" dirty="0"/>
              <a:t>из поколения в </a:t>
            </a:r>
            <a:r>
              <a:rPr lang="ru-RU" sz="2400" b="1" dirty="0" smtClean="0"/>
              <a:t>поколение. Люди научились определять погодные явления по поведению птиц. Так, например, если ласточка летает низко, то обязательно будет дождь.</a:t>
            </a:r>
          </a:p>
        </p:txBody>
      </p:sp>
    </p:spTree>
    <p:extLst>
      <p:ext uri="{BB962C8B-B14F-4D97-AF65-F5344CB8AC3E}">
        <p14:creationId xmlns:p14="http://schemas.microsoft.com/office/powerpoint/2010/main" val="3607408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3649" y="452244"/>
            <a:ext cx="9600802" cy="1493520"/>
          </a:xfrm>
        </p:spPr>
        <p:txBody>
          <a:bodyPr>
            <a:normAutofit fontScale="90000"/>
          </a:bodyPr>
          <a:lstStyle/>
          <a:p>
            <a:r>
              <a:rPr lang="ru-RU" sz="3300" b="1" i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Если </a:t>
            </a:r>
            <a:r>
              <a:rPr lang="ru-RU" sz="3300" b="1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ласточки начали летать </a:t>
            </a:r>
            <a:br>
              <a:rPr lang="ru-RU" sz="3300" b="1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300" b="1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Ранней весной</a:t>
            </a:r>
            <a:r>
              <a:rPr lang="ru-RU" sz="3300" b="1" i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300" b="1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это к </a:t>
            </a:r>
            <a:r>
              <a:rPr lang="ru-RU" sz="3300" b="1" i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первым </a:t>
            </a:r>
            <a:r>
              <a:rPr lang="ru-RU" sz="3300" b="1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300" b="1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300" b="1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грозам и дождям.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842" y="1945764"/>
            <a:ext cx="3346774" cy="460887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7822" r="14667"/>
          <a:stretch/>
        </p:blipFill>
        <p:spPr>
          <a:xfrm>
            <a:off x="7514722" y="211622"/>
            <a:ext cx="4271749" cy="346828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9806" y="1728020"/>
            <a:ext cx="3699243" cy="462172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/>
          <a:srcRect l="12364" t="8266" r="17599" b="8954"/>
          <a:stretch/>
        </p:blipFill>
        <p:spPr>
          <a:xfrm>
            <a:off x="9893937" y="3777767"/>
            <a:ext cx="2222537" cy="290639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03302" y="3777767"/>
            <a:ext cx="1926382" cy="299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927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2381" y="584787"/>
            <a:ext cx="7034967" cy="1507067"/>
          </a:xfrm>
        </p:spPr>
        <p:txBody>
          <a:bodyPr>
            <a:normAutofit fontScale="90000"/>
          </a:bodyPr>
          <a:lstStyle/>
          <a:p>
            <a:r>
              <a:rPr lang="ru-RU" sz="3300" b="1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Если Весело </a:t>
            </a:r>
            <a:r>
              <a:rPr lang="ru-RU" sz="3300" b="1" i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щебечут, прыгая </a:t>
            </a:r>
            <a:r>
              <a:rPr lang="ru-RU" sz="3300" b="1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300" b="1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300" b="1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деревьям</a:t>
            </a:r>
            <a:r>
              <a:rPr lang="ru-RU" sz="3300" b="1" i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300" b="1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</a:t>
            </a:r>
            <a:r>
              <a:rPr lang="ru-RU" sz="3300" b="1" i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300" b="1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погода </a:t>
            </a:r>
            <a:r>
              <a:rPr lang="ru-RU" sz="3300" b="1" i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будет ясная </a:t>
            </a:r>
            <a:r>
              <a:rPr lang="ru-RU" sz="3300" b="1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теплая.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40833"/>
          <a:stretch/>
        </p:blipFill>
        <p:spPr>
          <a:xfrm>
            <a:off x="8397922" y="3165341"/>
            <a:ext cx="3398520" cy="358998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3185" y="233962"/>
            <a:ext cx="4553257" cy="284578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35294"/>
          <a:stretch/>
        </p:blipFill>
        <p:spPr>
          <a:xfrm>
            <a:off x="122381" y="2376938"/>
            <a:ext cx="4254544" cy="410543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/>
          <a:srcRect t="9054" b="4640"/>
          <a:stretch/>
        </p:blipFill>
        <p:spPr>
          <a:xfrm>
            <a:off x="4618619" y="3451848"/>
            <a:ext cx="3537609" cy="330347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35199" y="1617954"/>
            <a:ext cx="3043451" cy="1711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013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005" y="338412"/>
            <a:ext cx="11830786" cy="1110271"/>
          </a:xfrm>
        </p:spPr>
        <p:txBody>
          <a:bodyPr>
            <a:normAutofit fontScale="90000"/>
          </a:bodyPr>
          <a:lstStyle/>
          <a:p>
            <a:r>
              <a:rPr lang="ru-RU" sz="3300" b="1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Если Стая </a:t>
            </a:r>
            <a:r>
              <a:rPr lang="ru-RU" sz="3300" b="1" i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уселась на провода перед отлетом – </a:t>
            </a:r>
            <a:r>
              <a:rPr lang="ru-RU" sz="3300" b="1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это к </a:t>
            </a:r>
            <a:r>
              <a:rPr lang="ru-RU" sz="3300" b="1" i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сильному похолоданию, </a:t>
            </a:r>
            <a:r>
              <a:rPr lang="ru-RU" sz="3300" b="1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снегопаду.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91496" y="1325719"/>
            <a:ext cx="3396018" cy="509402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006" y="4285851"/>
            <a:ext cx="4911370" cy="255914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0373" y="1209127"/>
            <a:ext cx="5300552" cy="331628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/>
          <a:srcRect t="8319" b="30658"/>
          <a:stretch/>
        </p:blipFill>
        <p:spPr>
          <a:xfrm>
            <a:off x="5061247" y="4627041"/>
            <a:ext cx="3468120" cy="211631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/>
          <a:srcRect l="43109" t="8932" b="4076"/>
          <a:stretch/>
        </p:blipFill>
        <p:spPr>
          <a:xfrm>
            <a:off x="297363" y="1325719"/>
            <a:ext cx="2252439" cy="265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99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/>
          <a:srcRect l="11608" t="7329" r="7498"/>
          <a:stretch/>
        </p:blipFill>
        <p:spPr>
          <a:xfrm>
            <a:off x="764536" y="2191802"/>
            <a:ext cx="3247128" cy="15147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709" y="665690"/>
            <a:ext cx="7192008" cy="1420505"/>
          </a:xfrm>
        </p:spPr>
        <p:txBody>
          <a:bodyPr>
            <a:normAutofit fontScale="90000"/>
          </a:bodyPr>
          <a:lstStyle/>
          <a:p>
            <a:r>
              <a:rPr lang="ru-RU" sz="3300" b="1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ласточки </a:t>
            </a:r>
            <a:r>
              <a:rPr lang="ru-RU" sz="3300" b="1" i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летают низко и пищат – плохая примета, </a:t>
            </a:r>
            <a:r>
              <a:rPr lang="ru-RU" sz="3300" b="1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сулит </a:t>
            </a:r>
            <a:r>
              <a:rPr lang="ru-RU" sz="3300" b="1" i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грозы, затяжные </a:t>
            </a:r>
            <a:r>
              <a:rPr lang="ru-RU" sz="3300" b="1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дожди,</a:t>
            </a:r>
            <a:br>
              <a:rPr lang="ru-RU" sz="3300" b="1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300" b="1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похолодание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5569" y="259308"/>
            <a:ext cx="4557603" cy="305359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32769"/>
          <a:stretch/>
        </p:blipFill>
        <p:spPr>
          <a:xfrm>
            <a:off x="8524989" y="3510722"/>
            <a:ext cx="3518183" cy="322030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/>
          <a:srcRect l="15759" t="9770" r="13701" b="13959"/>
          <a:stretch/>
        </p:blipFill>
        <p:spPr>
          <a:xfrm>
            <a:off x="764536" y="3812203"/>
            <a:ext cx="2699490" cy="291882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/>
          <a:srcRect l="16027" r="32114"/>
          <a:stretch/>
        </p:blipFill>
        <p:spPr>
          <a:xfrm>
            <a:off x="4377214" y="1683050"/>
            <a:ext cx="3782225" cy="5047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246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09048" y="423711"/>
            <a:ext cx="5989543" cy="589635"/>
          </a:xfrm>
        </p:spPr>
        <p:txBody>
          <a:bodyPr>
            <a:noAutofit/>
          </a:bodyPr>
          <a:lstStyle/>
          <a:p>
            <a:pPr algn="ctr"/>
            <a:r>
              <a:rPr lang="ru-RU" sz="28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Цели и задачи занятия</a:t>
            </a:r>
            <a:endParaRPr lang="ru-RU" sz="28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96554" y="1299948"/>
            <a:ext cx="11414529" cy="5558052"/>
          </a:xfrm>
        </p:spPr>
        <p:txBody>
          <a:bodyPr>
            <a:noAutofit/>
          </a:bodyPr>
          <a:lstStyle/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ru-RU" sz="2200" b="1" dirty="0" smtClean="0">
                <a:solidFill>
                  <a:srgbClr val="002060"/>
                </a:solidFill>
              </a:rPr>
              <a:t>Цель: </a:t>
            </a:r>
            <a:r>
              <a:rPr lang="ru-RU" sz="2200" dirty="0" smtClean="0">
                <a:solidFill>
                  <a:schemeClr val="tx1"/>
                </a:solidFill>
              </a:rPr>
              <a:t>уточнение представлений о перелетных птицах; формирование навыков экологической культуры; закрепление и расширение правил поведения в природе.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sz="2200" b="1" dirty="0">
                <a:solidFill>
                  <a:srgbClr val="002060"/>
                </a:solidFill>
              </a:rPr>
              <a:t>Задачи</a:t>
            </a:r>
            <a:r>
              <a:rPr lang="ru-RU" sz="2200" b="1" dirty="0" smtClean="0">
                <a:solidFill>
                  <a:srgbClr val="002060"/>
                </a:solidFill>
              </a:rPr>
              <a:t>: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200" b="1" u="sng" dirty="0" smtClean="0">
                <a:solidFill>
                  <a:schemeClr val="tx1"/>
                </a:solidFill>
              </a:rPr>
              <a:t>Образовательные:</a:t>
            </a:r>
          </a:p>
          <a:p>
            <a:pPr marL="342900" indent="-342900" algn="just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ru-RU" sz="2200" dirty="0" smtClean="0">
                <a:solidFill>
                  <a:schemeClr val="tx1"/>
                </a:solidFill>
              </a:rPr>
              <a:t>Учить </a:t>
            </a:r>
            <a:r>
              <a:rPr lang="ru-RU" sz="2200" dirty="0">
                <a:solidFill>
                  <a:schemeClr val="tx1"/>
                </a:solidFill>
              </a:rPr>
              <a:t>изображать </a:t>
            </a:r>
            <a:r>
              <a:rPr lang="ru-RU" sz="2200" dirty="0" smtClean="0">
                <a:solidFill>
                  <a:schemeClr val="tx1"/>
                </a:solidFill>
              </a:rPr>
              <a:t>ласточку, </a:t>
            </a:r>
            <a:r>
              <a:rPr lang="ru-RU" sz="2200" dirty="0">
                <a:solidFill>
                  <a:schemeClr val="tx1"/>
                </a:solidFill>
              </a:rPr>
              <a:t>опираясь на обобщенные представления о </a:t>
            </a:r>
            <a:r>
              <a:rPr lang="ru-RU" sz="2200" dirty="0" smtClean="0">
                <a:solidFill>
                  <a:schemeClr val="tx1"/>
                </a:solidFill>
              </a:rPr>
              <a:t>птицах.</a:t>
            </a:r>
          </a:p>
          <a:p>
            <a:pPr marL="342900" indent="-342900" algn="just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ru-RU" sz="2200" dirty="0" smtClean="0">
                <a:solidFill>
                  <a:schemeClr val="tx1"/>
                </a:solidFill>
              </a:rPr>
              <a:t>Продолжать </a:t>
            </a:r>
            <a:r>
              <a:rPr lang="ru-RU" sz="2200" dirty="0">
                <a:solidFill>
                  <a:schemeClr val="tx1"/>
                </a:solidFill>
              </a:rPr>
              <a:t>формировать </a:t>
            </a:r>
            <a:r>
              <a:rPr lang="ru-RU" sz="2200" dirty="0" smtClean="0">
                <a:solidFill>
                  <a:schemeClr val="tx1"/>
                </a:solidFill>
              </a:rPr>
              <a:t>умения </a:t>
            </a:r>
            <a:r>
              <a:rPr lang="ru-RU" sz="2200" dirty="0">
                <a:solidFill>
                  <a:schemeClr val="tx1"/>
                </a:solidFill>
              </a:rPr>
              <a:t>свободно владеть </a:t>
            </a:r>
            <a:r>
              <a:rPr lang="ru-RU" sz="2200" dirty="0" smtClean="0">
                <a:solidFill>
                  <a:schemeClr val="tx1"/>
                </a:solidFill>
              </a:rPr>
              <a:t>карандашом (плавные и уверенные линии); красками (смешивать и получать нужные цвета).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200" b="1" u="sng" dirty="0" smtClean="0">
                <a:solidFill>
                  <a:schemeClr val="tx1"/>
                </a:solidFill>
              </a:rPr>
              <a:t>Развивающие:</a:t>
            </a:r>
          </a:p>
          <a:p>
            <a:pPr marL="342900" indent="-342900" algn="just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ru-RU" sz="2200" dirty="0" smtClean="0">
                <a:solidFill>
                  <a:schemeClr val="tx1"/>
                </a:solidFill>
              </a:rPr>
              <a:t>Развивать творческие способности детей.</a:t>
            </a:r>
          </a:p>
          <a:p>
            <a:pPr marL="342900" indent="-342900" algn="just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ru-RU" sz="2200" dirty="0" smtClean="0">
                <a:solidFill>
                  <a:schemeClr val="tx1"/>
                </a:solidFill>
              </a:rPr>
              <a:t>Развивать познавательные способности (восприятие, мышление, представление, воображение, память).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200" b="1" u="sng" dirty="0" smtClean="0">
                <a:solidFill>
                  <a:schemeClr val="tx1"/>
                </a:solidFill>
              </a:rPr>
              <a:t>Воспитательные:</a:t>
            </a:r>
          </a:p>
          <a:p>
            <a:pPr marL="342900" indent="-342900" algn="just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ru-RU" sz="2200" dirty="0" smtClean="0">
                <a:solidFill>
                  <a:schemeClr val="tx1"/>
                </a:solidFill>
              </a:rPr>
              <a:t>Воспитать </a:t>
            </a:r>
            <a:r>
              <a:rPr lang="ru-RU" sz="2200" dirty="0">
                <a:solidFill>
                  <a:schemeClr val="tx1"/>
                </a:solidFill>
              </a:rPr>
              <a:t>любовь к природе и живым </a:t>
            </a:r>
            <a:r>
              <a:rPr lang="ru-RU" sz="2200" dirty="0" smtClean="0">
                <a:solidFill>
                  <a:schemeClr val="tx1"/>
                </a:solidFill>
              </a:rPr>
              <a:t>существам.</a:t>
            </a:r>
          </a:p>
          <a:p>
            <a:pPr marL="342900" indent="-342900" algn="just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ru-RU" sz="2200" dirty="0" smtClean="0">
                <a:solidFill>
                  <a:schemeClr val="tx1"/>
                </a:solidFill>
              </a:rPr>
              <a:t>Воспитывать стремление беречь окружающую среду, заботиться о птицах и животных.</a:t>
            </a:r>
          </a:p>
        </p:txBody>
      </p:sp>
    </p:spTree>
    <p:extLst>
      <p:ext uri="{BB962C8B-B14F-4D97-AF65-F5344CB8AC3E}">
        <p14:creationId xmlns:p14="http://schemas.microsoft.com/office/powerpoint/2010/main" val="1987759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0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0878" y="520837"/>
            <a:ext cx="9839353" cy="1507067"/>
          </a:xfrm>
        </p:spPr>
        <p:txBody>
          <a:bodyPr>
            <a:noAutofit/>
          </a:bodyPr>
          <a:lstStyle/>
          <a:p>
            <a:pPr algn="ctr"/>
            <a:r>
              <a:rPr lang="ru-RU" sz="60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Следующая Станция «художественная»</a:t>
            </a:r>
            <a:endParaRPr lang="ru-RU" sz="60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32026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57692" y="2567092"/>
            <a:ext cx="8534400" cy="1507067"/>
          </a:xfrm>
        </p:spPr>
        <p:txBody>
          <a:bodyPr>
            <a:noAutofit/>
          </a:bodyPr>
          <a:lstStyle/>
          <a:p>
            <a:pPr algn="ctr"/>
            <a:r>
              <a:rPr lang="ru-RU" sz="6600" b="1" i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Этапы выполнения работы карандашом</a:t>
            </a:r>
          </a:p>
        </p:txBody>
      </p:sp>
    </p:spTree>
    <p:extLst>
      <p:ext uri="{BB962C8B-B14F-4D97-AF65-F5344CB8AC3E}">
        <p14:creationId xmlns:p14="http://schemas.microsoft.com/office/powerpoint/2010/main" val="2258657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9708" y="2429907"/>
            <a:ext cx="4925018" cy="2438022"/>
          </a:xfrm>
        </p:spPr>
        <p:txBody>
          <a:bodyPr>
            <a:normAutofit lnSpcReduction="10000"/>
          </a:bodyPr>
          <a:lstStyle/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dirty="0" smtClean="0">
                <a:solidFill>
                  <a:schemeClr val="tx2">
                    <a:lumMod val="50000"/>
                  </a:schemeClr>
                </a:solidFill>
              </a:rPr>
              <a:t>Альбомный лист бумаги расположить вертикально, 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dirty="0" smtClean="0">
                <a:solidFill>
                  <a:schemeClr val="tx2">
                    <a:lumMod val="50000"/>
                  </a:schemeClr>
                </a:solidFill>
              </a:rPr>
              <a:t>как изображено на фотографии.</a:t>
            </a:r>
            <a:endParaRPr lang="ru-RU" sz="3200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4434" y="80523"/>
            <a:ext cx="5083108" cy="677747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44736"/>
            <a:ext cx="1975275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095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7972" y="433493"/>
            <a:ext cx="2074228" cy="1380068"/>
          </a:xfrm>
        </p:spPr>
        <p:txBody>
          <a:bodyPr/>
          <a:lstStyle/>
          <a:p>
            <a:r>
              <a:rPr lang="ru-RU" dirty="0" smtClean="0"/>
              <a:t>2 шаг. 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7640" y="1813561"/>
            <a:ext cx="4831080" cy="4282440"/>
          </a:xfrm>
        </p:spPr>
        <p:txBody>
          <a:bodyPr>
            <a:noAutofit/>
          </a:bodyPr>
          <a:lstStyle/>
          <a:p>
            <a:pPr algn="just"/>
            <a:r>
              <a:rPr lang="ru-RU" sz="2400" dirty="0" smtClean="0">
                <a:solidFill>
                  <a:schemeClr val="tx1"/>
                </a:solidFill>
              </a:rPr>
              <a:t>Простым карандашом в верхней правой части листа нарисовать туловище ласточки как изображено на фотографии. Оно будет напоминать форму капли.</a:t>
            </a:r>
          </a:p>
          <a:p>
            <a:pPr algn="just"/>
            <a:r>
              <a:rPr lang="ru-RU" sz="2400" dirty="0" smtClean="0">
                <a:solidFill>
                  <a:schemeClr val="tx1"/>
                </a:solidFill>
              </a:rPr>
              <a:t>Затем в нижней левой части нарисовать еще одну такую каплю, но меньшего размера. </a:t>
            </a:r>
          </a:p>
          <a:p>
            <a:pPr algn="just"/>
            <a:r>
              <a:rPr lang="ru-RU" sz="2400" dirty="0" smtClean="0">
                <a:solidFill>
                  <a:schemeClr val="tx1"/>
                </a:solidFill>
              </a:rPr>
              <a:t>Это ласточка, которая будет находиться дальше, чем первая. </a:t>
            </a:r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2892" y="0"/>
            <a:ext cx="5134293" cy="6845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837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6092" y="509692"/>
            <a:ext cx="1906588" cy="1507067"/>
          </a:xfrm>
        </p:spPr>
        <p:txBody>
          <a:bodyPr/>
          <a:lstStyle/>
          <a:p>
            <a:r>
              <a:rPr lang="ru-RU" dirty="0" smtClean="0"/>
              <a:t>3 шаг.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79412" y="1696719"/>
            <a:ext cx="4421188" cy="3615267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800" dirty="0" smtClean="0">
                <a:solidFill>
                  <a:schemeClr val="tx1"/>
                </a:solidFill>
              </a:rPr>
              <a:t>На округлой части туловища ласточки нарисовать изогнутую линию. Это будущие крылья ласточки. Линия должна касаться линии туловища. </a:t>
            </a:r>
            <a:endParaRPr lang="ru-RU" sz="2800" dirty="0">
              <a:solidFill>
                <a:schemeClr val="tx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449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339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8158" y="640080"/>
            <a:ext cx="2028508" cy="1507067"/>
          </a:xfrm>
        </p:spPr>
        <p:txBody>
          <a:bodyPr/>
          <a:lstStyle/>
          <a:p>
            <a:r>
              <a:rPr lang="ru-RU" dirty="0" smtClean="0"/>
              <a:t>4 шаг.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5132" y="2147147"/>
            <a:ext cx="4223068" cy="3615267"/>
          </a:xfrm>
        </p:spPr>
        <p:txBody>
          <a:bodyPr>
            <a:normAutofit fontScale="92500" lnSpcReduction="10000"/>
          </a:bodyPr>
          <a:lstStyle/>
          <a:p>
            <a:r>
              <a:rPr lang="ru-RU" sz="2800" dirty="0" smtClean="0">
                <a:solidFill>
                  <a:schemeClr val="tx1"/>
                </a:solidFill>
              </a:rPr>
              <a:t>Провести линии, таким образом как изображено на фотографии, образуя изящные длинные крылья птицы.</a:t>
            </a:r>
          </a:p>
          <a:p>
            <a:r>
              <a:rPr lang="ru-RU" sz="2800" dirty="0" smtClean="0">
                <a:solidFill>
                  <a:schemeClr val="tx1"/>
                </a:solidFill>
              </a:rPr>
              <a:t>Повторить те же действия со второй ласточкой.</a:t>
            </a:r>
            <a:endParaRPr lang="ru-RU" sz="2800" dirty="0">
              <a:solidFill>
                <a:schemeClr val="tx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0130" y="0"/>
            <a:ext cx="5071110" cy="676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360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1166" y="738292"/>
            <a:ext cx="1723708" cy="1507067"/>
          </a:xfrm>
        </p:spPr>
        <p:txBody>
          <a:bodyPr/>
          <a:lstStyle/>
          <a:p>
            <a:r>
              <a:rPr lang="ru-RU" dirty="0" smtClean="0"/>
              <a:t>5 шаг.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19246" y="1742439"/>
            <a:ext cx="4177348" cy="3615267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800" dirty="0" smtClean="0">
                <a:solidFill>
                  <a:schemeClr val="tx1"/>
                </a:solidFill>
              </a:rPr>
              <a:t>Нарисовать голову в форме небольшого полукруга, по середине на линии нарисовать клюв – маленький треугольник.</a:t>
            </a:r>
            <a:endParaRPr lang="ru-RU" sz="2800" dirty="0">
              <a:solidFill>
                <a:schemeClr val="tx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56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842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4798" y="326812"/>
            <a:ext cx="1799908" cy="1507067"/>
          </a:xfrm>
        </p:spPr>
        <p:txBody>
          <a:bodyPr>
            <a:normAutofit/>
          </a:bodyPr>
          <a:lstStyle/>
          <a:p>
            <a:r>
              <a:rPr lang="ru-RU" dirty="0" smtClean="0"/>
              <a:t>6 шаг.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0812" y="1833879"/>
            <a:ext cx="3887788" cy="3615267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2800" dirty="0">
                <a:solidFill>
                  <a:schemeClr val="tx1"/>
                </a:solidFill>
              </a:rPr>
              <a:t>Т</a:t>
            </a:r>
            <a:r>
              <a:rPr lang="ru-RU" sz="2800" dirty="0" smtClean="0">
                <a:solidFill>
                  <a:schemeClr val="tx1"/>
                </a:solidFill>
              </a:rPr>
              <a:t>еперь нужно нарисовать у птицы хвост. Из туловища провести две линии так, чтоб получилась галка. А внутри нарисовать еще одну галку, чтобы линии сомкнулись.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778"/>
          <a:stretch/>
        </p:blipFill>
        <p:spPr>
          <a:xfrm>
            <a:off x="7048500" y="1630680"/>
            <a:ext cx="5143500" cy="522732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43" b="27334"/>
          <a:stretch/>
        </p:blipFill>
        <p:spPr>
          <a:xfrm>
            <a:off x="4267200" y="121920"/>
            <a:ext cx="5143500" cy="42672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267200" y="3865900"/>
            <a:ext cx="61523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/>
              <a:t>1.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7048500" y="6334780"/>
            <a:ext cx="5838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/>
              <a:t>2. </a:t>
            </a: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 flipH="1" flipV="1">
            <a:off x="7782367" y="121920"/>
            <a:ext cx="2926" cy="134112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 flipV="1">
            <a:off x="7898130" y="792480"/>
            <a:ext cx="1371600" cy="71628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10694670" y="1699260"/>
            <a:ext cx="243840" cy="9906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 flipV="1">
            <a:off x="11003280" y="2461260"/>
            <a:ext cx="1066800" cy="2286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 flipH="1">
            <a:off x="10530840" y="1630680"/>
            <a:ext cx="163830" cy="172212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 flipV="1">
            <a:off x="10530840" y="2461260"/>
            <a:ext cx="1539240" cy="89154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Прямоугольник 23"/>
          <p:cNvSpPr/>
          <p:nvPr/>
        </p:nvSpPr>
        <p:spPr>
          <a:xfrm>
            <a:off x="2273411" y="5970694"/>
            <a:ext cx="477508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2400" dirty="0" smtClean="0"/>
              <a:t>* На рисунке они </a:t>
            </a:r>
          </a:p>
          <a:p>
            <a:pPr algn="r"/>
            <a:r>
              <a:rPr lang="ru-RU" sz="2400" dirty="0" smtClean="0"/>
              <a:t>обозначены красными линиями</a:t>
            </a:r>
            <a:r>
              <a:rPr lang="ru-RU" sz="1400" dirty="0" smtClean="0"/>
              <a:t>.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941728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3692" y="951652"/>
            <a:ext cx="1632268" cy="1507067"/>
          </a:xfrm>
        </p:spPr>
        <p:txBody>
          <a:bodyPr/>
          <a:lstStyle/>
          <a:p>
            <a:r>
              <a:rPr lang="ru-RU" dirty="0" smtClean="0"/>
              <a:t>7 шаг.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33692" y="1490978"/>
            <a:ext cx="3247708" cy="3615267"/>
          </a:xfrm>
        </p:spPr>
        <p:txBody>
          <a:bodyPr/>
          <a:lstStyle/>
          <a:p>
            <a:pPr marL="0" indent="0" algn="just">
              <a:buNone/>
            </a:pPr>
            <a:r>
              <a:rPr lang="ru-RU" sz="2400" dirty="0" smtClean="0">
                <a:solidFill>
                  <a:schemeClr val="tx1"/>
                </a:solidFill>
              </a:rPr>
              <a:t>Не забываем про вторую птичку. Таким же образом подрисовать хвостик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7" t="2222" r="1407" b="1778"/>
          <a:stretch/>
        </p:blipFill>
        <p:spPr>
          <a:xfrm>
            <a:off x="4358640" y="113452"/>
            <a:ext cx="4587240" cy="6583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816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0852" y="357292"/>
            <a:ext cx="1632268" cy="1507067"/>
          </a:xfrm>
        </p:spPr>
        <p:txBody>
          <a:bodyPr/>
          <a:lstStyle/>
          <a:p>
            <a:r>
              <a:rPr lang="ru-RU" dirty="0" smtClean="0"/>
              <a:t>8 шаг.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64172" y="1864359"/>
            <a:ext cx="3963988" cy="3615267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2400" dirty="0" smtClean="0">
                <a:solidFill>
                  <a:schemeClr val="tx1"/>
                </a:solidFill>
              </a:rPr>
              <a:t>У ласточки, которая летит ближе к нам, заметны будут грудка и животик. Поэтому, чтобы это показать, нарисуем внутри туловища еще одну капельку поменьше, а внутри головы еще один полукруг меньшего размера.  </a:t>
            </a:r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34"/>
          <a:stretch/>
        </p:blipFill>
        <p:spPr>
          <a:xfrm>
            <a:off x="4556759" y="494452"/>
            <a:ext cx="7513065" cy="6249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058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3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65295" y="2752702"/>
            <a:ext cx="10561543" cy="1507067"/>
          </a:xfrm>
        </p:spPr>
        <p:txBody>
          <a:bodyPr>
            <a:noAutofit/>
          </a:bodyPr>
          <a:lstStyle/>
          <a:p>
            <a:pPr algn="ctr"/>
            <a:r>
              <a:rPr lang="ru-RU" sz="60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Перед началом занятия приготовим все необходимые материалы</a:t>
            </a:r>
            <a:endParaRPr lang="ru-RU" sz="60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56126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3852" y="2856652"/>
            <a:ext cx="9343708" cy="1507067"/>
          </a:xfrm>
        </p:spPr>
        <p:txBody>
          <a:bodyPr>
            <a:noAutofit/>
          </a:bodyPr>
          <a:lstStyle/>
          <a:p>
            <a:pPr algn="ctr"/>
            <a:r>
              <a:rPr lang="ru-RU" sz="6000" b="1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Работа карандашом завершена. приступим к работе красками.</a:t>
            </a:r>
            <a:endParaRPr lang="ru-RU" sz="6000" b="1" i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98940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6589" y="58508"/>
            <a:ext cx="1758737" cy="1507067"/>
          </a:xfrm>
        </p:spPr>
        <p:txBody>
          <a:bodyPr/>
          <a:lstStyle/>
          <a:p>
            <a:r>
              <a:rPr lang="ru-RU" dirty="0" smtClean="0"/>
              <a:t>1 шаг.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59979" y="232012"/>
            <a:ext cx="9558981" cy="1160060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</a:rPr>
              <a:t>На палитру нанести широкой кистью белую краску. Промыть хорошо кисть, нанести немного красного цвета и смешать его на палитре с красной краской. Получится нежно-розовый цвет.</a:t>
            </a:r>
            <a:endParaRPr lang="ru-RU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5753" t="548" r="17128" b="-548"/>
          <a:stretch/>
        </p:blipFill>
        <p:spPr>
          <a:xfrm>
            <a:off x="2310331" y="4183035"/>
            <a:ext cx="2674962" cy="248983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682149" y="1804409"/>
            <a:ext cx="2156348" cy="2139792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600500" y="1804409"/>
            <a:ext cx="2158285" cy="213979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люс 8"/>
          <p:cNvSpPr/>
          <p:nvPr/>
        </p:nvSpPr>
        <p:spPr>
          <a:xfrm>
            <a:off x="3271224" y="2198543"/>
            <a:ext cx="1023582" cy="1241549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Равно 9"/>
          <p:cNvSpPr/>
          <p:nvPr/>
        </p:nvSpPr>
        <p:spPr>
          <a:xfrm>
            <a:off x="7190332" y="2198543"/>
            <a:ext cx="1433015" cy="1091821"/>
          </a:xfrm>
          <a:prstGeom prst="math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8975181" y="1804409"/>
            <a:ext cx="2161392" cy="213979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1921" y="4183035"/>
            <a:ext cx="2489835" cy="2489835"/>
          </a:xfrm>
          <a:prstGeom prst="rect">
            <a:avLst/>
          </a:prstGeom>
        </p:spPr>
      </p:pic>
      <p:sp>
        <p:nvSpPr>
          <p:cNvPr id="13" name="Стрелка вправо 12"/>
          <p:cNvSpPr/>
          <p:nvPr/>
        </p:nvSpPr>
        <p:spPr>
          <a:xfrm>
            <a:off x="5339111" y="5250531"/>
            <a:ext cx="968991" cy="35484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234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78" y="235424"/>
            <a:ext cx="1799681" cy="1507067"/>
          </a:xfrm>
        </p:spPr>
        <p:txBody>
          <a:bodyPr/>
          <a:lstStyle/>
          <a:p>
            <a:r>
              <a:rPr lang="ru-RU" dirty="0" smtClean="0"/>
              <a:t>2 Шаг.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7485" y="1878968"/>
            <a:ext cx="4747596" cy="4189863"/>
          </a:xfrm>
        </p:spPr>
        <p:txBody>
          <a:bodyPr>
            <a:noAutofit/>
          </a:bodyPr>
          <a:lstStyle/>
          <a:p>
            <a:pPr algn="just"/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</a:rPr>
              <a:t>Теперь подготовим небо для наших птичек, чтобы было где им летать. Краской будем заполнять белое пространство листа, не закрашивая самих птиц. </a:t>
            </a:r>
          </a:p>
          <a:p>
            <a:pPr algn="just"/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</a:rPr>
              <a:t>Начнем с розового цвета. Необходимо закрасить нижнюю часть листа, постепенно поднимаясь к верхнему правому углу листа.</a:t>
            </a:r>
            <a:endParaRPr lang="ru-RU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33923" t="23233" r="43461" b="24058"/>
          <a:stretch/>
        </p:blipFill>
        <p:spPr>
          <a:xfrm>
            <a:off x="5431808" y="0"/>
            <a:ext cx="52816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205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4087" y="80687"/>
            <a:ext cx="1772385" cy="1507067"/>
          </a:xfrm>
        </p:spPr>
        <p:txBody>
          <a:bodyPr/>
          <a:lstStyle/>
          <a:p>
            <a:r>
              <a:rPr lang="ru-RU" dirty="0" smtClean="0"/>
              <a:t>3 шаг.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56596" y="167187"/>
            <a:ext cx="9539785" cy="1334068"/>
          </a:xfrm>
        </p:spPr>
        <p:txBody>
          <a:bodyPr/>
          <a:lstStyle/>
          <a:p>
            <a:pPr marL="0" indent="0" algn="just">
              <a:buNone/>
            </a:pP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К цветовой палитре нашего неба добавим голубой цвет. Для этого на палитру необходимо нанести белую краску, затем промыть кисть и нанести немного синей краски. Добавить ее на палитру к белой краске и смешать.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34085" y="1692323"/>
            <a:ext cx="2181817" cy="2006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люс 4"/>
          <p:cNvSpPr/>
          <p:nvPr/>
        </p:nvSpPr>
        <p:spPr>
          <a:xfrm>
            <a:off x="3261817" y="2210937"/>
            <a:ext cx="777922" cy="968991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4790362" y="1692323"/>
            <a:ext cx="2197289" cy="2101755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Равно 6"/>
          <p:cNvSpPr/>
          <p:nvPr/>
        </p:nvSpPr>
        <p:spPr>
          <a:xfrm>
            <a:off x="7356144" y="2388358"/>
            <a:ext cx="1214651" cy="709683"/>
          </a:xfrm>
          <a:prstGeom prst="math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9252280" y="1692323"/>
            <a:ext cx="2129051" cy="2210938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/>
          <a:srcRect l="4096" t="15522" r="1178" b="11044"/>
          <a:stretch/>
        </p:blipFill>
        <p:spPr>
          <a:xfrm>
            <a:off x="4254637" y="4169954"/>
            <a:ext cx="3180136" cy="246527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787" y="4114385"/>
            <a:ext cx="2576415" cy="2576415"/>
          </a:xfrm>
          <a:prstGeom prst="rect">
            <a:avLst/>
          </a:prstGeom>
        </p:spPr>
      </p:pic>
      <p:sp>
        <p:nvSpPr>
          <p:cNvPr id="12" name="Плюс 11"/>
          <p:cNvSpPr/>
          <p:nvPr/>
        </p:nvSpPr>
        <p:spPr>
          <a:xfrm>
            <a:off x="3234520" y="4965863"/>
            <a:ext cx="709684" cy="873457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0795" y="4337519"/>
            <a:ext cx="3492023" cy="2390416"/>
          </a:xfrm>
          <a:prstGeom prst="rect">
            <a:avLst/>
          </a:prstGeom>
        </p:spPr>
      </p:pic>
      <p:sp>
        <p:nvSpPr>
          <p:cNvPr id="14" name="Стрелка вправо 13"/>
          <p:cNvSpPr/>
          <p:nvPr/>
        </p:nvSpPr>
        <p:spPr>
          <a:xfrm>
            <a:off x="7745207" y="5279358"/>
            <a:ext cx="627797" cy="28360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3174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6666" y="139890"/>
            <a:ext cx="1758737" cy="1507067"/>
          </a:xfrm>
        </p:spPr>
        <p:txBody>
          <a:bodyPr/>
          <a:lstStyle/>
          <a:p>
            <a:r>
              <a:rPr lang="ru-RU" dirty="0" smtClean="0"/>
              <a:t>4 шаг.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6666" y="2079262"/>
            <a:ext cx="4912283" cy="3615267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</a:rPr>
              <a:t>Теперь заполняем оставшуюся часть листа голубым цветом. Не обязательно это делать так, как на фотографии. Можно экспериментировать с цветом. Где-то добавить больше голубого, где-то меньше. В верхнем левом углу можно немного синего добавить.</a:t>
            </a:r>
            <a:endParaRPr lang="ru-RU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91" t="2984" r="5865" b="3284"/>
          <a:stretch/>
        </p:blipFill>
        <p:spPr>
          <a:xfrm>
            <a:off x="5718411" y="24000"/>
            <a:ext cx="4646613" cy="6860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853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1382" y="371901"/>
            <a:ext cx="1772385" cy="1507067"/>
          </a:xfrm>
        </p:spPr>
        <p:txBody>
          <a:bodyPr/>
          <a:lstStyle/>
          <a:p>
            <a:r>
              <a:rPr lang="ru-RU" dirty="0" smtClean="0"/>
              <a:t>5 шаг.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61382" y="2975211"/>
            <a:ext cx="4433698" cy="2267551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</a:rPr>
              <a:t>Границу соединения голубого и розового цветов постарайтесь сгладить наложением цвета друг на друга. </a:t>
            </a:r>
          </a:p>
          <a:p>
            <a:pPr marL="0" indent="0" algn="just">
              <a:buNone/>
            </a:pPr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</a:rPr>
              <a:t>По завершении можно нарисовать мазками белые облака. Но это можно сделать и в конце работы.</a:t>
            </a:r>
            <a:endParaRPr lang="ru-RU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61" t="2985" r="1619" b="3085"/>
          <a:stretch/>
        </p:blipFill>
        <p:spPr>
          <a:xfrm>
            <a:off x="5663821" y="272955"/>
            <a:ext cx="4599296" cy="6441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655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9368" y="0"/>
            <a:ext cx="1704146" cy="1288703"/>
          </a:xfrm>
        </p:spPr>
        <p:txBody>
          <a:bodyPr/>
          <a:lstStyle/>
          <a:p>
            <a:r>
              <a:rPr lang="ru-RU" dirty="0" smtClean="0"/>
              <a:t>6 шаг.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9368" y="1378424"/>
            <a:ext cx="6630989" cy="5036024"/>
          </a:xfrm>
        </p:spPr>
        <p:txBody>
          <a:bodyPr>
            <a:noAutofit/>
          </a:bodyPr>
          <a:lstStyle/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</a:rPr>
              <a:t>Приступим к закрашиванию птичек.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</a:rPr>
              <a:t>Здесь нам понадобится средняя кисть. Широкой кистью можно закрашивать крупные участки, средней более мелкие детали, контур. 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</a:rPr>
              <a:t>Начнем с большой ласточки. Аккуратно обведем средней кистью контур птицы, затем заполним цветом внутри контура, оставляя не закрашенным центральную часть туловища (капельку) и часть головы. На внутренней части крыла можно нарисовать перышки. </a:t>
            </a:r>
            <a:endParaRPr lang="ru-RU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1" t="1855" r="3766"/>
          <a:stretch/>
        </p:blipFill>
        <p:spPr>
          <a:xfrm>
            <a:off x="7219665" y="218364"/>
            <a:ext cx="4653887" cy="6639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264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2" y="242878"/>
            <a:ext cx="2058988" cy="1507067"/>
          </a:xfrm>
        </p:spPr>
        <p:txBody>
          <a:bodyPr/>
          <a:lstStyle/>
          <a:p>
            <a:r>
              <a:rPr lang="ru-RU" dirty="0" smtClean="0"/>
              <a:t>7 шаг.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80942" y="2125470"/>
            <a:ext cx="5260301" cy="3615267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</a:rPr>
              <a:t>Маленькую птичку также следует обвести средней кистью по контуру черной краской, затем заполнить цветом внутреннее пространство всего туловища.</a:t>
            </a:r>
          </a:p>
          <a:p>
            <a:pPr marL="0" indent="0" algn="just">
              <a:buNone/>
            </a:pPr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</a:rPr>
              <a:t>Ласточка поменьше будет полностью черного цвета, так как она летит спинкой по направлению к нам.</a:t>
            </a:r>
            <a:endParaRPr lang="ru-RU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3" t="2985" r="5336" b="2288"/>
          <a:stretch/>
        </p:blipFill>
        <p:spPr>
          <a:xfrm>
            <a:off x="6605516" y="0"/>
            <a:ext cx="4763069" cy="6828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3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78" y="420300"/>
            <a:ext cx="1936158" cy="1507067"/>
          </a:xfrm>
        </p:spPr>
        <p:txBody>
          <a:bodyPr/>
          <a:lstStyle/>
          <a:p>
            <a:r>
              <a:rPr lang="ru-RU" dirty="0" smtClean="0"/>
              <a:t>8 шаг.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2200" y="1749945"/>
            <a:ext cx="4693006" cy="4554940"/>
          </a:xfrm>
        </p:spPr>
        <p:txBody>
          <a:bodyPr>
            <a:normAutofit/>
          </a:bodyPr>
          <a:lstStyle/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</a:rPr>
              <a:t>Не закрашенные части необходимо заполнить серым цветом. 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</a:rPr>
              <a:t>Для этого на палитре к белой краске добавить немного черного цвета и перемешать.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</a:rPr>
              <a:t>По желанию можно оставить белого цвета.</a:t>
            </a:r>
            <a:endParaRPr lang="ru-RU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" t="12618" r="-276" b="10261"/>
          <a:stretch/>
        </p:blipFill>
        <p:spPr>
          <a:xfrm>
            <a:off x="5554639" y="109307"/>
            <a:ext cx="6428096" cy="6609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103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1143" y="433947"/>
            <a:ext cx="1745089" cy="1381205"/>
          </a:xfrm>
        </p:spPr>
        <p:txBody>
          <a:bodyPr/>
          <a:lstStyle/>
          <a:p>
            <a:r>
              <a:rPr lang="ru-RU" dirty="0" smtClean="0"/>
              <a:t>9 шаг.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11257" y="1620697"/>
            <a:ext cx="4611119" cy="490293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</a:rPr>
              <a:t>По желанию можно добавить кончиком средней кисти легкими движениями серым цветом на крыльях прожилки. </a:t>
            </a:r>
          </a:p>
          <a:p>
            <a:pPr marL="0" indent="0" algn="just">
              <a:buNone/>
            </a:pPr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</a:rPr>
              <a:t>И в завершение работы подрисовать белые облака на небе мазками широкой кисти.</a:t>
            </a:r>
            <a:endParaRPr lang="ru-RU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1" t="3384" r="3742"/>
          <a:stretch/>
        </p:blipFill>
        <p:spPr>
          <a:xfrm>
            <a:off x="5813341" y="-1337"/>
            <a:ext cx="4831913" cy="6859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738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0000"/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30372" y="95535"/>
            <a:ext cx="8534400" cy="712715"/>
          </a:xfrm>
        </p:spPr>
        <p:txBody>
          <a:bodyPr/>
          <a:lstStyle/>
          <a:p>
            <a:pPr algn="ctr"/>
            <a:r>
              <a:rPr lang="ru-RU" b="1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Необходимые материалы</a:t>
            </a:r>
            <a:endParaRPr lang="ru-RU" b="1" i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1004" y="1844040"/>
            <a:ext cx="4354315" cy="4870407"/>
          </a:xfrm>
        </p:spPr>
        <p:txBody>
          <a:bodyPr>
            <a:normAutofit fontScale="70000" lnSpcReduction="20000"/>
          </a:bodyPr>
          <a:lstStyle/>
          <a:p>
            <a:r>
              <a:rPr lang="ru-RU" sz="3200" b="1" dirty="0" smtClean="0">
                <a:solidFill>
                  <a:schemeClr val="tx1"/>
                </a:solidFill>
              </a:rPr>
              <a:t>Альбомный лист форматом А4;</a:t>
            </a:r>
          </a:p>
          <a:p>
            <a:r>
              <a:rPr lang="ru-RU" sz="3200" b="1" dirty="0" smtClean="0">
                <a:solidFill>
                  <a:schemeClr val="tx1"/>
                </a:solidFill>
              </a:rPr>
              <a:t>Простой карандаш;</a:t>
            </a:r>
          </a:p>
          <a:p>
            <a:r>
              <a:rPr lang="ru-RU" sz="3200" b="1" dirty="0" smtClean="0">
                <a:solidFill>
                  <a:schemeClr val="tx1"/>
                </a:solidFill>
              </a:rPr>
              <a:t>Ластик;</a:t>
            </a:r>
          </a:p>
          <a:p>
            <a:r>
              <a:rPr lang="ru-RU" sz="3200" b="1" dirty="0" smtClean="0">
                <a:solidFill>
                  <a:schemeClr val="tx1"/>
                </a:solidFill>
              </a:rPr>
              <a:t>Гуашь белого, красного, синего, черного цветов;</a:t>
            </a:r>
          </a:p>
          <a:p>
            <a:r>
              <a:rPr lang="ru-RU" sz="3200" b="1" dirty="0" smtClean="0">
                <a:solidFill>
                  <a:schemeClr val="tx1"/>
                </a:solidFill>
              </a:rPr>
              <a:t>Кисти 2 шт. : с широким ворсом, со средним ворсом);</a:t>
            </a:r>
          </a:p>
          <a:p>
            <a:r>
              <a:rPr lang="ru-RU" sz="3200" b="1" dirty="0" smtClean="0">
                <a:solidFill>
                  <a:schemeClr val="tx1"/>
                </a:solidFill>
              </a:rPr>
              <a:t>Палитра;</a:t>
            </a:r>
          </a:p>
          <a:p>
            <a:r>
              <a:rPr lang="ru-RU" sz="3200" b="1" dirty="0" smtClean="0">
                <a:solidFill>
                  <a:schemeClr val="tx1"/>
                </a:solidFill>
              </a:rPr>
              <a:t>Баночка с водой;</a:t>
            </a:r>
          </a:p>
          <a:p>
            <a:r>
              <a:rPr lang="ru-RU" sz="3200" b="1" dirty="0" smtClean="0">
                <a:solidFill>
                  <a:schemeClr val="tx1"/>
                </a:solidFill>
              </a:rPr>
              <a:t>Салфетки или тряпочка. </a:t>
            </a:r>
          </a:p>
          <a:p>
            <a:endParaRPr lang="ru-RU" dirty="0" smtClean="0">
              <a:solidFill>
                <a:schemeClr val="tx2">
                  <a:lumMod val="75000"/>
                </a:schemeClr>
              </a:solidFill>
            </a:endParaRPr>
          </a:p>
          <a:p>
            <a:endParaRPr lang="ru-RU" dirty="0" smtClean="0">
              <a:solidFill>
                <a:schemeClr val="tx2">
                  <a:lumMod val="75000"/>
                </a:schemeClr>
              </a:solidFill>
            </a:endParaRPr>
          </a:p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9440" y="931080"/>
            <a:ext cx="7902560" cy="5926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611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2200" y="1903609"/>
            <a:ext cx="11093806" cy="917181"/>
          </a:xfrm>
        </p:spPr>
        <p:txBody>
          <a:bodyPr>
            <a:noAutofit/>
          </a:bodyPr>
          <a:lstStyle/>
          <a:p>
            <a:pPr algn="ctr"/>
            <a:r>
              <a:rPr lang="ru-RU" sz="6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Станция </a:t>
            </a:r>
            <a:br>
              <a:rPr lang="ru-RU" sz="6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6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«правила природы»</a:t>
            </a:r>
            <a:endParaRPr lang="ru-RU" sz="6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74332" y="4953001"/>
            <a:ext cx="1517668" cy="1904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179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579168"/>
            <a:ext cx="7880668" cy="1828800"/>
          </a:xfrm>
        </p:spPr>
        <p:txBody>
          <a:bodyPr>
            <a:normAutofit fontScale="77500" lnSpcReduction="20000"/>
          </a:bodyPr>
          <a:lstStyle/>
          <a:p>
            <a:pPr marL="457200" lvl="0" indent="-457200" algn="just">
              <a:buClr>
                <a:prstClr val="black"/>
              </a:buClr>
              <a:buFont typeface="+mj-lt"/>
              <a:buAutoNum type="arabicPeriod"/>
            </a:pPr>
            <a:r>
              <a:rPr lang="ru-RU" sz="2800" dirty="0">
                <a:solidFill>
                  <a:srgbClr val="146194">
                    <a:lumMod val="75000"/>
                  </a:srgbClr>
                </a:solidFill>
              </a:rPr>
              <a:t>Не </a:t>
            </a:r>
            <a:r>
              <a:rPr lang="ru-RU" sz="2800" dirty="0" smtClean="0">
                <a:solidFill>
                  <a:srgbClr val="146194">
                    <a:lumMod val="75000"/>
                  </a:srgbClr>
                </a:solidFill>
              </a:rPr>
              <a:t>разоряйте </a:t>
            </a:r>
            <a:r>
              <a:rPr lang="ru-RU" sz="2800" dirty="0">
                <a:solidFill>
                  <a:srgbClr val="146194">
                    <a:lumMod val="75000"/>
                  </a:srgbClr>
                </a:solidFill>
              </a:rPr>
              <a:t>птичьи гнезда! </a:t>
            </a:r>
          </a:p>
          <a:p>
            <a:pPr marL="457200" lvl="0" indent="-457200" algn="just">
              <a:buClr>
                <a:prstClr val="black"/>
              </a:buClr>
              <a:buFont typeface="+mj-lt"/>
              <a:buAutoNum type="arabicPeriod"/>
            </a:pPr>
            <a:r>
              <a:rPr lang="ru-RU" sz="2800" dirty="0">
                <a:solidFill>
                  <a:srgbClr val="146194">
                    <a:lumMod val="75000"/>
                  </a:srgbClr>
                </a:solidFill>
              </a:rPr>
              <a:t>Не </a:t>
            </a:r>
            <a:r>
              <a:rPr lang="ru-RU" sz="2800" dirty="0" smtClean="0">
                <a:solidFill>
                  <a:srgbClr val="146194">
                    <a:lumMod val="75000"/>
                  </a:srgbClr>
                </a:solidFill>
              </a:rPr>
              <a:t>подходите </a:t>
            </a:r>
            <a:r>
              <a:rPr lang="ru-RU" sz="2800" dirty="0">
                <a:solidFill>
                  <a:srgbClr val="146194">
                    <a:lumMod val="75000"/>
                  </a:srgbClr>
                </a:solidFill>
              </a:rPr>
              <a:t>к гнездам птиц. По </a:t>
            </a:r>
            <a:r>
              <a:rPr lang="ru-RU" sz="2800" dirty="0" smtClean="0">
                <a:solidFill>
                  <a:srgbClr val="146194">
                    <a:lumMod val="75000"/>
                  </a:srgbClr>
                </a:solidFill>
              </a:rPr>
              <a:t>вашим </a:t>
            </a:r>
            <a:r>
              <a:rPr lang="ru-RU" sz="2800" dirty="0">
                <a:solidFill>
                  <a:srgbClr val="146194">
                    <a:lumMod val="75000"/>
                  </a:srgbClr>
                </a:solidFill>
              </a:rPr>
              <a:t>следам их могут отыскать и разорить хищники. </a:t>
            </a:r>
            <a:endParaRPr lang="ru-RU" sz="2800" dirty="0" smtClean="0">
              <a:solidFill>
                <a:srgbClr val="146194">
                  <a:lumMod val="75000"/>
                </a:srgbClr>
              </a:solidFill>
            </a:endParaRPr>
          </a:p>
          <a:p>
            <a:pPr marL="457200" lvl="0" indent="-457200" algn="just">
              <a:buClr>
                <a:prstClr val="black"/>
              </a:buClr>
              <a:buFont typeface="+mj-lt"/>
              <a:buAutoNum type="arabicPeriod"/>
            </a:pPr>
            <a:r>
              <a:rPr lang="ru-RU" sz="2800" dirty="0">
                <a:solidFill>
                  <a:srgbClr val="146194">
                    <a:lumMod val="75000"/>
                  </a:srgbClr>
                </a:solidFill>
              </a:rPr>
              <a:t>Не </a:t>
            </a:r>
            <a:r>
              <a:rPr lang="ru-RU" sz="2800" dirty="0" smtClean="0">
                <a:solidFill>
                  <a:srgbClr val="146194">
                    <a:lumMod val="75000"/>
                  </a:srgbClr>
                </a:solidFill>
              </a:rPr>
              <a:t>ловите </a:t>
            </a:r>
            <a:r>
              <a:rPr lang="ru-RU" sz="2800" dirty="0">
                <a:solidFill>
                  <a:srgbClr val="146194">
                    <a:lumMod val="75000"/>
                  </a:srgbClr>
                </a:solidFill>
              </a:rPr>
              <a:t>и не </a:t>
            </a:r>
            <a:r>
              <a:rPr lang="ru-RU" sz="2800" dirty="0" smtClean="0">
                <a:solidFill>
                  <a:srgbClr val="146194">
                    <a:lumMod val="75000"/>
                  </a:srgbClr>
                </a:solidFill>
              </a:rPr>
              <a:t>уносите </a:t>
            </a:r>
            <a:r>
              <a:rPr lang="ru-RU" sz="2800" dirty="0">
                <a:solidFill>
                  <a:srgbClr val="146194">
                    <a:lumMod val="75000"/>
                  </a:srgbClr>
                </a:solidFill>
              </a:rPr>
              <a:t>домой здоровых птенцов и детенышей зверей. </a:t>
            </a:r>
          </a:p>
          <a:p>
            <a:pPr marL="457200" lvl="0" indent="-457200" algn="just">
              <a:buClr>
                <a:prstClr val="black"/>
              </a:buClr>
              <a:buFont typeface="+mj-lt"/>
              <a:buAutoNum type="arabicPeriod"/>
            </a:pPr>
            <a:endParaRPr lang="ru-RU" sz="2800" dirty="0">
              <a:solidFill>
                <a:srgbClr val="146194">
                  <a:lumMod val="75000"/>
                </a:srgbClr>
              </a:solidFill>
            </a:endParaRP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8640" y="0"/>
            <a:ext cx="38862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7108" y="2286048"/>
            <a:ext cx="5623560" cy="445003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l="21911" t="3777" r="15511" b="2711"/>
          <a:stretch/>
        </p:blipFill>
        <p:spPr>
          <a:xfrm>
            <a:off x="460544" y="2514624"/>
            <a:ext cx="1336020" cy="199644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521" y="4700014"/>
            <a:ext cx="1998067" cy="2036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132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08227" y="362235"/>
            <a:ext cx="5035181" cy="2030412"/>
          </a:xfrm>
        </p:spPr>
        <p:txBody>
          <a:bodyPr>
            <a:normAutofit fontScale="92500" lnSpcReduction="10000"/>
          </a:bodyPr>
          <a:lstStyle/>
          <a:p>
            <a:pPr marL="514350" lvl="0" indent="-514350" algn="just">
              <a:buClr>
                <a:prstClr val="black"/>
              </a:buClr>
              <a:buFont typeface="+mj-lt"/>
              <a:buAutoNum type="arabicPeriod" startAt="4"/>
            </a:pPr>
            <a:r>
              <a:rPr lang="ru-RU" sz="3400" dirty="0" smtClean="0">
                <a:solidFill>
                  <a:srgbClr val="146194">
                    <a:lumMod val="75000"/>
                  </a:srgbClr>
                </a:solidFill>
              </a:rPr>
              <a:t>Подкармливайте </a:t>
            </a:r>
            <a:r>
              <a:rPr lang="ru-RU" sz="3400" dirty="0">
                <a:solidFill>
                  <a:srgbClr val="146194">
                    <a:lumMod val="75000"/>
                  </a:srgbClr>
                </a:solidFill>
              </a:rPr>
              <a:t>птиц </a:t>
            </a:r>
            <a:r>
              <a:rPr lang="ru-RU" sz="3400" dirty="0" smtClean="0">
                <a:solidFill>
                  <a:srgbClr val="146194">
                    <a:lumMod val="75000"/>
                  </a:srgbClr>
                </a:solidFill>
              </a:rPr>
              <a:t>зимой</a:t>
            </a:r>
            <a:r>
              <a:rPr lang="ru-RU" sz="3400" dirty="0">
                <a:solidFill>
                  <a:srgbClr val="146194">
                    <a:lumMod val="75000"/>
                  </a:srgbClr>
                </a:solidFill>
              </a:rPr>
              <a:t>, </a:t>
            </a:r>
            <a:r>
              <a:rPr lang="ru-RU" sz="3400" dirty="0" smtClean="0">
                <a:solidFill>
                  <a:srgbClr val="146194">
                    <a:lumMod val="75000"/>
                  </a:srgbClr>
                </a:solidFill>
              </a:rPr>
              <a:t>а </a:t>
            </a:r>
            <a:r>
              <a:rPr lang="ru-RU" sz="3400" dirty="0">
                <a:solidFill>
                  <a:srgbClr val="146194">
                    <a:lumMod val="75000"/>
                  </a:srgbClr>
                </a:solidFill>
              </a:rPr>
              <a:t>весной </a:t>
            </a:r>
            <a:r>
              <a:rPr lang="ru-RU" sz="3400" dirty="0" smtClean="0">
                <a:solidFill>
                  <a:srgbClr val="146194">
                    <a:lumMod val="75000"/>
                  </a:srgbClr>
                </a:solidFill>
              </a:rPr>
              <a:t>делайте для </a:t>
            </a:r>
            <a:r>
              <a:rPr lang="ru-RU" sz="3400" dirty="0">
                <a:solidFill>
                  <a:srgbClr val="146194">
                    <a:lumMod val="75000"/>
                  </a:srgbClr>
                </a:solidFill>
              </a:rPr>
              <a:t>них домики. 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t="10444" r="55030" b="32889"/>
          <a:stretch/>
        </p:blipFill>
        <p:spPr>
          <a:xfrm>
            <a:off x="9768006" y="142955"/>
            <a:ext cx="2129718" cy="224969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8931" y="2392647"/>
            <a:ext cx="5699760" cy="427482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962" y="614149"/>
            <a:ext cx="3998023" cy="5856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207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44251" t="22666" r="12999" b="45000"/>
          <a:stretch/>
        </p:blipFill>
        <p:spPr>
          <a:xfrm>
            <a:off x="7008998" y="3480180"/>
            <a:ext cx="4462900" cy="3214048"/>
          </a:xfrm>
          <a:prstGeom prst="rect">
            <a:avLst/>
          </a:prstGeom>
        </p:spPr>
      </p:pic>
      <p:sp>
        <p:nvSpPr>
          <p:cNvPr id="10" name="Объект 9"/>
          <p:cNvSpPr>
            <a:spLocks noGrp="1"/>
          </p:cNvSpPr>
          <p:nvPr>
            <p:ph idx="1"/>
          </p:nvPr>
        </p:nvSpPr>
        <p:spPr>
          <a:xfrm>
            <a:off x="192893" y="125431"/>
            <a:ext cx="7395262" cy="2494939"/>
          </a:xfrm>
        </p:spPr>
        <p:txBody>
          <a:bodyPr>
            <a:normAutofit fontScale="92500" lnSpcReduction="20000"/>
          </a:bodyPr>
          <a:lstStyle/>
          <a:p>
            <a:pPr marL="514350" indent="-514350" algn="just">
              <a:buFont typeface="+mj-lt"/>
              <a:buAutoNum type="arabicPeriod" startAt="5"/>
            </a:pPr>
            <a:r>
              <a:rPr lang="ru-RU" sz="2800" dirty="0" smtClean="0">
                <a:solidFill>
                  <a:srgbClr val="146194">
                    <a:lumMod val="75000"/>
                  </a:srgbClr>
                </a:solidFill>
              </a:rPr>
              <a:t>Не обрывайте в лесу паутину и не убивайте пауков. Не ловите бабочек, шмелей, стрекоз и др. насекомых.</a:t>
            </a:r>
          </a:p>
          <a:p>
            <a:pPr marL="514350" indent="-514350" algn="just">
              <a:buClr>
                <a:prstClr val="black"/>
              </a:buClr>
              <a:buFont typeface="+mj-lt"/>
              <a:buAutoNum type="arabicPeriod" startAt="6"/>
            </a:pPr>
            <a:r>
              <a:rPr lang="ru-RU" sz="2800" dirty="0" smtClean="0">
                <a:solidFill>
                  <a:srgbClr val="146194">
                    <a:lumMod val="75000"/>
                  </a:srgbClr>
                </a:solidFill>
              </a:rPr>
              <a:t>Если встретите змею, то не кричите и не трогайте ее, а тихонько уйдите.</a:t>
            </a:r>
          </a:p>
          <a:p>
            <a:pPr marL="514350" lvl="0" indent="-514350" algn="just">
              <a:buClr>
                <a:prstClr val="black"/>
              </a:buClr>
              <a:buFont typeface="+mj-lt"/>
              <a:buAutoNum type="arabicPeriod" startAt="6"/>
            </a:pPr>
            <a:r>
              <a:rPr lang="ru-RU" sz="2800" dirty="0" smtClean="0">
                <a:solidFill>
                  <a:srgbClr val="146194">
                    <a:lumMod val="75000"/>
                  </a:srgbClr>
                </a:solidFill>
              </a:rPr>
              <a:t>Не разоряйте муравейники! </a:t>
            </a:r>
          </a:p>
          <a:p>
            <a:pPr marL="514350" indent="-514350">
              <a:buFont typeface="+mj-lt"/>
              <a:buAutoNum type="arabicPeriod" startAt="5"/>
            </a:pPr>
            <a:endParaRPr lang="ru-RU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70" b="49770"/>
          <a:stretch/>
        </p:blipFill>
        <p:spPr>
          <a:xfrm>
            <a:off x="7845472" y="173022"/>
            <a:ext cx="4200671" cy="305467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15" b="41293"/>
          <a:stretch/>
        </p:blipFill>
        <p:spPr>
          <a:xfrm>
            <a:off x="3348643" y="2329855"/>
            <a:ext cx="2751906" cy="449408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663"/>
          <a:stretch/>
        </p:blipFill>
        <p:spPr>
          <a:xfrm>
            <a:off x="267472" y="2440901"/>
            <a:ext cx="2650822" cy="438304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31067" y="1854735"/>
            <a:ext cx="1999661" cy="2036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777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74778" y="204717"/>
            <a:ext cx="8943833" cy="3916907"/>
          </a:xfrm>
        </p:spPr>
        <p:txBody>
          <a:bodyPr>
            <a:normAutofit/>
          </a:bodyPr>
          <a:lstStyle/>
          <a:p>
            <a:pPr marL="514350" lvl="0" indent="-514350" algn="just">
              <a:buClr>
                <a:prstClr val="black"/>
              </a:buClr>
              <a:buFont typeface="+mj-lt"/>
              <a:buAutoNum type="arabicPeriod" startAt="8"/>
            </a:pPr>
            <a:r>
              <a:rPr lang="ru-RU" sz="2800" dirty="0">
                <a:solidFill>
                  <a:srgbClr val="146194">
                    <a:lumMod val="75000"/>
                  </a:srgbClr>
                </a:solidFill>
              </a:rPr>
              <a:t>Не </a:t>
            </a:r>
            <a:r>
              <a:rPr lang="ru-RU" sz="2800" dirty="0" smtClean="0">
                <a:solidFill>
                  <a:srgbClr val="146194">
                    <a:lumMod val="75000"/>
                  </a:srgbClr>
                </a:solidFill>
              </a:rPr>
              <a:t>рвите </a:t>
            </a:r>
            <a:r>
              <a:rPr lang="ru-RU" sz="2800" dirty="0">
                <a:solidFill>
                  <a:srgbClr val="146194">
                    <a:lumMod val="75000"/>
                  </a:srgbClr>
                </a:solidFill>
              </a:rPr>
              <a:t>без надобности цветы и травы в лесу, особенно редкие, например, ландыши (они завянут уже через полчаса</a:t>
            </a:r>
            <a:r>
              <a:rPr lang="ru-RU" sz="2800" dirty="0" smtClean="0">
                <a:solidFill>
                  <a:srgbClr val="146194">
                    <a:lumMod val="75000"/>
                  </a:srgbClr>
                </a:solidFill>
              </a:rPr>
              <a:t>).</a:t>
            </a:r>
          </a:p>
          <a:p>
            <a:pPr marL="514350" lvl="0" indent="-514350" algn="just">
              <a:buClr>
                <a:prstClr val="black"/>
              </a:buClr>
              <a:buFont typeface="+mj-lt"/>
              <a:buAutoNum type="arabicPeriod" startAt="8"/>
            </a:pPr>
            <a:r>
              <a:rPr lang="ru-RU" sz="2800" dirty="0" smtClean="0">
                <a:solidFill>
                  <a:srgbClr val="146194">
                    <a:lumMod val="75000"/>
                  </a:srgbClr>
                </a:solidFill>
              </a:rPr>
              <a:t>Не пробуйте </a:t>
            </a:r>
            <a:r>
              <a:rPr lang="ru-RU" sz="2800" dirty="0">
                <a:solidFill>
                  <a:srgbClr val="146194">
                    <a:lumMod val="75000"/>
                  </a:srgbClr>
                </a:solidFill>
              </a:rPr>
              <a:t>незнакомые ягоды и грибы </a:t>
            </a:r>
            <a:r>
              <a:rPr lang="ru-RU" sz="2800" dirty="0" smtClean="0">
                <a:solidFill>
                  <a:srgbClr val="146194">
                    <a:lumMod val="75000"/>
                  </a:srgbClr>
                </a:solidFill>
              </a:rPr>
              <a:t>(ими можно отравиться).</a:t>
            </a:r>
          </a:p>
          <a:p>
            <a:pPr marL="514350" lvl="0" indent="-514350" algn="just">
              <a:buClr>
                <a:prstClr val="black"/>
              </a:buClr>
              <a:buFont typeface="+mj-lt"/>
              <a:buAutoNum type="arabicPeriod" startAt="8"/>
            </a:pPr>
            <a:endParaRPr lang="ru-RU" sz="2800" dirty="0">
              <a:solidFill>
                <a:srgbClr val="146194">
                  <a:lumMod val="75000"/>
                </a:srgbClr>
              </a:solidFill>
            </a:endParaRP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296"/>
          <a:stretch/>
        </p:blipFill>
        <p:spPr>
          <a:xfrm>
            <a:off x="549087" y="3095448"/>
            <a:ext cx="5287501" cy="373538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9417" t="54464"/>
          <a:stretch/>
        </p:blipFill>
        <p:spPr>
          <a:xfrm>
            <a:off x="6374181" y="3041988"/>
            <a:ext cx="5366870" cy="372382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18862" y="343052"/>
            <a:ext cx="1934597" cy="2560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516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7421" y="196147"/>
            <a:ext cx="7315200" cy="2860952"/>
          </a:xfrm>
        </p:spPr>
        <p:txBody>
          <a:bodyPr>
            <a:normAutofit/>
          </a:bodyPr>
          <a:lstStyle/>
          <a:p>
            <a:pPr marL="457200" indent="-457200" algn="just">
              <a:buFont typeface="+mj-lt"/>
              <a:buAutoNum type="arabicPeriod" startAt="10"/>
            </a:pPr>
            <a:r>
              <a:rPr lang="ru-RU" sz="2200" dirty="0" smtClean="0">
                <a:solidFill>
                  <a:schemeClr val="tx2">
                    <a:lumMod val="75000"/>
                  </a:schemeClr>
                </a:solidFill>
              </a:rPr>
              <a:t>Не оставляйте мусор и не закапывайте его! </a:t>
            </a:r>
            <a:r>
              <a:rPr lang="ru-RU" sz="2200" dirty="0">
                <a:solidFill>
                  <a:schemeClr val="tx2">
                    <a:lumMod val="75000"/>
                  </a:schemeClr>
                </a:solidFill>
              </a:rPr>
              <a:t>Нужно брать пакеты и уносить пищевые отходы, пластиковые бутылки и прочее с собой до </a:t>
            </a:r>
            <a:r>
              <a:rPr lang="ru-RU" sz="2200" dirty="0" smtClean="0">
                <a:solidFill>
                  <a:schemeClr val="tx2">
                    <a:lumMod val="75000"/>
                  </a:schemeClr>
                </a:solidFill>
              </a:rPr>
              <a:t>ближайшей мусорной урны.</a:t>
            </a:r>
          </a:p>
          <a:p>
            <a:pPr marL="457200" indent="-457200" algn="just">
              <a:buFont typeface="+mj-lt"/>
              <a:buAutoNum type="arabicPeriod" startAt="10"/>
            </a:pPr>
            <a:r>
              <a:rPr lang="ru-RU" sz="2200" dirty="0" smtClean="0">
                <a:solidFill>
                  <a:schemeClr val="tx2">
                    <a:lumMod val="75000"/>
                  </a:schemeClr>
                </a:solidFill>
              </a:rPr>
              <a:t>Не кричите громко без </a:t>
            </a:r>
            <a:r>
              <a:rPr lang="ru-RU" sz="2200" dirty="0">
                <a:solidFill>
                  <a:schemeClr val="tx2">
                    <a:lumMod val="75000"/>
                  </a:schemeClr>
                </a:solidFill>
              </a:rPr>
              <a:t>необходимости в лесу. Не </a:t>
            </a:r>
            <a:r>
              <a:rPr lang="ru-RU" sz="2200" dirty="0" smtClean="0">
                <a:solidFill>
                  <a:schemeClr val="tx2">
                    <a:lumMod val="75000"/>
                  </a:schemeClr>
                </a:solidFill>
              </a:rPr>
              <a:t>бейте </a:t>
            </a:r>
            <a:r>
              <a:rPr lang="ru-RU" sz="2200" dirty="0">
                <a:solidFill>
                  <a:schemeClr val="tx2">
                    <a:lumMod val="75000"/>
                  </a:schemeClr>
                </a:solidFill>
              </a:rPr>
              <a:t>стекло в лесу. Не </a:t>
            </a:r>
            <a:r>
              <a:rPr lang="ru-RU" sz="2200" dirty="0" smtClean="0">
                <a:solidFill>
                  <a:schemeClr val="tx2">
                    <a:lumMod val="75000"/>
                  </a:schemeClr>
                </a:solidFill>
              </a:rPr>
              <a:t>вырывайте </a:t>
            </a:r>
            <a:r>
              <a:rPr lang="ru-RU" sz="2200" dirty="0">
                <a:solidFill>
                  <a:schemeClr val="tx2">
                    <a:lumMod val="75000"/>
                  </a:schemeClr>
                </a:solidFill>
              </a:rPr>
              <a:t>кустарники и грибы с корнем</a:t>
            </a:r>
            <a:r>
              <a:rPr lang="ru-RU" sz="2200" dirty="0" smtClean="0">
                <a:solidFill>
                  <a:schemeClr val="tx2">
                    <a:lumMod val="75000"/>
                  </a:schemeClr>
                </a:solidFill>
              </a:rPr>
              <a:t>.</a:t>
            </a: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78" y="4088195"/>
            <a:ext cx="3622516" cy="261970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1327" y="4088195"/>
            <a:ext cx="3711897" cy="271207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b="2684"/>
          <a:stretch/>
        </p:blipFill>
        <p:spPr>
          <a:xfrm>
            <a:off x="3835021" y="4004517"/>
            <a:ext cx="4308047" cy="278152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128"/>
          <a:stretch/>
        </p:blipFill>
        <p:spPr>
          <a:xfrm>
            <a:off x="7907339" y="111486"/>
            <a:ext cx="4080553" cy="242284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43" b="51192"/>
          <a:stretch/>
        </p:blipFill>
        <p:spPr>
          <a:xfrm>
            <a:off x="6732603" y="2534327"/>
            <a:ext cx="3789530" cy="2157097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77421" y="2745914"/>
            <a:ext cx="6469039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algn="just" defTabSz="457200">
              <a:spcBef>
                <a:spcPct val="20000"/>
              </a:spcBef>
              <a:spcAft>
                <a:spcPts val="600"/>
              </a:spcAft>
              <a:buClr>
                <a:prstClr val="black"/>
              </a:buClr>
              <a:buSzPct val="80000"/>
              <a:buFont typeface="+mj-lt"/>
              <a:buAutoNum type="arabicPeriod" startAt="12"/>
            </a:pPr>
            <a:r>
              <a:rPr lang="ru-RU" sz="2200" dirty="0" smtClean="0">
                <a:solidFill>
                  <a:srgbClr val="146194">
                    <a:lumMod val="75000"/>
                  </a:srgbClr>
                </a:solidFill>
              </a:rPr>
              <a:t>Не разводите </a:t>
            </a:r>
            <a:r>
              <a:rPr lang="ru-RU" sz="2200" dirty="0">
                <a:solidFill>
                  <a:srgbClr val="146194">
                    <a:lumMod val="75000"/>
                  </a:srgbClr>
                </a:solidFill>
              </a:rPr>
              <a:t>костры и </a:t>
            </a:r>
            <a:r>
              <a:rPr lang="ru-RU" sz="2200" dirty="0" smtClean="0">
                <a:solidFill>
                  <a:srgbClr val="146194">
                    <a:lumMod val="75000"/>
                  </a:srgbClr>
                </a:solidFill>
              </a:rPr>
              <a:t>не пытайтесь </a:t>
            </a:r>
            <a:r>
              <a:rPr lang="ru-RU" sz="2200" dirty="0">
                <a:solidFill>
                  <a:srgbClr val="146194">
                    <a:lumMod val="75000"/>
                  </a:srgbClr>
                </a:solidFill>
              </a:rPr>
              <a:t>добыть огонь. Страшные лесные пожары – человеческих рук дело.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08276" y="2582714"/>
            <a:ext cx="1520035" cy="1457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31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223" y="106401"/>
            <a:ext cx="11805313" cy="712465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Посмотрите советы от </a:t>
            </a:r>
            <a:r>
              <a:rPr lang="ru-RU" b="1" i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фиксиков</a:t>
            </a:r>
            <a:r>
              <a:rPr lang="ru-RU" b="1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про экологию</a:t>
            </a:r>
            <a:endParaRPr lang="ru-RU" b="1" i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Фикси - советы  - Чему учит экология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64999" y="818866"/>
            <a:ext cx="9583759" cy="5390865"/>
          </a:xfrm>
        </p:spPr>
      </p:pic>
    </p:spTree>
    <p:extLst>
      <p:ext uri="{BB962C8B-B14F-4D97-AF65-F5344CB8AC3E}">
        <p14:creationId xmlns:p14="http://schemas.microsoft.com/office/powerpoint/2010/main" val="3652038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9000"/>
            <a:lum/>
          </a:blip>
          <a:srcRect/>
          <a:stretch>
            <a:fillRect t="-4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27583" y="918268"/>
            <a:ext cx="8534400" cy="610737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400" b="1" dirty="0">
                <a:solidFill>
                  <a:schemeClr val="tx2">
                    <a:lumMod val="75000"/>
                  </a:schemeClr>
                </a:solidFill>
              </a:rPr>
              <a:t>Земля – наш общий 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дом.</a:t>
            </a:r>
            <a:endParaRPr lang="ru-RU" sz="2400" b="1" dirty="0">
              <a:solidFill>
                <a:schemeClr val="tx2">
                  <a:lumMod val="75000"/>
                </a:schemeClr>
              </a:solidFill>
            </a:endParaRPr>
          </a:p>
          <a:p>
            <a:pPr marL="0" indent="0" algn="ctr">
              <a:buNone/>
            </a:pPr>
            <a:r>
              <a:rPr lang="ru-RU" sz="2400" b="1" dirty="0">
                <a:solidFill>
                  <a:schemeClr val="tx2">
                    <a:lumMod val="75000"/>
                  </a:schemeClr>
                </a:solidFill>
              </a:rPr>
              <a:t>Наш дом родной, наш общий дом,</a:t>
            </a:r>
          </a:p>
          <a:p>
            <a:pPr marL="0" indent="0" algn="ctr">
              <a:buNone/>
            </a:pPr>
            <a:r>
              <a:rPr lang="ru-RU" sz="2400" b="1" dirty="0">
                <a:solidFill>
                  <a:schemeClr val="tx2">
                    <a:lumMod val="75000"/>
                  </a:schemeClr>
                </a:solidFill>
              </a:rPr>
              <a:t>Земля, где мы с тобой живём!</a:t>
            </a:r>
          </a:p>
          <a:p>
            <a:pPr marL="0" indent="0" algn="ctr">
              <a:buNone/>
            </a:pPr>
            <a:r>
              <a:rPr lang="ru-RU" sz="2400" b="1" dirty="0">
                <a:solidFill>
                  <a:schemeClr val="tx2">
                    <a:lumMod val="75000"/>
                  </a:schemeClr>
                </a:solidFill>
              </a:rPr>
              <a:t>Чудес нам всех не перечесть,</a:t>
            </a:r>
          </a:p>
          <a:p>
            <a:pPr marL="0" indent="0" algn="ctr">
              <a:buNone/>
            </a:pPr>
            <a:r>
              <a:rPr lang="ru-RU" sz="2400" b="1" dirty="0">
                <a:solidFill>
                  <a:schemeClr val="tx2">
                    <a:lumMod val="75000"/>
                  </a:schemeClr>
                </a:solidFill>
              </a:rPr>
              <a:t>Одно из них названье есть:</a:t>
            </a:r>
          </a:p>
          <a:p>
            <a:pPr marL="0" indent="0" algn="ctr">
              <a:buNone/>
            </a:pPr>
            <a:r>
              <a:rPr lang="ru-RU" sz="2400" b="1" dirty="0">
                <a:solidFill>
                  <a:schemeClr val="tx2">
                    <a:lumMod val="75000"/>
                  </a:schemeClr>
                </a:solidFill>
              </a:rPr>
              <a:t>Леса и горы, и моря,-</a:t>
            </a:r>
          </a:p>
          <a:p>
            <a:pPr marL="0" indent="0" algn="ctr">
              <a:buNone/>
            </a:pPr>
            <a:r>
              <a:rPr lang="ru-RU" sz="2400" b="1" dirty="0">
                <a:solidFill>
                  <a:schemeClr val="tx2">
                    <a:lumMod val="75000"/>
                  </a:schemeClr>
                </a:solidFill>
              </a:rPr>
              <a:t>Всё называется Земля!</a:t>
            </a:r>
          </a:p>
          <a:p>
            <a:pPr marL="0" indent="0" algn="ctr">
              <a:buNone/>
            </a:pPr>
            <a:r>
              <a:rPr lang="ru-RU" sz="2400" b="1" dirty="0">
                <a:solidFill>
                  <a:schemeClr val="tx2">
                    <a:lumMod val="75000"/>
                  </a:schemeClr>
                </a:solidFill>
              </a:rPr>
              <a:t>А если в космос ты взлетишь</a:t>
            </a:r>
          </a:p>
          <a:p>
            <a:pPr marL="0" indent="0" algn="ctr">
              <a:buNone/>
            </a:pPr>
            <a:r>
              <a:rPr lang="ru-RU" sz="2400" b="1" dirty="0">
                <a:solidFill>
                  <a:schemeClr val="tx2">
                    <a:lumMod val="75000"/>
                  </a:schemeClr>
                </a:solidFill>
              </a:rPr>
              <a:t>То из окна ракеты</a:t>
            </a:r>
          </a:p>
          <a:p>
            <a:pPr marL="0" indent="0" algn="ctr">
              <a:buNone/>
            </a:pPr>
            <a:r>
              <a:rPr lang="ru-RU" sz="2400" b="1" dirty="0">
                <a:solidFill>
                  <a:schemeClr val="tx2">
                    <a:lumMod val="75000"/>
                  </a:schemeClr>
                </a:solidFill>
              </a:rPr>
              <a:t>Увидишь шар наш голубой,</a:t>
            </a:r>
          </a:p>
          <a:p>
            <a:pPr marL="0" indent="0" algn="ctr">
              <a:buNone/>
            </a:pPr>
            <a:r>
              <a:rPr lang="ru-RU" sz="2400" b="1" dirty="0">
                <a:solidFill>
                  <a:schemeClr val="tx2">
                    <a:lumMod val="75000"/>
                  </a:schemeClr>
                </a:solidFill>
              </a:rPr>
              <a:t>Любимую планету.</a:t>
            </a:r>
          </a:p>
        </p:txBody>
      </p:sp>
    </p:spTree>
    <p:extLst>
      <p:ext uri="{BB962C8B-B14F-4D97-AF65-F5344CB8AC3E}">
        <p14:creationId xmlns:p14="http://schemas.microsoft.com/office/powerpoint/2010/main" val="841301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767" y="-18094"/>
            <a:ext cx="8968391" cy="6876094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62873" y="5684051"/>
            <a:ext cx="8534400" cy="1507067"/>
          </a:xfrm>
        </p:spPr>
        <p:txBody>
          <a:bodyPr>
            <a:normAutofit/>
          </a:bodyPr>
          <a:lstStyle/>
          <a:p>
            <a:r>
              <a:rPr lang="ru-RU" sz="4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Берегите природу!</a:t>
            </a:r>
            <a:endParaRPr lang="ru-RU" sz="4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6112" y="335280"/>
            <a:ext cx="1742143" cy="109728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t="7813" b="25049"/>
          <a:stretch/>
        </p:blipFill>
        <p:spPr>
          <a:xfrm>
            <a:off x="1557767" y="5684051"/>
            <a:ext cx="1124473" cy="1173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332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7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2412" y="1850812"/>
            <a:ext cx="9328468" cy="1507067"/>
          </a:xfrm>
        </p:spPr>
        <p:txBody>
          <a:bodyPr>
            <a:noAutofit/>
          </a:bodyPr>
          <a:lstStyle/>
          <a:p>
            <a:pPr algn="ctr"/>
            <a:r>
              <a:rPr lang="ru-RU" sz="8000" b="1" i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Время для путешествия!!!</a:t>
            </a:r>
            <a:endParaRPr lang="ru-RU" sz="8000" b="1" i="1" dirty="0"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63181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7000"/>
            <a:lum/>
          </a:blip>
          <a:srcRect/>
          <a:stretch>
            <a:fillRect l="-12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37360" y="3923452"/>
            <a:ext cx="9325292" cy="1507067"/>
          </a:xfrm>
        </p:spPr>
        <p:txBody>
          <a:bodyPr>
            <a:noAutofit/>
          </a:bodyPr>
          <a:lstStyle/>
          <a:p>
            <a:pPr algn="ctr"/>
            <a:r>
              <a:rPr lang="ru-RU" sz="6600" b="1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Станция «Птичья»</a:t>
            </a:r>
            <a:endParaRPr lang="ru-RU" sz="6600" b="1" i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27787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1000"/>
            <a:lum/>
          </a:blip>
          <a:srcRect/>
          <a:stretch>
            <a:fillRect t="-11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38613" y="213361"/>
            <a:ext cx="4515585" cy="664464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38613" y="213361"/>
            <a:ext cx="4007892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/>
              <a:t>Маленькая ласточка,</a:t>
            </a:r>
          </a:p>
          <a:p>
            <a:endParaRPr lang="ru-RU" sz="2400" b="1" dirty="0"/>
          </a:p>
          <a:p>
            <a:r>
              <a:rPr lang="ru-RU" sz="2400" b="1" dirty="0"/>
              <a:t>Прилетай скорей!</a:t>
            </a:r>
          </a:p>
          <a:p>
            <a:endParaRPr lang="ru-RU" sz="2400" b="1" dirty="0"/>
          </a:p>
          <a:p>
            <a:r>
              <a:rPr lang="ru-RU" sz="2400" b="1" dirty="0"/>
              <a:t>Нам с тобою ласковой</a:t>
            </a:r>
          </a:p>
          <a:p>
            <a:endParaRPr lang="ru-RU" sz="2400" b="1" dirty="0"/>
          </a:p>
          <a:p>
            <a:r>
              <a:rPr lang="ru-RU" sz="2400" b="1" dirty="0"/>
              <a:t>Станет веселей.</a:t>
            </a:r>
          </a:p>
          <a:p>
            <a:endParaRPr lang="ru-RU" sz="2400" b="1" dirty="0"/>
          </a:p>
          <a:p>
            <a:r>
              <a:rPr lang="ru-RU" sz="2400" b="1" dirty="0"/>
              <a:t>Ах ты, быстрокрылая</a:t>
            </a:r>
          </a:p>
          <a:p>
            <a:endParaRPr lang="ru-RU" sz="2400" b="1" dirty="0"/>
          </a:p>
          <a:p>
            <a:r>
              <a:rPr lang="ru-RU" sz="2400" b="1" dirty="0"/>
              <a:t>Щебетунья наша!</a:t>
            </a:r>
          </a:p>
          <a:p>
            <a:endParaRPr lang="ru-RU" sz="2400" b="1" dirty="0"/>
          </a:p>
          <a:p>
            <a:r>
              <a:rPr lang="ru-RU" sz="2400" b="1" dirty="0"/>
              <a:t>Нежная, </a:t>
            </a:r>
            <a:r>
              <a:rPr lang="ru-RU" sz="2400" b="1" dirty="0" smtClean="0"/>
              <a:t>красивая…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1992080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4207"/>
            <a:ext cx="6518558" cy="672379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85998" y="408940"/>
            <a:ext cx="6265228" cy="949959"/>
          </a:xfrm>
        </p:spPr>
        <p:txBody>
          <a:bodyPr>
            <a:noAutofit/>
          </a:bodyPr>
          <a:lstStyle/>
          <a:p>
            <a:pPr algn="ctr"/>
            <a:r>
              <a:rPr lang="ru-RU" sz="4000" b="1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Рассказ </a:t>
            </a:r>
            <a:r>
              <a:rPr lang="ru-RU" sz="4000" b="1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4000" b="1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000" b="1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 ласточку</a:t>
            </a:r>
            <a:endParaRPr lang="ru-RU" sz="4000" b="1" i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42504" y="2300816"/>
            <a:ext cx="5184776" cy="3615267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2400" dirty="0">
                <a:solidFill>
                  <a:schemeClr val="accent1">
                    <a:lumMod val="75000"/>
                  </a:schemeClr>
                </a:solidFill>
              </a:rPr>
              <a:t>Мальчик осенью хотел разорить </a:t>
            </a: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</a:rPr>
              <a:t>прикрепленное 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</a:rPr>
              <a:t>под крышей гнездо ласточки, в котором хозяев уже не было: почуяв приближение холодов, они улетели.</a:t>
            </a:r>
          </a:p>
          <a:p>
            <a:pPr marL="0" indent="0" algn="just">
              <a:buNone/>
            </a:pPr>
            <a:r>
              <a:rPr lang="ru-RU" sz="2400" dirty="0">
                <a:solidFill>
                  <a:schemeClr val="accent1">
                    <a:lumMod val="75000"/>
                  </a:schemeClr>
                </a:solidFill>
              </a:rPr>
              <a:t>- Не разоряй гнезда, - сказал мальчику отец, - весной ласточка опять прилетит, и ей будет приятно найти свой прежний домик.</a:t>
            </a:r>
          </a:p>
        </p:txBody>
      </p:sp>
    </p:spTree>
    <p:extLst>
      <p:ext uri="{BB962C8B-B14F-4D97-AF65-F5344CB8AC3E}">
        <p14:creationId xmlns:p14="http://schemas.microsoft.com/office/powerpoint/2010/main" val="589332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99740" y="1716900"/>
            <a:ext cx="6219508" cy="3615267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2600" dirty="0">
                <a:solidFill>
                  <a:schemeClr val="accent1">
                    <a:lumMod val="75000"/>
                  </a:schemeClr>
                </a:solidFill>
              </a:rPr>
              <a:t>Мальчик послушался отца.</a:t>
            </a:r>
          </a:p>
          <a:p>
            <a:pPr marL="0" indent="0" algn="just">
              <a:buNone/>
            </a:pPr>
            <a:r>
              <a:rPr lang="ru-RU" sz="2600" dirty="0">
                <a:solidFill>
                  <a:schemeClr val="accent1">
                    <a:lumMod val="75000"/>
                  </a:schemeClr>
                </a:solidFill>
              </a:rPr>
              <a:t>Прошла зима, и в конце апреля пара острокрылых, красивеньких птичек, весёлых, щебечущих, прилетела и стала носиться вокруг старого гнёздышка.</a:t>
            </a:r>
          </a:p>
          <a:p>
            <a:pPr marL="0" indent="0" algn="just">
              <a:buNone/>
            </a:pPr>
            <a:r>
              <a:rPr lang="ru-RU" sz="2600" dirty="0">
                <a:solidFill>
                  <a:schemeClr val="accent1">
                    <a:lumMod val="75000"/>
                  </a:schemeClr>
                </a:solidFill>
              </a:rPr>
              <a:t>Работа закипела; ласточки таскали в носиках глину и ил из ближнего ручья, и скоро гнёздышко, немного попортившееся за зиму, было отделано заново. </a:t>
            </a:r>
            <a:endParaRPr lang="ru-RU" sz="26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0" indent="0" algn="just">
              <a:buNone/>
            </a:pPr>
            <a:r>
              <a:rPr lang="ru-RU" sz="2600" dirty="0" smtClean="0">
                <a:solidFill>
                  <a:schemeClr val="accent1">
                    <a:lumMod val="75000"/>
                  </a:schemeClr>
                </a:solidFill>
              </a:rPr>
              <a:t>Потом </a:t>
            </a:r>
            <a:r>
              <a:rPr lang="ru-RU" sz="2600" dirty="0">
                <a:solidFill>
                  <a:schemeClr val="accent1">
                    <a:lumMod val="75000"/>
                  </a:schemeClr>
                </a:solidFill>
              </a:rPr>
              <a:t>ласточки стали таскать в гнездо то пух, то пёрышко, то </a:t>
            </a:r>
            <a:r>
              <a:rPr lang="ru-RU" sz="2600" dirty="0" smtClean="0">
                <a:solidFill>
                  <a:schemeClr val="accent1">
                    <a:lumMod val="75000"/>
                  </a:schemeClr>
                </a:solidFill>
              </a:rPr>
              <a:t>стебелёк, то мох.</a:t>
            </a:r>
            <a:endParaRPr lang="ru-RU" sz="26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9393" y="0"/>
            <a:ext cx="49126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084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лянец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12700" cap="flat" cmpd="sng" algn="ctr">
          <a:solidFill>
            <a:schemeClr val="phClr">
              <a:tint val="95000"/>
              <a:shade val="95000"/>
              <a:satMod val="120000"/>
            </a:schemeClr>
          </a:solidFill>
          <a:prstDash val="solid"/>
        </a:ln>
        <a:ln w="55000" cap="flat" cmpd="thickThin" algn="ctr">
          <a:solidFill>
            <a:schemeClr val="phClr">
              <a:tint val="90000"/>
              <a:satMod val="130000"/>
            </a:schemeClr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TM02474572[[fn=Медицинский шаблон оформления]]</Template>
  <TotalTime>852</TotalTime>
  <Words>1678</Words>
  <Application>Microsoft Office PowerPoint</Application>
  <PresentationFormat>Произвольный</PresentationFormat>
  <Paragraphs>149</Paragraphs>
  <Slides>48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48</vt:i4>
      </vt:variant>
    </vt:vector>
  </HeadingPairs>
  <TitlesOfParts>
    <vt:vector size="49" baseType="lpstr">
      <vt:lpstr>Сектор</vt:lpstr>
      <vt:lpstr>  Занятие по изо-деятельности в подготовительной к школе группе на тему:  «ласточки, прилетайте скорее!»</vt:lpstr>
      <vt:lpstr>Цели и задачи занятия</vt:lpstr>
      <vt:lpstr>Перед началом занятия приготовим все необходимые материалы</vt:lpstr>
      <vt:lpstr>Необходимые материалы</vt:lpstr>
      <vt:lpstr>Время для путешествия!!!</vt:lpstr>
      <vt:lpstr>Станция «Птичья»</vt:lpstr>
      <vt:lpstr>Презентация PowerPoint</vt:lpstr>
      <vt:lpstr>Рассказ  про ласточку</vt:lpstr>
      <vt:lpstr>Презентация PowerPoint</vt:lpstr>
      <vt:lpstr>Презентация PowerPoint</vt:lpstr>
      <vt:lpstr>Презентация PowerPoint</vt:lpstr>
      <vt:lpstr>Презентация PowerPoint</vt:lpstr>
      <vt:lpstr>Попробуй ответить на этот вопрос. Почему же птицы не остаются круглый год в теплых странах, а прилетают обратно?</vt:lpstr>
      <vt:lpstr>Станция  «народная мудрость»</vt:lpstr>
      <vt:lpstr>Приметы  про ласточку</vt:lpstr>
      <vt:lpstr>Если ласточки начали летать  Ранней весной – это к первым  грозам и дождям. </vt:lpstr>
      <vt:lpstr>Если Весело щебечут, прыгая  по деревьям – погода будет ясная и теплая. </vt:lpstr>
      <vt:lpstr>Если Стая уселась на провода перед отлетом – это к сильному похолоданию, снегопаду. </vt:lpstr>
      <vt:lpstr>ласточки летают низко и пищат – плохая примета, сулит грозы, затяжные дожди, похолодание </vt:lpstr>
      <vt:lpstr>Следующая Станция «художественная»</vt:lpstr>
      <vt:lpstr>Этапы выполнения работы карандашом</vt:lpstr>
      <vt:lpstr>Презентация PowerPoint</vt:lpstr>
      <vt:lpstr>2 шаг.  </vt:lpstr>
      <vt:lpstr>3 шаг.</vt:lpstr>
      <vt:lpstr>4 шаг.</vt:lpstr>
      <vt:lpstr>5 шаг.</vt:lpstr>
      <vt:lpstr>6 шаг.</vt:lpstr>
      <vt:lpstr>7 шаг. </vt:lpstr>
      <vt:lpstr>8 шаг.</vt:lpstr>
      <vt:lpstr>Работа карандашом завершена. приступим к работе красками.</vt:lpstr>
      <vt:lpstr>1 шаг.</vt:lpstr>
      <vt:lpstr>2 Шаг.</vt:lpstr>
      <vt:lpstr>3 шаг.</vt:lpstr>
      <vt:lpstr>4 шаг.</vt:lpstr>
      <vt:lpstr>5 шаг.</vt:lpstr>
      <vt:lpstr>6 шаг.</vt:lpstr>
      <vt:lpstr>7 шаг.</vt:lpstr>
      <vt:lpstr>8 шаг. </vt:lpstr>
      <vt:lpstr>9 шаг.</vt:lpstr>
      <vt:lpstr>Станция  «правила природы»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Посмотрите советы от фиксиков про экологию</vt:lpstr>
      <vt:lpstr>Презентация PowerPoint</vt:lpstr>
      <vt:lpstr>Берегите природу!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Артём Дубовов</dc:creator>
  <cp:lastModifiedBy>Влад</cp:lastModifiedBy>
  <cp:revision>65</cp:revision>
  <dcterms:created xsi:type="dcterms:W3CDTF">2020-04-20T16:27:48Z</dcterms:created>
  <dcterms:modified xsi:type="dcterms:W3CDTF">2020-04-22T12:01:57Z</dcterms:modified>
</cp:coreProperties>
</file>