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5" r:id="rId4"/>
    <p:sldId id="274" r:id="rId5"/>
    <p:sldId id="273" r:id="rId6"/>
    <p:sldId id="272" r:id="rId7"/>
    <p:sldId id="270" r:id="rId8"/>
    <p:sldId id="269" r:id="rId9"/>
    <p:sldId id="268" r:id="rId10"/>
    <p:sldId id="267" r:id="rId11"/>
    <p:sldId id="266" r:id="rId12"/>
    <p:sldId id="265" r:id="rId13"/>
    <p:sldId id="264" r:id="rId14"/>
    <p:sldId id="263" r:id="rId15"/>
    <p:sldId id="262" r:id="rId16"/>
    <p:sldId id="261" r:id="rId17"/>
    <p:sldId id="257" r:id="rId18"/>
    <p:sldId id="260" r:id="rId19"/>
    <p:sldId id="259" r:id="rId20"/>
    <p:sldId id="25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sz="2700" b="1" dirty="0" smtClean="0">
                <a:effectLst>
                  <a:outerShdw blurRad="38100" dist="38100" dir="2700000" algn="tl">
                    <a:srgbClr val="000000">
                      <a:alpha val="43137"/>
                    </a:srgbClr>
                  </a:outerShdw>
                </a:effectLst>
                <a:latin typeface="Monotype Corsiva" pitchFamily="66" charset="0"/>
                <a:cs typeface="Times New Roman" pitchFamily="18" charset="0"/>
              </a:rPr>
              <a:t>Муниципальное </a:t>
            </a:r>
            <a:r>
              <a:rPr lang="ru-RU" sz="2700" b="1" dirty="0" smtClean="0">
                <a:effectLst>
                  <a:outerShdw blurRad="38100" dist="38100" dir="2700000" algn="tl">
                    <a:srgbClr val="000000">
                      <a:alpha val="43137"/>
                    </a:srgbClr>
                  </a:outerShdw>
                </a:effectLst>
                <a:latin typeface="Monotype Corsiva" pitchFamily="66" charset="0"/>
                <a:cs typeface="Times New Roman" pitchFamily="18" charset="0"/>
              </a:rPr>
              <a:t>дошкольное образовательное учреждение</a:t>
            </a:r>
            <a:br>
              <a:rPr lang="ru-RU" sz="2700"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sz="2700" b="1" dirty="0" smtClean="0">
                <a:effectLst>
                  <a:outerShdw blurRad="38100" dist="38100" dir="2700000" algn="tl">
                    <a:srgbClr val="000000">
                      <a:alpha val="43137"/>
                    </a:srgbClr>
                  </a:outerShdw>
                </a:effectLst>
                <a:latin typeface="Monotype Corsiva" pitchFamily="66" charset="0"/>
                <a:cs typeface="Times New Roman" pitchFamily="18" charset="0"/>
              </a:rPr>
              <a:t> «Детский сад №125 комбинированного вида</a:t>
            </a:r>
            <a:r>
              <a:rPr lang="ru-RU" sz="2700" b="1" dirty="0" smtClean="0">
                <a:effectLst>
                  <a:outerShdw blurRad="38100" dist="38100" dir="2700000" algn="tl">
                    <a:srgbClr val="000000">
                      <a:alpha val="43137"/>
                    </a:srgbClr>
                  </a:outerShdw>
                </a:effectLst>
                <a:latin typeface="Monotype Corsiva" pitchFamily="66" charset="0"/>
                <a:cs typeface="Times New Roman" pitchFamily="18" charset="0"/>
              </a:rPr>
              <a:t>»</a:t>
            </a:r>
            <a:r>
              <a:rPr lang="ru-RU" sz="2700" b="1" dirty="0" smtClean="0">
                <a:ln>
                  <a:solidFill>
                    <a:srgbClr val="FFFF00"/>
                  </a:solidFill>
                </a:ln>
                <a:solidFill>
                  <a:schemeClr val="bg1"/>
                </a:solidFill>
                <a:effectLst>
                  <a:outerShdw blurRad="38100" dist="38100" dir="2700000" algn="tl">
                    <a:srgbClr val="000000">
                      <a:alpha val="43137"/>
                    </a:srgbClr>
                  </a:outerShdw>
                </a:effectLst>
                <a:latin typeface="Monotype Corsiva" pitchFamily="66" charset="0"/>
                <a:cs typeface="Times New Roman" pitchFamily="18" charset="0"/>
              </a:rPr>
              <a:t> </a:t>
            </a:r>
            <a:br>
              <a:rPr lang="ru-RU" sz="2700" b="1" dirty="0" smtClean="0">
                <a:ln>
                  <a:solidFill>
                    <a:srgbClr val="FFFF00"/>
                  </a:solidFill>
                </a:ln>
                <a:solidFill>
                  <a:schemeClr val="bg1"/>
                </a:solidFill>
                <a:effectLst>
                  <a:outerShdw blurRad="38100" dist="38100" dir="2700000" algn="tl">
                    <a:srgbClr val="000000">
                      <a:alpha val="43137"/>
                    </a:srgbClr>
                  </a:outerShdw>
                </a:effectLst>
                <a:latin typeface="Monotype Corsiva" pitchFamily="66" charset="0"/>
                <a:cs typeface="Times New Roman" pitchFamily="18" charset="0"/>
              </a:rPr>
            </a:br>
            <a:r>
              <a:rPr lang="ru-RU" sz="2700" b="1" dirty="0" smtClean="0">
                <a:ln>
                  <a:solidFill>
                    <a:srgbClr val="FFFF00"/>
                  </a:solidFill>
                </a:ln>
                <a:solidFill>
                  <a:schemeClr val="bg1"/>
                </a:solidFill>
                <a:effectLst>
                  <a:outerShdw blurRad="38100" dist="38100" dir="2700000" algn="tl">
                    <a:srgbClr val="000000">
                      <a:alpha val="43137"/>
                    </a:srgbClr>
                  </a:outerShdw>
                </a:effectLst>
                <a:latin typeface="Monotype Corsiva" pitchFamily="66" charset="0"/>
                <a:cs typeface="Times New Roman" pitchFamily="18" charset="0"/>
              </a:rPr>
              <a:t/>
            </a:r>
            <a:br>
              <a:rPr lang="ru-RU" sz="2700" b="1" dirty="0" smtClean="0">
                <a:ln>
                  <a:solidFill>
                    <a:srgbClr val="FFFF00"/>
                  </a:solidFill>
                </a:ln>
                <a:solidFill>
                  <a:schemeClr val="bg1"/>
                </a:solidFill>
                <a:effectLst>
                  <a:outerShdw blurRad="38100" dist="38100" dir="2700000" algn="tl">
                    <a:srgbClr val="000000">
                      <a:alpha val="43137"/>
                    </a:srgbClr>
                  </a:outerShdw>
                </a:effectLst>
                <a:latin typeface="Monotype Corsiva" pitchFamily="66" charset="0"/>
                <a:cs typeface="Times New Roman" pitchFamily="18" charset="0"/>
              </a:rPr>
            </a:br>
            <a:r>
              <a:rPr lang="ru-RU" sz="4000"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sz="4000"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sz="5300" b="1" dirty="0" smtClean="0">
                <a:effectLst>
                  <a:outerShdw blurRad="38100" dist="38100" dir="2700000" algn="tl">
                    <a:srgbClr val="000000">
                      <a:alpha val="43137"/>
                    </a:srgbClr>
                  </a:outerShdw>
                </a:effectLst>
                <a:latin typeface="Monotype Corsiva" pitchFamily="66" charset="0"/>
                <a:cs typeface="Times New Roman" pitchFamily="18" charset="0"/>
              </a:rPr>
              <a:t>«Расскажем детям о войне»</a:t>
            </a:r>
            <a:r>
              <a:rPr lang="ru-RU" sz="4000" b="1" dirty="0" smtClean="0">
                <a:effectLst>
                  <a:outerShdw blurRad="38100" dist="38100" dir="2700000" algn="tl">
                    <a:srgbClr val="000000">
                      <a:alpha val="43137"/>
                    </a:srgbClr>
                  </a:outerShdw>
                </a:effectLst>
                <a:latin typeface="Monotype Corsiva" pitchFamily="66" charset="0"/>
                <a:cs typeface="Times New Roman" pitchFamily="18" charset="0"/>
              </a:rPr>
              <a:t/>
            </a:r>
            <a:br>
              <a:rPr lang="ru-RU" sz="4000" b="1" dirty="0" smtClean="0">
                <a:effectLst>
                  <a:outerShdw blurRad="38100" dist="38100" dir="2700000" algn="tl">
                    <a:srgbClr val="000000">
                      <a:alpha val="43137"/>
                    </a:srgbClr>
                  </a:outerShdw>
                </a:effectLst>
                <a:latin typeface="Monotype Corsiva" pitchFamily="66" charset="0"/>
                <a:cs typeface="Times New Roman" pitchFamily="18" charset="0"/>
              </a:rPr>
            </a:br>
            <a:r>
              <a:rPr lang="ru-RU" sz="2400" b="1" dirty="0" smtClean="0">
                <a:latin typeface="Monotype Corsiva" pitchFamily="66" charset="0"/>
                <a:cs typeface="Times New Roman" pitchFamily="18" charset="0"/>
              </a:rPr>
              <a:t/>
            </a:r>
            <a:br>
              <a:rPr lang="ru-RU" sz="2400" b="1" dirty="0" smtClean="0">
                <a:latin typeface="Monotype Corsiva" pitchFamily="66" charset="0"/>
                <a:cs typeface="Times New Roman" pitchFamily="18" charset="0"/>
              </a:rPr>
            </a:br>
            <a:r>
              <a:rPr lang="ru-RU" sz="2400" b="1" dirty="0" smtClean="0">
                <a:latin typeface="Monotype Corsiva" pitchFamily="66" charset="0"/>
                <a:cs typeface="Times New Roman" pitchFamily="18" charset="0"/>
              </a:rPr>
              <a:t>          </a:t>
            </a:r>
            <a:r>
              <a:rPr lang="ru-RU" sz="2400" b="1" dirty="0" smtClean="0">
                <a:latin typeface="Monotype Corsiva" pitchFamily="66" charset="0"/>
                <a:cs typeface="Times New Roman" pitchFamily="18" charset="0"/>
              </a:rPr>
              <a:t>                                </a:t>
            </a:r>
            <a:br>
              <a:rPr lang="ru-RU" sz="2400" b="1" dirty="0" smtClean="0">
                <a:latin typeface="Monotype Corsiva" pitchFamily="66" charset="0"/>
                <a:cs typeface="Times New Roman" pitchFamily="18" charset="0"/>
              </a:rPr>
            </a:br>
            <a:r>
              <a:rPr lang="ru-RU" sz="2400" b="1" dirty="0" smtClean="0">
                <a:latin typeface="Monotype Corsiva" pitchFamily="66" charset="0"/>
                <a:cs typeface="Times New Roman" pitchFamily="18" charset="0"/>
              </a:rPr>
              <a:t> </a:t>
            </a:r>
            <a:r>
              <a:rPr lang="ru-RU" sz="2400" b="1" dirty="0" smtClean="0">
                <a:latin typeface="Monotype Corsiva" pitchFamily="66" charset="0"/>
                <a:cs typeface="Times New Roman" pitchFamily="18" charset="0"/>
              </a:rPr>
              <a:t>                                         </a:t>
            </a:r>
            <a:r>
              <a:rPr lang="ru-RU" sz="2400" b="1" dirty="0" smtClean="0">
                <a:latin typeface="Monotype Corsiva" pitchFamily="66" charset="0"/>
                <a:cs typeface="Times New Roman" pitchFamily="18" charset="0"/>
              </a:rPr>
              <a:t>Подготовила: </a:t>
            </a:r>
            <a:r>
              <a:rPr lang="ru-RU" sz="2400" b="1" dirty="0" err="1" smtClean="0">
                <a:latin typeface="Monotype Corsiva" pitchFamily="66" charset="0"/>
                <a:cs typeface="Times New Roman" pitchFamily="18" charset="0"/>
              </a:rPr>
              <a:t>Гераева</a:t>
            </a:r>
            <a:r>
              <a:rPr lang="ru-RU" sz="2400" b="1" dirty="0" smtClean="0">
                <a:latin typeface="Monotype Corsiva" pitchFamily="66" charset="0"/>
                <a:cs typeface="Times New Roman" pitchFamily="18" charset="0"/>
              </a:rPr>
              <a:t> Е.В.,</a:t>
            </a:r>
            <a:br>
              <a:rPr lang="ru-RU" sz="2400" b="1" dirty="0" smtClean="0">
                <a:latin typeface="Monotype Corsiva" pitchFamily="66" charset="0"/>
                <a:cs typeface="Times New Roman" pitchFamily="18" charset="0"/>
              </a:rPr>
            </a:br>
            <a:r>
              <a:rPr lang="ru-RU" sz="2400" b="1" dirty="0" smtClean="0">
                <a:latin typeface="Monotype Corsiva" pitchFamily="66" charset="0"/>
                <a:cs typeface="Times New Roman" pitchFamily="18" charset="0"/>
              </a:rPr>
              <a:t>                                                    воспитатель </a:t>
            </a:r>
            <a:r>
              <a:rPr lang="ru-RU" sz="2400" b="1" dirty="0" smtClean="0">
                <a:latin typeface="Monotype Corsiva" pitchFamily="66" charset="0"/>
                <a:cs typeface="Times New Roman" pitchFamily="18" charset="0"/>
              </a:rPr>
              <a:t>первой </a:t>
            </a:r>
            <a:r>
              <a:rPr lang="ru-RU" sz="2400" b="1" dirty="0" smtClean="0">
                <a:latin typeface="Monotype Corsiva" pitchFamily="66" charset="0"/>
                <a:cs typeface="Times New Roman" pitchFamily="18" charset="0"/>
              </a:rPr>
              <a:t>кв.категории</a:t>
            </a:r>
            <a:br>
              <a:rPr lang="ru-RU" sz="2400" b="1" dirty="0" smtClean="0">
                <a:latin typeface="Monotype Corsiva" pitchFamily="66" charset="0"/>
                <a:cs typeface="Times New Roman" pitchFamily="18" charset="0"/>
              </a:rPr>
            </a:br>
            <a:r>
              <a:rPr lang="ru-RU" sz="3600" b="1" dirty="0" smtClean="0">
                <a:latin typeface="Monotype Corsiva" pitchFamily="66" charset="0"/>
                <a:cs typeface="Times New Roman" pitchFamily="18" charset="0"/>
              </a:rPr>
              <a:t/>
            </a:r>
            <a:br>
              <a:rPr lang="ru-RU" sz="3600" b="1" dirty="0" smtClean="0">
                <a:latin typeface="Monotype Corsiva" pitchFamily="66" charset="0"/>
                <a:cs typeface="Times New Roman" pitchFamily="18" charset="0"/>
              </a:rPr>
            </a:br>
            <a:r>
              <a:rPr lang="ru-RU" sz="3600" b="1" dirty="0" smtClean="0">
                <a:latin typeface="Monotype Corsiva" pitchFamily="66" charset="0"/>
                <a:cs typeface="Times New Roman" pitchFamily="18" charset="0"/>
              </a:rPr>
              <a:t>          </a:t>
            </a:r>
            <a:r>
              <a:rPr lang="ru-RU" sz="2400" b="1" dirty="0" smtClean="0">
                <a:latin typeface="Monotype Corsiva" pitchFamily="66" charset="0"/>
                <a:cs typeface="Times New Roman" pitchFamily="18" charset="0"/>
              </a:rPr>
              <a:t>г.о</a:t>
            </a:r>
            <a:r>
              <a:rPr lang="ru-RU" sz="2400" b="1" dirty="0" smtClean="0">
                <a:latin typeface="Monotype Corsiva" pitchFamily="66" charset="0"/>
                <a:cs typeface="Times New Roman" pitchFamily="18" charset="0"/>
              </a:rPr>
              <a:t>. Саранск </a:t>
            </a:r>
            <a:r>
              <a:rPr lang="ru-RU" sz="2400" b="1" dirty="0" smtClean="0">
                <a:latin typeface="Monotype Corsiva" pitchFamily="66" charset="0"/>
                <a:cs typeface="Times New Roman" pitchFamily="18" charset="0"/>
              </a:rPr>
              <a:t>  2020</a:t>
            </a:r>
            <a:r>
              <a:rPr lang="ru-RU" sz="2400" b="1" dirty="0" smtClean="0">
                <a:latin typeface="Monotype Corsiva" pitchFamily="66" charset="0"/>
                <a:cs typeface="Times New Roman" pitchFamily="18" charset="0"/>
              </a:rPr>
              <a:t/>
            </a:r>
            <a:br>
              <a:rPr lang="ru-RU" sz="2400" b="1" dirty="0" smtClean="0">
                <a:latin typeface="Monotype Corsiva" pitchFamily="66" charset="0"/>
                <a:cs typeface="Times New Roman" pitchFamily="18" charset="0"/>
              </a:rPr>
            </a:br>
            <a:r>
              <a:rPr lang="ru-RU" sz="40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40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143000"/>
          </a:xfrm>
        </p:spPr>
        <p:txBody>
          <a:bodyPr>
            <a:normAutofit fontScale="90000"/>
          </a:bodyPr>
          <a:lstStyle/>
          <a:p>
            <a:pPr algn="just"/>
            <a:r>
              <a:rPr lang="ru-RU" sz="2700" b="1" dirty="0" smtClean="0">
                <a:latin typeface="Times New Roman" pitchFamily="18" charset="0"/>
                <a:cs typeface="Times New Roman" pitchFamily="18" charset="0"/>
              </a:rPr>
              <a:t>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Получить </a:t>
            </a:r>
            <a:r>
              <a:rPr lang="ru-RU" sz="2700" b="1" dirty="0" smtClean="0">
                <a:latin typeface="Times New Roman" pitchFamily="18" charset="0"/>
                <a:cs typeface="Times New Roman" pitchFamily="18" charset="0"/>
              </a:rPr>
              <a:t>такой бумажный треугольник, означало, что твой родной человек жив и есть надежда, что он вернется.</a:t>
            </a:r>
            <a:r>
              <a:rPr lang="ru-RU" dirty="0" smtClean="0"/>
              <a:t/>
            </a:r>
            <a:br>
              <a:rPr lang="ru-RU" dirty="0" smtClean="0"/>
            </a:br>
            <a:endParaRPr lang="ru-RU" dirty="0"/>
          </a:p>
        </p:txBody>
      </p:sp>
      <p:pic>
        <p:nvPicPr>
          <p:cNvPr id="10244" name="Picture 4" descr="https://zviestki.com/wp-content/uploads/2020/01/photo_2020-01-14_09-03-44.jpg"/>
          <p:cNvPicPr>
            <a:picLocks noChangeAspect="1" noChangeArrowheads="1"/>
          </p:cNvPicPr>
          <p:nvPr/>
        </p:nvPicPr>
        <p:blipFill>
          <a:blip r:embed="rId2" cstate="print"/>
          <a:srcRect/>
          <a:stretch>
            <a:fillRect/>
          </a:stretch>
        </p:blipFill>
        <p:spPr bwMode="auto">
          <a:xfrm>
            <a:off x="971600" y="1484784"/>
            <a:ext cx="7272808" cy="484853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568952" cy="1143000"/>
          </a:xfrm>
        </p:spPr>
        <p:txBody>
          <a:bodyPr>
            <a:noAutofit/>
          </a:bodyPr>
          <a:lstStyle/>
          <a:p>
            <a:pPr algn="l"/>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Когда </a:t>
            </a:r>
            <a:r>
              <a:rPr lang="ru-RU" sz="2400" b="1" dirty="0" smtClean="0">
                <a:latin typeface="Times New Roman" pitchFamily="18" charset="0"/>
                <a:cs typeface="Times New Roman" pitchFamily="18" charset="0"/>
              </a:rPr>
              <a:t>стихали бои, в минуты короткого отдыха, солдаты писали домой письма, грелись у костра, </a:t>
            </a:r>
            <a:r>
              <a:rPr lang="ru-RU" sz="2400" b="1" dirty="0" smtClean="0">
                <a:latin typeface="Times New Roman" pitchFamily="18" charset="0"/>
                <a:cs typeface="Times New Roman" pitchFamily="18" charset="0"/>
              </a:rPr>
              <a:t>играли  </a:t>
            </a:r>
            <a:r>
              <a:rPr lang="ru-RU" sz="2400" b="1" dirty="0" smtClean="0">
                <a:latin typeface="Times New Roman" pitchFamily="18" charset="0"/>
                <a:cs typeface="Times New Roman" pitchFamily="18" charset="0"/>
              </a:rPr>
              <a:t>на </a:t>
            </a:r>
            <a:r>
              <a:rPr lang="ru-RU" sz="2400" b="1" dirty="0" smtClean="0">
                <a:latin typeface="Times New Roman" pitchFamily="18" charset="0"/>
                <a:cs typeface="Times New Roman" pitchFamily="18" charset="0"/>
              </a:rPr>
              <a:t> гармони  и </a:t>
            </a:r>
            <a:r>
              <a:rPr lang="ru-RU" sz="2400" b="1" dirty="0" smtClean="0">
                <a:latin typeface="Times New Roman" pitchFamily="18" charset="0"/>
                <a:cs typeface="Times New Roman" pitchFamily="18" charset="0"/>
              </a:rPr>
              <a:t>пели песни…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11266" name="Picture 2" descr="https://moiarussia.ru/wp-content/uploads/2015/03/1367928637_war-in-color-15.jpg"/>
          <p:cNvPicPr>
            <a:picLocks noChangeAspect="1" noChangeArrowheads="1"/>
          </p:cNvPicPr>
          <p:nvPr/>
        </p:nvPicPr>
        <p:blipFill>
          <a:blip r:embed="rId2" cstate="print"/>
          <a:srcRect/>
          <a:stretch>
            <a:fillRect/>
          </a:stretch>
        </p:blipFill>
        <p:spPr bwMode="auto">
          <a:xfrm>
            <a:off x="1043608" y="1484784"/>
            <a:ext cx="7334250" cy="4933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В </a:t>
            </a:r>
            <a:r>
              <a:rPr lang="ru-RU" sz="2700" b="1" dirty="0" smtClean="0">
                <a:latin typeface="Times New Roman" pitchFamily="18" charset="0"/>
                <a:cs typeface="Times New Roman" pitchFamily="18" charset="0"/>
              </a:rPr>
              <a:t>годы войны было всем тяжело и старым и малым, и солдатам и их близким. Но особенно страдали дети. Страдали от голода и холода; от невозможности вернуться в детство; от кромешного ада бомбежек…</a:t>
            </a:r>
            <a:r>
              <a:rPr lang="ru-RU" dirty="0" smtClean="0"/>
              <a:t/>
            </a:r>
            <a:br>
              <a:rPr lang="ru-RU" dirty="0" smtClean="0"/>
            </a:br>
            <a:endParaRPr lang="ru-RU" dirty="0"/>
          </a:p>
        </p:txBody>
      </p:sp>
      <p:pic>
        <p:nvPicPr>
          <p:cNvPr id="12290" name="Picture 2" descr="https://avatars.mds.yandex.net/get-zen_doc/1579326/pub_5dc72045c3cd3c2757f63c50_5dc729663e9c2b75e1722cf7/scale_1200"/>
          <p:cNvPicPr>
            <a:picLocks noChangeAspect="1" noChangeArrowheads="1"/>
          </p:cNvPicPr>
          <p:nvPr/>
        </p:nvPicPr>
        <p:blipFill>
          <a:blip r:embed="rId2" cstate="print"/>
          <a:srcRect/>
          <a:stretch>
            <a:fillRect/>
          </a:stretch>
        </p:blipFill>
        <p:spPr bwMode="auto">
          <a:xfrm>
            <a:off x="1187624" y="1772816"/>
            <a:ext cx="6912768" cy="47467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064896" cy="1143000"/>
          </a:xfrm>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Детей</a:t>
            </a:r>
            <a:r>
              <a:rPr lang="ru-RU" sz="2700" b="1" dirty="0" smtClean="0">
                <a:latin typeface="Times New Roman" pitchFamily="18" charset="0"/>
                <a:cs typeface="Times New Roman" pitchFamily="18" charset="0"/>
              </a:rPr>
              <a:t>, потерявших родителей, ждало в лучшем случае – советский детский дом, где половина из них умирало от голода. – ровно 100 гр. хлеба выдавалось детям на завтрак и ужин; и 200гр. на обед в день и еще тарелка супа- кипяток, заправленный ложкой рыбьего жира – это в лучшем случае.</a:t>
            </a:r>
            <a:r>
              <a:rPr lang="ru-RU" dirty="0" smtClean="0"/>
              <a:t/>
            </a:r>
            <a:br>
              <a:rPr lang="ru-RU" dirty="0" smtClean="0"/>
            </a:br>
            <a:endParaRPr lang="ru-RU" dirty="0"/>
          </a:p>
        </p:txBody>
      </p:sp>
      <p:pic>
        <p:nvPicPr>
          <p:cNvPr id="13314" name="Picture 2" descr="https://avatars.mds.yandex.net/get-zen_doc/1582174/pub_5dc7a940042363115e303bc1_5dc8203f13aa6c3a6247d994/scale_1200"/>
          <p:cNvPicPr>
            <a:picLocks noChangeAspect="1" noChangeArrowheads="1"/>
          </p:cNvPicPr>
          <p:nvPr/>
        </p:nvPicPr>
        <p:blipFill>
          <a:blip r:embed="rId2" cstate="print"/>
          <a:srcRect/>
          <a:stretch>
            <a:fillRect/>
          </a:stretch>
        </p:blipFill>
        <p:spPr bwMode="auto">
          <a:xfrm>
            <a:off x="1691680" y="2564904"/>
            <a:ext cx="5806599" cy="38517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b="1" dirty="0" smtClean="0">
                <a:latin typeface="Times New Roman" pitchFamily="18" charset="0"/>
                <a:cs typeface="Times New Roman" pitchFamily="18" charset="0"/>
              </a:rPr>
              <a:t>	Некоторые </a:t>
            </a:r>
            <a:r>
              <a:rPr lang="ru-RU" sz="2400" b="1" dirty="0" smtClean="0">
                <a:latin typeface="Times New Roman" pitchFamily="18" charset="0"/>
                <a:cs typeface="Times New Roman" pitchFamily="18" charset="0"/>
              </a:rPr>
              <a:t>дети убегали в лес и вместе с партизанами взрывали поезда, тем самым помогали приближать победу наших </a:t>
            </a:r>
            <a:r>
              <a:rPr lang="ru-RU" sz="2400" b="1" dirty="0" smtClean="0">
                <a:latin typeface="Times New Roman" pitchFamily="18" charset="0"/>
                <a:cs typeface="Times New Roman" pitchFamily="18" charset="0"/>
              </a:rPr>
              <a:t>войск.</a:t>
            </a:r>
            <a:endParaRPr lang="ru-RU" sz="2400" b="1" dirty="0">
              <a:latin typeface="Times New Roman" pitchFamily="18" charset="0"/>
              <a:cs typeface="Times New Roman" pitchFamily="18" charset="0"/>
            </a:endParaRPr>
          </a:p>
        </p:txBody>
      </p:sp>
      <p:pic>
        <p:nvPicPr>
          <p:cNvPr id="14340" name="Picture 4" descr="http://duma.gov.ru/media/photos/1254x705/OQf0YDV5WlxREHDoZwtCawaWz5IeATA3.jpg"/>
          <p:cNvPicPr>
            <a:picLocks noChangeAspect="1" noChangeArrowheads="1"/>
          </p:cNvPicPr>
          <p:nvPr/>
        </p:nvPicPr>
        <p:blipFill>
          <a:blip r:embed="rId2" cstate="print"/>
          <a:srcRect/>
          <a:stretch>
            <a:fillRect/>
          </a:stretch>
        </p:blipFill>
        <p:spPr bwMode="auto">
          <a:xfrm>
            <a:off x="539552" y="1772816"/>
            <a:ext cx="7935408" cy="44644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7776864" cy="1143000"/>
          </a:xfrm>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Миллионы </a:t>
            </a:r>
            <a:r>
              <a:rPr lang="ru-RU" sz="2700" b="1" dirty="0" smtClean="0">
                <a:latin typeface="Times New Roman" pitchFamily="18" charset="0"/>
                <a:cs typeface="Times New Roman" pitchFamily="18" charset="0"/>
              </a:rPr>
              <a:t>советских солдат погибло во время ВОВ на полях сражения, но потерь было бы гораздо больше, если бы не героизм военных медсестер. Именно они на своих хрупких, девичьих плечах выносили раненых бойцов с поля боя, не боясь свиста пуль над головами, взрыва снарядов.</a:t>
            </a:r>
            <a:r>
              <a:rPr lang="ru-RU" dirty="0" smtClean="0"/>
              <a:t/>
            </a:r>
            <a:br>
              <a:rPr lang="ru-RU" dirty="0" smtClean="0"/>
            </a:br>
            <a:endParaRPr lang="ru-RU" dirty="0"/>
          </a:p>
        </p:txBody>
      </p:sp>
      <p:pic>
        <p:nvPicPr>
          <p:cNvPr id="15362" name="Picture 2" descr="https://img.dni.ru/binaries/v3_photo/109920.jpg"/>
          <p:cNvPicPr>
            <a:picLocks noChangeAspect="1" noChangeArrowheads="1"/>
          </p:cNvPicPr>
          <p:nvPr/>
        </p:nvPicPr>
        <p:blipFill>
          <a:blip r:embed="rId2" cstate="print"/>
          <a:srcRect/>
          <a:stretch>
            <a:fillRect/>
          </a:stretch>
        </p:blipFill>
        <p:spPr bwMode="auto">
          <a:xfrm>
            <a:off x="1907704" y="2708920"/>
            <a:ext cx="5760784" cy="38392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848872" cy="1143000"/>
          </a:xfrm>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8 </a:t>
            </a:r>
            <a:r>
              <a:rPr lang="ru-RU" sz="2700" b="1" dirty="0" smtClean="0">
                <a:latin typeface="Times New Roman" pitchFamily="18" charset="0"/>
                <a:cs typeface="Times New Roman" pitchFamily="18" charset="0"/>
              </a:rPr>
              <a:t>мая 1945 года, немецкие главнокомандующие подписали соглашение о своем поражении в войне.  </a:t>
            </a:r>
            <a:r>
              <a:rPr lang="ru-RU" dirty="0" smtClean="0"/>
              <a:t/>
            </a:r>
            <a:br>
              <a:rPr lang="ru-RU" dirty="0" smtClean="0"/>
            </a:br>
            <a:endParaRPr lang="ru-RU" dirty="0"/>
          </a:p>
        </p:txBody>
      </p:sp>
      <p:pic>
        <p:nvPicPr>
          <p:cNvPr id="16390" name="Picture 6" descr="https://i1.wp.com/img-fotki.yandex.ru/get/5700/225044291.2f1/0_12431e_c862c4d7_XXL.jpg"/>
          <p:cNvPicPr>
            <a:picLocks noChangeAspect="1" noChangeArrowheads="1"/>
          </p:cNvPicPr>
          <p:nvPr/>
        </p:nvPicPr>
        <p:blipFill>
          <a:blip r:embed="rId2" cstate="print"/>
          <a:srcRect/>
          <a:stretch>
            <a:fillRect/>
          </a:stretch>
        </p:blipFill>
        <p:spPr bwMode="auto">
          <a:xfrm>
            <a:off x="1187624" y="1484784"/>
            <a:ext cx="6660232" cy="499517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fontScale="90000"/>
          </a:bodyPr>
          <a:lstStyle/>
          <a:p>
            <a:r>
              <a:rPr lang="ru-RU" sz="2700" b="1" dirty="0" smtClean="0">
                <a:latin typeface="Times New Roman" pitchFamily="18" charset="0"/>
                <a:cs typeface="Times New Roman" pitchFamily="18" charset="0"/>
              </a:rPr>
              <a:t>Знамя Победы было </a:t>
            </a:r>
            <a:r>
              <a:rPr lang="ru-RU" sz="2700" b="1" dirty="0" smtClean="0">
                <a:latin typeface="Times New Roman" pitchFamily="18" charset="0"/>
                <a:cs typeface="Times New Roman" pitchFamily="18" charset="0"/>
              </a:rPr>
              <a:t>водружено </a:t>
            </a:r>
            <a:r>
              <a:rPr lang="ru-RU" sz="2700" b="1" dirty="0" smtClean="0">
                <a:latin typeface="Times New Roman" pitchFamily="18" charset="0"/>
                <a:cs typeface="Times New Roman" pitchFamily="18" charset="0"/>
              </a:rPr>
              <a:t>над Рейхстагом.</a:t>
            </a:r>
            <a:r>
              <a:rPr lang="ru-RU" dirty="0" smtClean="0"/>
              <a:t/>
            </a:r>
            <a:br>
              <a:rPr lang="ru-RU" dirty="0" smtClean="0"/>
            </a:br>
            <a:endParaRPr lang="ru-RU" dirty="0"/>
          </a:p>
        </p:txBody>
      </p:sp>
      <p:pic>
        <p:nvPicPr>
          <p:cNvPr id="20482" name="Picture 2" descr="https://regnum.ru/uploads/pictures/news/2016/05/06/regnum_picture_1462535724201129_normal.jpg"/>
          <p:cNvPicPr>
            <a:picLocks noChangeAspect="1" noChangeArrowheads="1"/>
          </p:cNvPicPr>
          <p:nvPr/>
        </p:nvPicPr>
        <p:blipFill>
          <a:blip r:embed="rId2" cstate="print"/>
          <a:srcRect/>
          <a:stretch>
            <a:fillRect/>
          </a:stretch>
        </p:blipFill>
        <p:spPr bwMode="auto">
          <a:xfrm>
            <a:off x="1259632" y="980728"/>
            <a:ext cx="6660739" cy="53285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700" b="1" dirty="0" smtClean="0">
                <a:latin typeface="Times New Roman" pitchFamily="18" charset="0"/>
                <a:cs typeface="Times New Roman" pitchFamily="18" charset="0"/>
              </a:rPr>
              <a:t>Парад на Красной площади Москвы 24 июня 1945 </a:t>
            </a:r>
            <a:r>
              <a:rPr lang="ru-RU" sz="2700" b="1" dirty="0" smtClean="0">
                <a:latin typeface="Times New Roman" pitchFamily="18" charset="0"/>
                <a:cs typeface="Times New Roman" pitchFamily="18" charset="0"/>
              </a:rPr>
              <a:t>года.</a:t>
            </a:r>
            <a:r>
              <a:rPr lang="ru-RU" dirty="0" smtClean="0"/>
              <a:t/>
            </a:r>
            <a:br>
              <a:rPr lang="ru-RU" dirty="0" smtClean="0"/>
            </a:br>
            <a:endParaRPr lang="ru-RU" dirty="0"/>
          </a:p>
        </p:txBody>
      </p:sp>
      <p:pic>
        <p:nvPicPr>
          <p:cNvPr id="17410" name="Picture 2" descr="https://avatars.mds.yandex.net/get-pdb/2505385/a8e0bdf0-26d9-4c82-abc3-69f245c725fe/s1200?webp=false"/>
          <p:cNvPicPr>
            <a:picLocks noChangeAspect="1" noChangeArrowheads="1"/>
          </p:cNvPicPr>
          <p:nvPr/>
        </p:nvPicPr>
        <p:blipFill>
          <a:blip r:embed="rId2" cstate="print"/>
          <a:srcRect/>
          <a:stretch>
            <a:fillRect/>
          </a:stretch>
        </p:blipFill>
        <p:spPr bwMode="auto">
          <a:xfrm>
            <a:off x="1331640" y="836712"/>
            <a:ext cx="6538462" cy="55446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517632" cy="1143000"/>
          </a:xfrm>
        </p:spPr>
        <p:txBody>
          <a:bodyPr>
            <a:noAutofit/>
          </a:bodyPr>
          <a:lstStyle/>
          <a:p>
            <a:pPr algn="just"/>
            <a:r>
              <a:rPr lang="ru-RU" sz="2400" b="1" dirty="0" smtClean="0"/>
              <a:t/>
            </a:r>
            <a:br>
              <a:rPr lang="ru-RU" sz="2400" b="1" dirty="0" smtClean="0"/>
            </a:br>
            <a:r>
              <a:rPr lang="ru-RU" sz="2400" b="1" dirty="0" smtClean="0"/>
              <a:t>	</a:t>
            </a:r>
            <a:r>
              <a:rPr lang="ru-RU" sz="2400" b="1" dirty="0" smtClean="0"/>
              <a:t>Каждый </a:t>
            </a:r>
            <a:r>
              <a:rPr lang="ru-RU" sz="2400" b="1" dirty="0" smtClean="0"/>
              <a:t>год, 9 мая, на красной площади в Москве и во всех городах нашей родины звучат залпы салюта. В память о тех кто сражался за наше с вами счастливое детство.</a:t>
            </a:r>
            <a:br>
              <a:rPr lang="ru-RU" sz="2400" b="1" dirty="0" smtClean="0"/>
            </a:br>
            <a:endParaRPr lang="ru-RU" sz="2400" b="1" dirty="0"/>
          </a:p>
        </p:txBody>
      </p:sp>
      <p:pic>
        <p:nvPicPr>
          <p:cNvPr id="18434" name="Picture 2" descr="https://api.nsn.fm/storage/medialib/360378/regular_image-3a87c228e148277dc1ce868139f3ae36.jpg"/>
          <p:cNvPicPr>
            <a:picLocks noChangeAspect="1" noChangeArrowheads="1"/>
          </p:cNvPicPr>
          <p:nvPr/>
        </p:nvPicPr>
        <p:blipFill>
          <a:blip r:embed="rId2" cstate="print"/>
          <a:srcRect/>
          <a:stretch>
            <a:fillRect/>
          </a:stretch>
        </p:blipFill>
        <p:spPr bwMode="auto">
          <a:xfrm>
            <a:off x="971600" y="1700808"/>
            <a:ext cx="7234167" cy="48343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2506290"/>
          </a:xfrm>
        </p:spPr>
        <p:txBody>
          <a:bodyPr>
            <a:noAutofit/>
          </a:bodyPr>
          <a:lstStyle/>
          <a:p>
            <a:pPr algn="just"/>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4 </a:t>
            </a:r>
            <a:r>
              <a:rPr lang="ru-RU" sz="2400" b="1" dirty="0" smtClean="0">
                <a:latin typeface="Times New Roman" pitchFamily="18" charset="0"/>
                <a:cs typeface="Times New Roman" pitchFamily="18" charset="0"/>
              </a:rPr>
              <a:t>года, это 1418 дней и ночей шла ВОВ. За эти годы погибло 20 миллионов людей - солдат, офицеров, стариков, женщин и детей. СЕГОДНЯ мне бы хотелось, чтобы вы смогли почувствовать дух военного времени и представить, что же чувствовали и как жили люди в военное время. </a:t>
            </a:r>
            <a:r>
              <a:rPr lang="ru-RU" sz="2400" b="1" dirty="0" smtClean="0">
                <a:latin typeface="Times New Roman" pitchFamily="18" charset="0"/>
                <a:cs typeface="Times New Roman" pitchFamily="18" charset="0"/>
              </a:rPr>
              <a:t>Представим </a:t>
            </a:r>
            <a:r>
              <a:rPr lang="ru-RU" sz="2400" b="1" dirty="0" smtClean="0">
                <a:latin typeface="Times New Roman" pitchFamily="18" charset="0"/>
                <a:cs typeface="Times New Roman" pitchFamily="18" charset="0"/>
              </a:rPr>
              <a:t>себе, как это было…</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1028" name="Picture 4" descr="http://i.mycdn.me/i?r=AzEPZsRbOZEKgBhR0XGMT1RkXsqMfHCQuTShKbzYfICo1aaKTM5SRkZCeTgDn6uOyic"/>
          <p:cNvPicPr>
            <a:picLocks noChangeAspect="1" noChangeArrowheads="1"/>
          </p:cNvPicPr>
          <p:nvPr/>
        </p:nvPicPr>
        <p:blipFill>
          <a:blip r:embed="rId2" cstate="print"/>
          <a:srcRect/>
          <a:stretch>
            <a:fillRect/>
          </a:stretch>
        </p:blipFill>
        <p:spPr bwMode="auto">
          <a:xfrm>
            <a:off x="2123728" y="2852936"/>
            <a:ext cx="5472608" cy="364411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sz="6700" b="1" dirty="0" smtClean="0"/>
              <a:t>Спасибо за внимание !</a:t>
            </a:r>
            <a:endParaRPr lang="ru-RU" sz="67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002234"/>
          </a:xfrm>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Летняя </a:t>
            </a:r>
            <a:r>
              <a:rPr lang="ru-RU" sz="2700" b="1" dirty="0" smtClean="0">
                <a:latin typeface="Times New Roman" pitchFamily="18" charset="0"/>
                <a:cs typeface="Times New Roman" pitchFamily="18" charset="0"/>
              </a:rPr>
              <a:t>ночь была наполнена запахами трав, пением птиц и веселой музыкой. 22 июня самая короткая ночь в году. В этот день во всех школах страны проводили последний выпускной бал. По традиции выпускники школ встречали рассвет, они пели, смеялись, мечтали о будущем…  </a:t>
            </a:r>
            <a:r>
              <a:rPr lang="ru-RU" dirty="0" smtClean="0"/>
              <a:t/>
            </a:r>
            <a:br>
              <a:rPr lang="ru-RU" dirty="0" smtClean="0"/>
            </a:br>
            <a:endParaRPr lang="ru-RU" dirty="0"/>
          </a:p>
        </p:txBody>
      </p:sp>
      <p:pic>
        <p:nvPicPr>
          <p:cNvPr id="2050" name="Picture 2" descr="http://foto-tula.ru/files/p0049934.jpg"/>
          <p:cNvPicPr>
            <a:picLocks noChangeAspect="1" noChangeArrowheads="1"/>
          </p:cNvPicPr>
          <p:nvPr/>
        </p:nvPicPr>
        <p:blipFill>
          <a:blip r:embed="rId2" cstate="print"/>
          <a:srcRect/>
          <a:stretch>
            <a:fillRect/>
          </a:stretch>
        </p:blipFill>
        <p:spPr bwMode="auto">
          <a:xfrm>
            <a:off x="1043608" y="2636912"/>
            <a:ext cx="7138672" cy="39948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И </a:t>
            </a:r>
            <a:r>
              <a:rPr lang="ru-RU" sz="2700" b="1" dirty="0" smtClean="0">
                <a:latin typeface="Times New Roman" pitchFamily="18" charset="0"/>
                <a:cs typeface="Times New Roman" pitchFamily="18" charset="0"/>
              </a:rPr>
              <a:t>в этот момент из репродукторов, висящих на улицах, донесся громкий голос, который известил всех, что закончилась мирная жизнь и началась… война.</a:t>
            </a:r>
            <a:r>
              <a:rPr lang="ru-RU" dirty="0" smtClean="0"/>
              <a:t/>
            </a:r>
            <a:br>
              <a:rPr lang="ru-RU" dirty="0" smtClean="0"/>
            </a:br>
            <a:endParaRPr lang="ru-RU" dirty="0"/>
          </a:p>
        </p:txBody>
      </p:sp>
      <p:pic>
        <p:nvPicPr>
          <p:cNvPr id="3074" name="Picture 2" descr="https://iknigi.net/books_files/online_html/147393/_05.jpg"/>
          <p:cNvPicPr>
            <a:picLocks noChangeAspect="1" noChangeArrowheads="1"/>
          </p:cNvPicPr>
          <p:nvPr/>
        </p:nvPicPr>
        <p:blipFill>
          <a:blip r:embed="rId2" cstate="print"/>
          <a:srcRect/>
          <a:stretch>
            <a:fillRect/>
          </a:stretch>
        </p:blipFill>
        <p:spPr bwMode="auto">
          <a:xfrm>
            <a:off x="1043608" y="1628800"/>
            <a:ext cx="7344816" cy="48035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dirty="0" smtClean="0"/>
              <a:t>	</a:t>
            </a:r>
            <a:r>
              <a:rPr lang="ru-RU" sz="2700" b="1" dirty="0" smtClean="0">
                <a:latin typeface="Times New Roman" pitchFamily="18" charset="0"/>
                <a:cs typeface="Times New Roman" pitchFamily="18" charset="0"/>
              </a:rPr>
              <a:t>Именно </a:t>
            </a:r>
            <a:r>
              <a:rPr lang="ru-RU" sz="2700" b="1" dirty="0" smtClean="0">
                <a:latin typeface="Times New Roman" pitchFamily="18" charset="0"/>
                <a:cs typeface="Times New Roman" pitchFamily="18" charset="0"/>
              </a:rPr>
              <a:t>так люди нашей страны узнали о том, что 22 июня ровно в 4 часа утра, фашисты, без объявления войны атаковали границы нашей родины.</a:t>
            </a:r>
            <a:endParaRPr lang="ru-RU" sz="2700" dirty="0"/>
          </a:p>
        </p:txBody>
      </p:sp>
      <p:pic>
        <p:nvPicPr>
          <p:cNvPr id="4098" name="Picture 2" descr="https://i.ytimg.com/vi/24U3bAiMbCk/maxresdefault.jpg"/>
          <p:cNvPicPr>
            <a:picLocks noChangeAspect="1" noChangeArrowheads="1"/>
          </p:cNvPicPr>
          <p:nvPr/>
        </p:nvPicPr>
        <p:blipFill>
          <a:blip r:embed="rId2" cstate="print"/>
          <a:srcRect/>
          <a:stretch>
            <a:fillRect/>
          </a:stretch>
        </p:blipFill>
        <p:spPr bwMode="auto">
          <a:xfrm>
            <a:off x="683568" y="1916832"/>
            <a:ext cx="7858012" cy="44201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80920" cy="1143000"/>
          </a:xfrm>
        </p:spPr>
        <p:txBody>
          <a:bodyPr>
            <a:normAutofit fontScale="90000"/>
          </a:bodyPr>
          <a:lstStyle/>
          <a:p>
            <a:pPr algn="just"/>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Оборона </a:t>
            </a:r>
            <a:r>
              <a:rPr lang="ru-RU" sz="2700" b="1" dirty="0" smtClean="0">
                <a:latin typeface="Times New Roman" pitchFamily="18" charset="0"/>
                <a:cs typeface="Times New Roman" pitchFamily="18" charset="0"/>
              </a:rPr>
              <a:t>Брестской крепости. Первый удар приняли на себе пограничники. Наши войска несли огромные потери, так как нападение было неожиданным.</a:t>
            </a:r>
            <a:r>
              <a:rPr lang="ru-RU" b="1" dirty="0" smtClean="0"/>
              <a:t/>
            </a:r>
            <a:br>
              <a:rPr lang="ru-RU" b="1" dirty="0" smtClean="0"/>
            </a:br>
            <a:endParaRPr lang="ru-RU" b="1" dirty="0"/>
          </a:p>
        </p:txBody>
      </p:sp>
      <p:pic>
        <p:nvPicPr>
          <p:cNvPr id="5122" name="Picture 2" descr="https://sprint-olympic.ru/wp-content/uploads/d0bed0b1d0bed180d0bed0bdd0b0-d0b1d180d0b5d181d182d181d0bad0bed0b9-d0bad180d0b5d0bfd0bed181d182d0b8-d0bcd183d0b6d0b5d181d182d0b2d0be.jpg"/>
          <p:cNvPicPr>
            <a:picLocks noChangeAspect="1" noChangeArrowheads="1"/>
          </p:cNvPicPr>
          <p:nvPr/>
        </p:nvPicPr>
        <p:blipFill>
          <a:blip r:embed="rId2" cstate="print"/>
          <a:srcRect/>
          <a:stretch>
            <a:fillRect/>
          </a:stretch>
        </p:blipFill>
        <p:spPr bwMode="auto">
          <a:xfrm>
            <a:off x="1043608" y="1556792"/>
            <a:ext cx="7187952" cy="47889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Огромные </a:t>
            </a:r>
            <a:r>
              <a:rPr lang="ru-RU" sz="2700" b="1" dirty="0" smtClean="0">
                <a:latin typeface="Times New Roman" pitchFamily="18" charset="0"/>
                <a:cs typeface="Times New Roman" pitchFamily="18" charset="0"/>
              </a:rPr>
              <a:t>очереди людей потянулись к военкоматам. Бывшие учителя, плотники, строители все добровольцами уходили на фронт, что бы сразиться с фашистами и защитить своих родных, близких, свою Родину.</a:t>
            </a:r>
            <a:r>
              <a:rPr lang="ru-RU" dirty="0" smtClean="0"/>
              <a:t/>
            </a:r>
            <a:br>
              <a:rPr lang="ru-RU" dirty="0" smtClean="0"/>
            </a:br>
            <a:endParaRPr lang="ru-RU" dirty="0"/>
          </a:p>
        </p:txBody>
      </p:sp>
      <p:pic>
        <p:nvPicPr>
          <p:cNvPr id="7170" name="Picture 2" descr="https://pastvu.com/_p/a/8/5/c/85cb4b9a3c57a7c6d6183c7368806f20.jpg"/>
          <p:cNvPicPr>
            <a:picLocks noChangeAspect="1" noChangeArrowheads="1"/>
          </p:cNvPicPr>
          <p:nvPr/>
        </p:nvPicPr>
        <p:blipFill>
          <a:blip r:embed="rId2" cstate="print"/>
          <a:srcRect/>
          <a:stretch>
            <a:fillRect/>
          </a:stretch>
        </p:blipFill>
        <p:spPr bwMode="auto">
          <a:xfrm>
            <a:off x="755576" y="2060848"/>
            <a:ext cx="7966347" cy="42842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t>
            </a:r>
            <a:r>
              <a:rPr lang="ru-RU" sz="2700" b="1" dirty="0" smtClean="0"/>
              <a:t>В </a:t>
            </a:r>
            <a:r>
              <a:rPr lang="ru-RU" sz="2700" b="1" dirty="0" smtClean="0"/>
              <a:t>тылу оставались только женщины и дети. Женщины выращивали хлеб, овощи, скот, чтобы прокормить нашу армию. Работали на заводах у станков и делали орудия и снаряды для танков, пулеметов, катюш…. Старушки вязали варежки и шарфы для солдат, чтобы они не мерзли и могли смело бить врага. Не доедали, не досыпали. Делалось все для фронта, всё для победы!</a:t>
            </a:r>
            <a:r>
              <a:rPr lang="ru-RU" dirty="0" smtClean="0"/>
              <a:t/>
            </a:r>
            <a:br>
              <a:rPr lang="ru-RU" dirty="0" smtClean="0"/>
            </a:br>
            <a:endParaRPr lang="ru-RU" dirty="0"/>
          </a:p>
        </p:txBody>
      </p:sp>
      <p:pic>
        <p:nvPicPr>
          <p:cNvPr id="8194" name="Picture 2" descr="https://im0-tub-ru.yandex.net/i?id=d2136eef06a408fdeb610853bc49a530-l&amp;n=13"/>
          <p:cNvPicPr>
            <a:picLocks noChangeAspect="1" noChangeArrowheads="1"/>
          </p:cNvPicPr>
          <p:nvPr/>
        </p:nvPicPr>
        <p:blipFill>
          <a:blip r:embed="rId2" cstate="print"/>
          <a:srcRect/>
          <a:stretch>
            <a:fillRect/>
          </a:stretch>
        </p:blipFill>
        <p:spPr bwMode="auto">
          <a:xfrm>
            <a:off x="323528" y="2924944"/>
            <a:ext cx="3874412" cy="2880320"/>
          </a:xfrm>
          <a:prstGeom prst="rect">
            <a:avLst/>
          </a:prstGeom>
          <a:noFill/>
        </p:spPr>
      </p:pic>
      <p:pic>
        <p:nvPicPr>
          <p:cNvPr id="8196" name="Picture 4" descr="http://ushaki.tsn.47edu.ru/images/doc/01.02.2017/9/IMG_9018.JPG"/>
          <p:cNvPicPr>
            <a:picLocks noChangeAspect="1" noChangeArrowheads="1"/>
          </p:cNvPicPr>
          <p:nvPr/>
        </p:nvPicPr>
        <p:blipFill>
          <a:blip r:embed="rId3" cstate="print"/>
          <a:srcRect/>
          <a:stretch>
            <a:fillRect/>
          </a:stretch>
        </p:blipFill>
        <p:spPr bwMode="auto">
          <a:xfrm>
            <a:off x="4427984" y="3717032"/>
            <a:ext cx="4362764" cy="290850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40960" cy="1143000"/>
          </a:xfrm>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В </a:t>
            </a:r>
            <a:r>
              <a:rPr lang="ru-RU" sz="2700" b="1" dirty="0" smtClean="0">
                <a:latin typeface="Times New Roman" pitchFamily="18" charset="0"/>
                <a:cs typeface="Times New Roman" pitchFamily="18" charset="0"/>
              </a:rPr>
              <a:t>каждом доме, с замиранием сердца, ждали вестей с фронта. Читали всей семьёй, перечитывая по </a:t>
            </a:r>
            <a:r>
              <a:rPr lang="ru-RU" sz="2700" b="1" dirty="0" smtClean="0">
                <a:latin typeface="Times New Roman" pitchFamily="18" charset="0"/>
                <a:cs typeface="Times New Roman" pitchFamily="18" charset="0"/>
              </a:rPr>
              <a:t>несколько раз</a:t>
            </a:r>
            <a:r>
              <a:rPr lang="ru-RU" sz="2700" b="1" dirty="0" smtClean="0">
                <a:latin typeface="Times New Roman" pitchFamily="18" charset="0"/>
                <a:cs typeface="Times New Roman" pitchFamily="18" charset="0"/>
              </a:rPr>
              <a:t>.</a:t>
            </a:r>
            <a:r>
              <a:rPr lang="ru-RU" dirty="0" smtClean="0"/>
              <a:t/>
            </a:r>
            <a:br>
              <a:rPr lang="ru-RU" dirty="0" smtClean="0"/>
            </a:br>
            <a:endParaRPr lang="ru-RU" dirty="0"/>
          </a:p>
        </p:txBody>
      </p:sp>
      <p:pic>
        <p:nvPicPr>
          <p:cNvPr id="9218" name="Picture 2" descr="https://sochinyalka.ru/wp-content/uploads/2017/02/Kartina-Vatolinoj-Vesti-s-fronta-.jpg"/>
          <p:cNvPicPr>
            <a:picLocks noChangeAspect="1" noChangeArrowheads="1"/>
          </p:cNvPicPr>
          <p:nvPr/>
        </p:nvPicPr>
        <p:blipFill>
          <a:blip r:embed="rId2" cstate="print"/>
          <a:srcRect/>
          <a:stretch>
            <a:fillRect/>
          </a:stretch>
        </p:blipFill>
        <p:spPr bwMode="auto">
          <a:xfrm>
            <a:off x="2771800" y="1340768"/>
            <a:ext cx="3882502" cy="50405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6</Words>
  <Application>Microsoft Office PowerPoint</Application>
  <PresentationFormat>Экран (4:3)</PresentationFormat>
  <Paragraphs>20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Муниципальное дошкольное образовательное учреждение  «Детский сад №125 комбинированного вида»    «Расскажем детям о войне»                                                                                       Подготовила: Гераева Е.В.,                                                     воспитатель первой кв.категории            г.о. Саранск   2020  </vt:lpstr>
      <vt:lpstr>  4 года, это 1418 дней и ночей шла ВОВ. За эти годы погибло 20 миллионов людей - солдат, офицеров, стариков, женщин и детей. СЕГОДНЯ мне бы хотелось, чтобы вы смогли почувствовать дух военного времени и представить, что же чувствовали и как жили люди в военное время. Представим себе, как это было… </vt:lpstr>
      <vt:lpstr>   Летняя ночь была наполнена запахами трав, пением птиц и веселой музыкой. 22 июня самая короткая ночь в году. В этот день во всех школах страны проводили последний выпускной бал. По традиции выпускники школ встречали рассвет, они пели, смеялись, мечтали о будущем…   </vt:lpstr>
      <vt:lpstr>   И в этот момент из репродукторов, висящих на улицах, донесся громкий голос, который известил всех, что закончилась мирная жизнь и началась… война. </vt:lpstr>
      <vt:lpstr>  Именно так люди нашей страны узнали о том, что 22 июня ровно в 4 часа утра, фашисты, без объявления войны атаковали границы нашей родины.</vt:lpstr>
      <vt:lpstr>  Оборона Брестской крепости. Первый удар приняли на себе пограничники. Наши войска несли огромные потери, так как нападение было неожиданным. </vt:lpstr>
      <vt:lpstr>    Огромные очереди людей потянулись к военкоматам. Бывшие учителя, плотники, строители все добровольцами уходили на фронт, что бы сразиться с фашистами и защитить своих родных, близких, свою Родину. </vt:lpstr>
      <vt:lpstr>      В тылу оставались только женщины и дети. Женщины выращивали хлеб, овощи, скот, чтобы прокормить нашу армию. Работали на заводах у станков и делали орудия и снаряды для танков, пулеметов, катюш…. Старушки вязали варежки и шарфы для солдат, чтобы они не мерзли и могли смело бить врага. Не доедали, не досыпали. Делалось все для фронта, всё для победы! </vt:lpstr>
      <vt:lpstr>  В каждом доме, с замиранием сердца, ждали вестей с фронта. Читали всей семьёй, перечитывая по несколько раз. </vt:lpstr>
      <vt:lpstr>   Получить такой бумажный треугольник, означало, что твой родной человек жив и есть надежда, что он вернется. </vt:lpstr>
      <vt:lpstr> Когда стихали бои, в минуты короткого отдыха, солдаты писали домой письма, грелись у костра, играли  на  гармони  и пели песни… </vt:lpstr>
      <vt:lpstr>   В годы войны было всем тяжело и старым и малым, и солдатам и их близким. Но особенно страдали дети. Страдали от голода и холода; от невозможности вернуться в детство; от кромешного ада бомбежек… </vt:lpstr>
      <vt:lpstr>     Детей, потерявших родителей, ждало в лучшем случае – советский детский дом, где половина из них умирало от голода. – ровно 100 гр. хлеба выдавалось детям на завтрак и ужин; и 200гр. на обед в день и еще тарелка супа- кипяток, заправленный ложкой рыбьего жира – это в лучшем случае. </vt:lpstr>
      <vt:lpstr> Некоторые дети убегали в лес и вместе с партизанами взрывали поезда, тем самым помогали приближать победу наших войск.</vt:lpstr>
      <vt:lpstr>      Миллионы советских солдат погибло во время ВОВ на полях сражения, но потерь было бы гораздо больше, если бы не героизм военных медсестер. Именно они на своих хрупких, девичьих плечах выносили раненых бойцов с поля боя, не боясь свиста пуль над головами, взрыва снарядов. </vt:lpstr>
      <vt:lpstr>  8 мая 1945 года, немецкие главнокомандующие подписали соглашение о своем поражении в войне.   </vt:lpstr>
      <vt:lpstr>Знамя Победы было водружено над Рейхстагом. </vt:lpstr>
      <vt:lpstr>Парад на Красной площади Москвы 24 июня 1945 года. </vt:lpstr>
      <vt:lpstr>  Каждый год, 9 мая, на красной площади в Москве и во всех городах нашей родины звучат залпы салюта. В память о тех кто сражался за наше с вами счастливое детство. </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DNS</dc:creator>
  <cp:lastModifiedBy>DNS</cp:lastModifiedBy>
  <cp:revision>10</cp:revision>
  <dcterms:created xsi:type="dcterms:W3CDTF">2020-04-23T13:16:50Z</dcterms:created>
  <dcterms:modified xsi:type="dcterms:W3CDTF">2020-04-23T14:52:50Z</dcterms:modified>
</cp:coreProperties>
</file>