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296" r:id="rId2"/>
    <p:sldId id="298" r:id="rId3"/>
    <p:sldId id="294" r:id="rId4"/>
    <p:sldId id="346" r:id="rId5"/>
    <p:sldId id="308" r:id="rId6"/>
    <p:sldId id="377" r:id="rId7"/>
    <p:sldId id="378" r:id="rId8"/>
    <p:sldId id="379" r:id="rId9"/>
    <p:sldId id="374" r:id="rId10"/>
    <p:sldId id="314" r:id="rId11"/>
    <p:sldId id="373" r:id="rId12"/>
    <p:sldId id="313" r:id="rId13"/>
    <p:sldId id="311" r:id="rId14"/>
    <p:sldId id="319" r:id="rId15"/>
    <p:sldId id="318" r:id="rId16"/>
    <p:sldId id="353" r:id="rId17"/>
    <p:sldId id="317" r:id="rId18"/>
    <p:sldId id="309" r:id="rId19"/>
    <p:sldId id="354" r:id="rId20"/>
    <p:sldId id="320" r:id="rId21"/>
    <p:sldId id="323" r:id="rId22"/>
    <p:sldId id="321" r:id="rId23"/>
    <p:sldId id="326" r:id="rId24"/>
    <p:sldId id="384" r:id="rId25"/>
    <p:sldId id="329" r:id="rId26"/>
    <p:sldId id="330" r:id="rId27"/>
    <p:sldId id="372" r:id="rId28"/>
    <p:sldId id="362" r:id="rId29"/>
    <p:sldId id="386" r:id="rId30"/>
    <p:sldId id="332" r:id="rId31"/>
    <p:sldId id="376" r:id="rId32"/>
    <p:sldId id="364" r:id="rId33"/>
    <p:sldId id="382" r:id="rId34"/>
    <p:sldId id="368" r:id="rId35"/>
    <p:sldId id="334" r:id="rId36"/>
    <p:sldId id="337" r:id="rId37"/>
    <p:sldId id="336" r:id="rId38"/>
    <p:sldId id="339" r:id="rId39"/>
    <p:sldId id="369" r:id="rId40"/>
    <p:sldId id="365" r:id="rId41"/>
    <p:sldId id="340" r:id="rId42"/>
    <p:sldId id="381" r:id="rId43"/>
    <p:sldId id="366" r:id="rId44"/>
    <p:sldId id="367" r:id="rId45"/>
    <p:sldId id="341" r:id="rId46"/>
    <p:sldId id="358" r:id="rId47"/>
    <p:sldId id="342" r:id="rId48"/>
    <p:sldId id="385" r:id="rId49"/>
    <p:sldId id="344" r:id="rId50"/>
    <p:sldId id="347" r:id="rId51"/>
    <p:sldId id="383"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70" autoAdjust="0"/>
  </p:normalViewPr>
  <p:slideViewPr>
    <p:cSldViewPr>
      <p:cViewPr>
        <p:scale>
          <a:sx n="80" d="100"/>
          <a:sy n="80" d="100"/>
        </p:scale>
        <p:origin x="-85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78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33AF5F-22B8-4670-93C0-67B563BAC9AA}" type="datetimeFigureOut">
              <a:rPr lang="ru-RU" smtClean="0"/>
              <a:pPr/>
              <a:t>09.04.2021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4B344-259D-45E0-8390-F6480C3A5C7E}" type="slidenum">
              <a:rPr lang="ru-RU" smtClean="0"/>
              <a:pPr/>
              <a:t>‹#›</a:t>
            </a:fld>
            <a:endParaRPr lang="ru-RU"/>
          </a:p>
        </p:txBody>
      </p:sp>
    </p:spTree>
    <p:extLst>
      <p:ext uri="{BB962C8B-B14F-4D97-AF65-F5344CB8AC3E}">
        <p14:creationId xmlns:p14="http://schemas.microsoft.com/office/powerpoint/2010/main" val="402219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64B344-259D-45E0-8390-F6480C3A5C7E}" type="slidenum">
              <a:rPr lang="ru-RU" smtClean="0"/>
              <a:pPr/>
              <a:t>12</a:t>
            </a:fld>
            <a:endParaRPr lang="ru-RU"/>
          </a:p>
        </p:txBody>
      </p:sp>
    </p:spTree>
    <p:extLst>
      <p:ext uri="{BB962C8B-B14F-4D97-AF65-F5344CB8AC3E}">
        <p14:creationId xmlns:p14="http://schemas.microsoft.com/office/powerpoint/2010/main" val="405007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20" name="Нижний колонтитул 19"/>
          <p:cNvSpPr>
            <a:spLocks noGrp="1"/>
          </p:cNvSpPr>
          <p:nvPr>
            <p:ph type="ftr" sz="quarter" idx="11"/>
          </p:nvPr>
        </p:nvSpPr>
        <p:spPr/>
        <p:txBody>
          <a:bodyPr/>
          <a:lstStyle>
            <a:extLst/>
          </a:lstStyle>
          <a:p>
            <a:endParaRPr lang="ru-RU" dirty="0"/>
          </a:p>
        </p:txBody>
      </p:sp>
      <p:sp>
        <p:nvSpPr>
          <p:cNvPr id="10" name="Номер слайда 9"/>
          <p:cNvSpPr>
            <a:spLocks noGrp="1"/>
          </p:cNvSpPr>
          <p:nvPr>
            <p:ph type="sldNum" sz="quarter" idx="12"/>
          </p:nvPr>
        </p:nvSpPr>
        <p:spPr/>
        <p:txBody>
          <a:bodyPr/>
          <a:lstStyle>
            <a:extLst/>
          </a:lstStyle>
          <a:p>
            <a:fld id="{808478AB-910C-4D67-AFD2-DE344B40E212}" type="slidenum">
              <a:rPr lang="ru-RU" smtClean="0"/>
              <a:pPr/>
              <a:t>‹#›</a:t>
            </a:fld>
            <a:endParaRPr lang="ru-RU" dirty="0"/>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808478AB-910C-4D67-AFD2-DE344B40E212}" type="slidenum">
              <a:rPr lang="ru-RU" smtClean="0"/>
              <a:pPr/>
              <a:t>‹#›</a:t>
            </a:fld>
            <a:endParaRPr lang="ru-RU" dirty="0"/>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Дата 1"/>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808478AB-910C-4D67-AFD2-DE344B40E212}" type="slidenum">
              <a:rPr lang="ru-RU" smtClean="0"/>
              <a:pPr/>
              <a:t>‹#›</a:t>
            </a:fld>
            <a:endParaRPr lang="ru-RU" dirty="0"/>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808478AB-910C-4D67-AFD2-DE344B40E212}"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535E41C6-329A-42AF-B153-DD9271D11546}" type="datetimeFigureOut">
              <a:rPr lang="ru-RU" smtClean="0"/>
              <a:pPr/>
              <a:t>09.04.2021</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808478AB-910C-4D67-AFD2-DE344B40E212}" type="slidenum">
              <a:rPr lang="ru-RU" smtClean="0"/>
              <a:pPr/>
              <a:t>‹#›</a:t>
            </a:fld>
            <a:endParaRPr lang="ru-RU" dirty="0"/>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dirty="0"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35E41C6-329A-42AF-B153-DD9271D11546}" type="datetimeFigureOut">
              <a:rPr lang="ru-RU" smtClean="0"/>
              <a:pPr/>
              <a:t>09.04.2021</a:t>
            </a:fld>
            <a:endParaRPr lang="ru-RU" dirty="0"/>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dirty="0"/>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08478AB-910C-4D67-AFD2-DE344B40E212}" type="slidenum">
              <a:rPr lang="ru-RU" smtClean="0"/>
              <a:pPr/>
              <a:t>‹#›</a:t>
            </a:fld>
            <a:endParaRPr lang="ru-RU" dirty="0"/>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ds66sar.schoolrm.r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677108"/>
          </a:xfrm>
          <a:prstGeom prst="rect">
            <a:avLst/>
          </a:prstGeom>
        </p:spPr>
        <p:txBody>
          <a:bodyPr wrap="square">
            <a:spAutoFit/>
          </a:bodyPr>
          <a:lstStyle/>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sp>
        <p:nvSpPr>
          <p:cNvPr id="4" name="Прямоугольник 3"/>
          <p:cNvSpPr/>
          <p:nvPr/>
        </p:nvSpPr>
        <p:spPr>
          <a:xfrm>
            <a:off x="1115616" y="548681"/>
            <a:ext cx="6624736" cy="400110"/>
          </a:xfrm>
          <a:prstGeom prst="rect">
            <a:avLst/>
          </a:prstGeom>
        </p:spPr>
        <p:txBody>
          <a:bodyPr wrap="square">
            <a:spAutoFit/>
          </a:bodyPr>
          <a:lstStyle/>
          <a:p>
            <a:pPr algn="ctr"/>
            <a:r>
              <a:rPr lang="ru-RU" sz="2000" b="1" dirty="0">
                <a:solidFill>
                  <a:srgbClr val="002060"/>
                </a:solidFill>
                <a:latin typeface="Times New Roman" pitchFamily="18" charset="0"/>
                <a:ea typeface="+mj-ea"/>
                <a:cs typeface="Times New Roman" pitchFamily="18" charset="0"/>
              </a:rPr>
              <a:t>Министерство  образования </a:t>
            </a:r>
            <a:r>
              <a:rPr lang="ru-RU" sz="2000" b="1" dirty="0" smtClean="0">
                <a:solidFill>
                  <a:srgbClr val="002060"/>
                </a:solidFill>
                <a:latin typeface="Times New Roman" pitchFamily="18" charset="0"/>
                <a:ea typeface="+mj-ea"/>
                <a:cs typeface="Times New Roman" pitchFamily="18" charset="0"/>
              </a:rPr>
              <a:t>Республики Мордовия</a:t>
            </a:r>
            <a:endParaRPr lang="ru-RU" dirty="0"/>
          </a:p>
        </p:txBody>
      </p:sp>
      <p:sp>
        <p:nvSpPr>
          <p:cNvPr id="7" name="Прямоугольник 6"/>
          <p:cNvSpPr/>
          <p:nvPr/>
        </p:nvSpPr>
        <p:spPr>
          <a:xfrm>
            <a:off x="971600" y="1772816"/>
            <a:ext cx="5184576" cy="2785378"/>
          </a:xfrm>
          <a:prstGeom prst="rect">
            <a:avLst/>
          </a:prstGeom>
        </p:spPr>
        <p:txBody>
          <a:bodyPr wrap="square">
            <a:spAutoFit/>
          </a:bodyPr>
          <a:lstStyle/>
          <a:p>
            <a:pPr marL="27432" lvl="0" algn="ctr">
              <a:spcBef>
                <a:spcPts val="600"/>
              </a:spcBef>
              <a:buClr>
                <a:srgbClr val="3891A7"/>
              </a:buClr>
              <a:buSzPct val="80000"/>
            </a:pPr>
            <a:r>
              <a:rPr lang="ru-RU" sz="3000" b="1" dirty="0" smtClean="0">
                <a:solidFill>
                  <a:srgbClr val="C00000"/>
                </a:solidFill>
                <a:latin typeface="Times New Roman" pitchFamily="18" charset="0"/>
                <a:cs typeface="Times New Roman" pitchFamily="18" charset="0"/>
              </a:rPr>
              <a:t>ПОРТФОЛИО</a:t>
            </a:r>
            <a:endParaRPr lang="ru-RU" sz="3000" b="1" dirty="0">
              <a:solidFill>
                <a:srgbClr val="C00000"/>
              </a:solidFill>
              <a:latin typeface="Times New Roman" pitchFamily="18" charset="0"/>
              <a:cs typeface="Times New Roman" pitchFamily="18" charset="0"/>
            </a:endParaRPr>
          </a:p>
          <a:p>
            <a:pPr marL="27432" lvl="0" algn="ctr">
              <a:spcBef>
                <a:spcPts val="600"/>
              </a:spcBef>
              <a:buClr>
                <a:srgbClr val="3891A7"/>
              </a:buClr>
              <a:buSzPct val="80000"/>
            </a:pPr>
            <a:r>
              <a:rPr lang="ru-RU" sz="2400" b="1" dirty="0">
                <a:solidFill>
                  <a:srgbClr val="C00000"/>
                </a:solidFill>
                <a:latin typeface="Times New Roman" pitchFamily="18" charset="0"/>
                <a:cs typeface="Times New Roman" pitchFamily="18" charset="0"/>
              </a:rPr>
              <a:t>Четверговой Елены Павловны</a:t>
            </a:r>
          </a:p>
          <a:p>
            <a:pPr marL="27432" lvl="0" algn="ctr">
              <a:spcBef>
                <a:spcPts val="600"/>
              </a:spcBef>
              <a:buClr>
                <a:srgbClr val="3891A7"/>
              </a:buClr>
              <a:buSzPct val="80000"/>
            </a:pPr>
            <a:r>
              <a:rPr lang="ru-RU" sz="2400" b="1" dirty="0">
                <a:solidFill>
                  <a:srgbClr val="C00000"/>
                </a:solidFill>
                <a:latin typeface="Times New Roman" pitchFamily="18" charset="0"/>
                <a:cs typeface="Times New Roman" pitchFamily="18" charset="0"/>
              </a:rPr>
              <a:t>воспитателя </a:t>
            </a:r>
            <a:r>
              <a:rPr lang="ru-RU" sz="2400" b="1" dirty="0" smtClean="0">
                <a:solidFill>
                  <a:srgbClr val="C00000"/>
                </a:solidFill>
                <a:latin typeface="Times New Roman" pitchFamily="18" charset="0"/>
                <a:cs typeface="Times New Roman" pitchFamily="18" charset="0"/>
              </a:rPr>
              <a:t>МДОУ</a:t>
            </a:r>
          </a:p>
          <a:p>
            <a:pPr marL="27432" lvl="0" algn="ctr">
              <a:spcBef>
                <a:spcPts val="600"/>
              </a:spcBef>
              <a:buClr>
                <a:srgbClr val="3891A7"/>
              </a:buClr>
              <a:buSzPct val="80000"/>
            </a:pPr>
            <a:r>
              <a:rPr lang="ru-RU" sz="2400" b="1" dirty="0" smtClean="0">
                <a:solidFill>
                  <a:srgbClr val="C00000"/>
                </a:solidFill>
                <a:latin typeface="Times New Roman" pitchFamily="18" charset="0"/>
                <a:cs typeface="Times New Roman" pitchFamily="18" charset="0"/>
              </a:rPr>
              <a:t> </a:t>
            </a:r>
            <a:r>
              <a:rPr lang="ru-RU" sz="2400" b="1" dirty="0">
                <a:solidFill>
                  <a:srgbClr val="C00000"/>
                </a:solidFill>
                <a:latin typeface="Times New Roman" pitchFamily="18" charset="0"/>
                <a:cs typeface="Times New Roman" pitchFamily="18" charset="0"/>
              </a:rPr>
              <a:t>«Детский сад №66</a:t>
            </a:r>
            <a:r>
              <a:rPr lang="ru-RU" sz="2400" b="1" dirty="0" smtClean="0">
                <a:solidFill>
                  <a:srgbClr val="C00000"/>
                </a:solidFill>
                <a:latin typeface="Times New Roman" pitchFamily="18" charset="0"/>
                <a:cs typeface="Times New Roman" pitchFamily="18" charset="0"/>
              </a:rPr>
              <a:t>»</a:t>
            </a:r>
          </a:p>
          <a:p>
            <a:pPr marL="27432" lvl="0" algn="ctr">
              <a:spcBef>
                <a:spcPts val="600"/>
              </a:spcBef>
              <a:buClr>
                <a:srgbClr val="3891A7"/>
              </a:buClr>
              <a:buSzPct val="80000"/>
            </a:pPr>
            <a:r>
              <a:rPr lang="ru-RU" sz="2400" b="1" dirty="0" err="1" smtClean="0">
                <a:solidFill>
                  <a:srgbClr val="C00000"/>
                </a:solidFill>
                <a:latin typeface="Times New Roman" pitchFamily="18" charset="0"/>
                <a:cs typeface="Times New Roman" pitchFamily="18" charset="0"/>
              </a:rPr>
              <a:t>г.о.Саранск</a:t>
            </a:r>
            <a:endParaRPr lang="en-US" sz="2400" b="1" dirty="0" smtClean="0">
              <a:solidFill>
                <a:srgbClr val="C00000"/>
              </a:solidFill>
              <a:latin typeface="Times New Roman" pitchFamily="18" charset="0"/>
              <a:cs typeface="Times New Roman" pitchFamily="18" charset="0"/>
            </a:endParaRPr>
          </a:p>
          <a:p>
            <a:pPr marL="27432" lvl="0" algn="ctr">
              <a:spcBef>
                <a:spcPts val="600"/>
              </a:spcBef>
              <a:buClr>
                <a:srgbClr val="3891A7"/>
              </a:buClr>
              <a:buSzPct val="80000"/>
            </a:pPr>
            <a:endParaRPr lang="ru-RU" sz="2400" b="1" dirty="0">
              <a:solidFill>
                <a:srgbClr val="002060"/>
              </a:solidFill>
              <a:latin typeface="Times New Roman" pitchFamily="18" charset="0"/>
              <a:cs typeface="Times New Roman" pitchFamily="18" charset="0"/>
            </a:endParaRPr>
          </a:p>
        </p:txBody>
      </p:sp>
      <p:pic>
        <p:nvPicPr>
          <p:cNvPr id="10" name="Рисунок 9" descr="D:\дашкин выпускной\выпускной 23.05.2018\7nExRBHg8Y0.jpg"/>
          <p:cNvPicPr/>
          <p:nvPr/>
        </p:nvPicPr>
        <p:blipFill rotWithShape="1">
          <a:blip r:embed="rId3">
            <a:extLst>
              <a:ext uri="{28A0092B-C50C-407E-A947-70E740481C1C}">
                <a14:useLocalDpi xmlns:a14="http://schemas.microsoft.com/office/drawing/2010/main" val="0"/>
              </a:ext>
            </a:extLst>
          </a:blip>
          <a:srcRect l="44729" t="21819" r="28291" b="57520"/>
          <a:stretch/>
        </p:blipFill>
        <p:spPr bwMode="auto">
          <a:xfrm>
            <a:off x="6476340" y="1204140"/>
            <a:ext cx="1944216" cy="26887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073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nvPr>
        </p:nvGraphicFramePr>
        <p:xfrm>
          <a:off x="2277773" y="1149604"/>
          <a:ext cx="5814004" cy="5396992"/>
        </p:xfrm>
        <a:graphic>
          <a:graphicData uri="http://schemas.openxmlformats.org/drawingml/2006/table">
            <a:tbl>
              <a:tblPr firstRow="1" firstCol="1" bandRow="1"/>
              <a:tblGrid>
                <a:gridCol w="2907002"/>
                <a:gridCol w="2907002"/>
              </a:tblGrid>
              <a:tr h="4800600">
                <a:tc>
                  <a:txBody>
                    <a:bodyPr/>
                    <a:lstStyle/>
                    <a:p>
                      <a:pPr>
                        <a:lnSpc>
                          <a:spcPct val="115000"/>
                        </a:lnSpc>
                        <a:spcAft>
                          <a:spcPts val="1000"/>
                        </a:spcAft>
                      </a:pPr>
                      <a:r>
                        <a:rPr lang="ru-RU" sz="600" b="1">
                          <a:effectLst/>
                          <a:latin typeface="Times New Roman"/>
                          <a:ea typeface="Times New Roman"/>
                          <a:cs typeface="Times New Roman"/>
                        </a:rPr>
                        <a:t>Проект «Мы любим книги»</a:t>
                      </a:r>
                      <a:endParaRPr lang="ru-RU" sz="600">
                        <a:effectLst/>
                        <a:latin typeface="Calibri"/>
                        <a:ea typeface="Calibri"/>
                        <a:cs typeface="Times New Roman"/>
                      </a:endParaRPr>
                    </a:p>
                    <a:p>
                      <a:pPr>
                        <a:lnSpc>
                          <a:spcPct val="115000"/>
                        </a:lnSpc>
                        <a:spcAft>
                          <a:spcPts val="1000"/>
                        </a:spcAft>
                      </a:pPr>
                      <a:r>
                        <a:rPr lang="ru-RU" sz="600" b="1">
                          <a:effectLst/>
                          <a:latin typeface="Times New Roman"/>
                          <a:ea typeface="Times New Roman"/>
                          <a:cs typeface="Times New Roman"/>
                        </a:rPr>
                        <a:t>Пояснительная записка</a:t>
                      </a:r>
                      <a:endParaRPr lang="ru-RU" sz="600">
                        <a:effectLst/>
                        <a:latin typeface="Calibri"/>
                        <a:ea typeface="Calibri"/>
                        <a:cs typeface="Times New Roman"/>
                      </a:endParaRPr>
                    </a:p>
                    <a:p>
                      <a:pPr>
                        <a:lnSpc>
                          <a:spcPct val="115000"/>
                        </a:lnSpc>
                        <a:spcAft>
                          <a:spcPts val="1000"/>
                        </a:spcAft>
                      </a:pPr>
                      <a:r>
                        <a:rPr lang="ru-RU" sz="600">
                          <a:effectLst/>
                          <a:latin typeface="Times New Roman"/>
                          <a:ea typeface="Times New Roman"/>
                          <a:cs typeface="Times New Roman"/>
                        </a:rPr>
                        <a:t>На сегодняшний день весь мир стоит перед проблемой сохранения интереса к книге, к чтению как процессу и ведущей деятельности человека. Ведь большинство детей и взрослых предпочитают пассивное  времяпровождение  перед телевизором, видео, компьютером  активному чтению или слушанию, в связи с этим у людей, ослаблен интерес к книге и желание работать с ней. Ведь книга требует напряжения мысли, анализа прочитанного, будит творческое сознание читателя, способствует генерации и освоению новых идей, но при условии внимательного и вдумчивого отношения к ней и систематического чтения. Художественная литература открывает и объясняет ребенку жизнь общества и природы, мир человеческих чувств и взаимоотношений. Она развивает мышление и воображение ребенка, обобщает его эмоции, дает прекрасные образцы русского литературного языка.</a:t>
                      </a:r>
                      <a:endParaRPr lang="ru-RU" sz="600">
                        <a:effectLst/>
                        <a:latin typeface="Calibri"/>
                        <a:ea typeface="Calibri"/>
                        <a:cs typeface="Times New Roman"/>
                      </a:endParaRPr>
                    </a:p>
                    <a:p>
                      <a:pPr>
                        <a:lnSpc>
                          <a:spcPct val="115000"/>
                        </a:lnSpc>
                        <a:spcAft>
                          <a:spcPts val="1000"/>
                        </a:spcAft>
                      </a:pPr>
                      <a:r>
                        <a:rPr lang="ru-RU" sz="600" b="1">
                          <a:effectLst/>
                          <a:latin typeface="Times New Roman"/>
                          <a:ea typeface="Times New Roman"/>
                          <a:cs typeface="Times New Roman"/>
                        </a:rPr>
                        <a:t>Актуальность проекта</a:t>
                      </a:r>
                      <a:endParaRPr lang="ru-RU" sz="600">
                        <a:effectLst/>
                        <a:latin typeface="Calibri"/>
                        <a:ea typeface="Calibri"/>
                        <a:cs typeface="Times New Roman"/>
                      </a:endParaRPr>
                    </a:p>
                    <a:p>
                      <a:pPr>
                        <a:lnSpc>
                          <a:spcPct val="115000"/>
                        </a:lnSpc>
                        <a:spcAft>
                          <a:spcPts val="1000"/>
                        </a:spcAft>
                      </a:pPr>
                      <a:r>
                        <a:rPr lang="ru-RU" sz="600">
                          <a:effectLst/>
                          <a:latin typeface="Times New Roman"/>
                          <a:ea typeface="Times New Roman"/>
                          <a:cs typeface="Times New Roman"/>
                        </a:rPr>
                        <a:t>В настоящее время возникла проблема: у детей падает интерес к книге. Ее место занимает телевидение, другие технические средства, которые во многих случаях не могут заменить книгу. Падение интереса к чтению является фактором сегодняшней жизни. Дошкольный возраст — время активного становления читателя в ребенке, требующее внимания и кропотливой совместной работы детского сада и семьи.</a:t>
                      </a:r>
                      <a:endParaRPr lang="ru-RU" sz="600">
                        <a:effectLst/>
                        <a:latin typeface="Calibri"/>
                        <a:ea typeface="Calibri"/>
                        <a:cs typeface="Times New Roman"/>
                      </a:endParaRPr>
                    </a:p>
                    <a:p>
                      <a:pPr marL="21590" indent="-21590">
                        <a:lnSpc>
                          <a:spcPct val="115000"/>
                        </a:lnSpc>
                        <a:spcAft>
                          <a:spcPts val="1000"/>
                        </a:spcAft>
                      </a:pPr>
                      <a:r>
                        <a:rPr lang="ru-RU" sz="600" b="1">
                          <a:effectLst/>
                          <a:latin typeface="Times New Roman"/>
                          <a:ea typeface="Times New Roman"/>
                          <a:cs typeface="Times New Roman"/>
                        </a:rPr>
                        <a:t>Цель проекта: </a:t>
                      </a:r>
                      <a:r>
                        <a:rPr lang="ru-RU" sz="600">
                          <a:effectLst/>
                          <a:latin typeface="Times New Roman"/>
                          <a:ea typeface="Times New Roman"/>
                          <a:cs typeface="Times New Roman"/>
                        </a:rPr>
                        <a:t>формирование  у ребенка устойчивого  интереса к книжной культуре, потребность в систематическом   обращении к книге.</a:t>
                      </a:r>
                      <a:endParaRPr lang="ru-RU" sz="600">
                        <a:effectLst/>
                        <a:latin typeface="Calibri"/>
                        <a:ea typeface="Calibri"/>
                        <a:cs typeface="Times New Roman"/>
                      </a:endParaRPr>
                    </a:p>
                    <a:p>
                      <a:pPr>
                        <a:lnSpc>
                          <a:spcPct val="115000"/>
                        </a:lnSpc>
                        <a:spcAft>
                          <a:spcPts val="1000"/>
                        </a:spcAft>
                      </a:pPr>
                      <a:r>
                        <a:rPr lang="ru-RU" sz="600" b="1">
                          <a:effectLst/>
                          <a:latin typeface="Times New Roman"/>
                          <a:ea typeface="Times New Roman"/>
                          <a:cs typeface="Times New Roman"/>
                        </a:rPr>
                        <a:t>Задачи: </a:t>
                      </a:r>
                      <a:r>
                        <a:rPr lang="ru-RU" sz="600">
                          <a:effectLst/>
                          <a:latin typeface="Times New Roman"/>
                          <a:ea typeface="Times New Roman"/>
                          <a:cs typeface="Times New Roman"/>
                        </a:rPr>
                        <a:t>         </a:t>
                      </a:r>
                      <a:endParaRPr lang="ru-RU" sz="60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a:effectLst/>
                          <a:latin typeface="Times New Roman"/>
                          <a:ea typeface="Times New Roman"/>
                          <a:cs typeface="Times New Roman"/>
                        </a:rPr>
                        <a:t>развивать у ребенка речь в результате прослушивания и последующего пересказа различных произведений для развития эмоциональной, творческой и эмоциональной активности;</a:t>
                      </a:r>
                      <a:endParaRPr lang="ru-RU" sz="60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a:effectLst/>
                          <a:latin typeface="Times New Roman"/>
                          <a:ea typeface="Times New Roman"/>
                          <a:cs typeface="Times New Roman"/>
                        </a:rPr>
                        <a:t>формировать интерес и потребность в слушании и восприятии художественного текста;</a:t>
                      </a:r>
                      <a:endParaRPr lang="ru-RU" sz="60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a:effectLst/>
                          <a:latin typeface="Times New Roman"/>
                          <a:ea typeface="Times New Roman"/>
                          <a:cs typeface="Times New Roman"/>
                        </a:rPr>
                        <a:t>развивать память ребенка посредством заучивания стихотворений;</a:t>
                      </a:r>
                      <a:endParaRPr lang="ru-RU" sz="60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a:effectLst/>
                          <a:latin typeface="Times New Roman"/>
                          <a:ea typeface="Times New Roman"/>
                          <a:cs typeface="Times New Roman"/>
                        </a:rPr>
                        <a:t>развивать у детей бережное отношение к книге, учить детей ремонтировать книги;</a:t>
                      </a:r>
                      <a:endParaRPr lang="ru-RU" sz="60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a:effectLst/>
                          <a:latin typeface="Times New Roman"/>
                          <a:ea typeface="Times New Roman"/>
                          <a:cs typeface="Times New Roman"/>
                        </a:rPr>
                        <a:t>развивать у детей творческие способности;</a:t>
                      </a:r>
                      <a:endParaRPr lang="ru-RU" sz="600">
                        <a:effectLst/>
                        <a:latin typeface="Calibri"/>
                        <a:ea typeface="Calibri"/>
                        <a:cs typeface="Times New Roman"/>
                      </a:endParaRPr>
                    </a:p>
                    <a:p>
                      <a:pPr marL="21590" indent="-21590">
                        <a:lnSpc>
                          <a:spcPct val="115000"/>
                        </a:lnSpc>
                        <a:spcAft>
                          <a:spcPts val="1000"/>
                        </a:spcAft>
                      </a:pPr>
                      <a:r>
                        <a:rPr lang="ru-RU" sz="600">
                          <a:effectLst/>
                          <a:latin typeface="Times New Roman"/>
                          <a:ea typeface="Times New Roman"/>
                          <a:cs typeface="Times New Roman"/>
                        </a:rPr>
                        <a:t> </a:t>
                      </a:r>
                      <a:endParaRPr lang="ru-RU" sz="600">
                        <a:effectLst/>
                        <a:latin typeface="Calibri"/>
                        <a:ea typeface="Calibri"/>
                        <a:cs typeface="Times New Roman"/>
                      </a:endParaRPr>
                    </a:p>
                    <a:p>
                      <a:pPr>
                        <a:lnSpc>
                          <a:spcPct val="115000"/>
                        </a:lnSpc>
                        <a:spcAft>
                          <a:spcPts val="0"/>
                        </a:spcAft>
                      </a:pPr>
                      <a:r>
                        <a:rPr lang="ru-RU" sz="600">
                          <a:effectLst/>
                          <a:latin typeface="Calibri"/>
                          <a:ea typeface="Calibri"/>
                          <a:cs typeface="Times New Roman"/>
                        </a:rPr>
                        <a:t> </a:t>
                      </a:r>
                    </a:p>
                  </a:txBody>
                  <a:tcPr marL="39200" marR="39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1000"/>
                        </a:spcAft>
                        <a:buSzPts val="1000"/>
                        <a:buFont typeface="Symbol"/>
                        <a:buChar char=""/>
                        <a:tabLst>
                          <a:tab pos="457200" algn="l"/>
                        </a:tabLst>
                      </a:pPr>
                      <a:r>
                        <a:rPr lang="ru-RU" sz="600" dirty="0">
                          <a:effectLst/>
                          <a:latin typeface="Times New Roman"/>
                          <a:ea typeface="Times New Roman"/>
                          <a:cs typeface="Times New Roman"/>
                        </a:rPr>
                        <a:t>обучать родителей умению развивать способности своего ребенка, выполнять работу вместе с ребенком (изготовление совместных поделок дома и в саду);</a:t>
                      </a:r>
                      <a:endParaRPr lang="ru-RU" sz="600" dirty="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dirty="0">
                          <a:effectLst/>
                          <a:latin typeface="Times New Roman"/>
                          <a:ea typeface="Times New Roman"/>
                          <a:cs typeface="Times New Roman"/>
                        </a:rPr>
                        <a:t>развивать у детей умение анализировать поступки главных героев, сравнивать их с собственными поступками, делать выводы;</a:t>
                      </a:r>
                      <a:endParaRPr lang="ru-RU" sz="600" dirty="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dirty="0">
                          <a:effectLst/>
                          <a:latin typeface="Times New Roman"/>
                          <a:ea typeface="Times New Roman"/>
                          <a:cs typeface="Times New Roman"/>
                        </a:rPr>
                        <a:t>обучение умению слушать произведение, изображать характер главного героя посредством рисунка, лепки, театральных постановок;</a:t>
                      </a:r>
                      <a:endParaRPr lang="ru-RU" sz="600" dirty="0">
                        <a:effectLst/>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ru-RU" sz="600" dirty="0">
                          <a:effectLst/>
                          <a:latin typeface="Times New Roman"/>
                          <a:ea typeface="Times New Roman"/>
                          <a:cs typeface="Times New Roman"/>
                        </a:rPr>
                        <a:t>расширять знания детей о различных жанрах литературы, авторах, произведениях.</a:t>
                      </a:r>
                      <a:endParaRPr lang="ru-RU" sz="600" dirty="0">
                        <a:effectLst/>
                        <a:latin typeface="Calibri"/>
                        <a:ea typeface="Calibri"/>
                        <a:cs typeface="Times New Roman"/>
                      </a:endParaRPr>
                    </a:p>
                    <a:p>
                      <a:pPr>
                        <a:lnSpc>
                          <a:spcPct val="115000"/>
                        </a:lnSpc>
                        <a:spcAft>
                          <a:spcPts val="1000"/>
                        </a:spcAft>
                      </a:pPr>
                      <a:r>
                        <a:rPr lang="ru-RU" sz="600" b="1" dirty="0">
                          <a:effectLst/>
                          <a:latin typeface="Times New Roman"/>
                          <a:ea typeface="Times New Roman"/>
                          <a:cs typeface="Times New Roman"/>
                        </a:rPr>
                        <a:t>       Тип проекта</a:t>
                      </a:r>
                      <a:r>
                        <a:rPr lang="ru-RU" sz="600" dirty="0">
                          <a:effectLst/>
                          <a:latin typeface="Times New Roman"/>
                          <a:ea typeface="Times New Roman"/>
                          <a:cs typeface="Times New Roman"/>
                        </a:rPr>
                        <a:t>: информационно – творческий.</a:t>
                      </a:r>
                      <a:endParaRPr lang="ru-RU" sz="600" dirty="0">
                        <a:effectLst/>
                        <a:latin typeface="Calibri"/>
                        <a:ea typeface="Calibri"/>
                        <a:cs typeface="Times New Roman"/>
                      </a:endParaRPr>
                    </a:p>
                    <a:p>
                      <a:pPr>
                        <a:lnSpc>
                          <a:spcPct val="115000"/>
                        </a:lnSpc>
                        <a:spcAft>
                          <a:spcPts val="1000"/>
                        </a:spcAft>
                      </a:pPr>
                      <a:r>
                        <a:rPr lang="ru-RU" sz="600" b="1" dirty="0">
                          <a:effectLst/>
                          <a:latin typeface="Times New Roman"/>
                          <a:ea typeface="Times New Roman"/>
                          <a:cs typeface="Times New Roman"/>
                        </a:rPr>
                        <a:t>       По времени проведения</a:t>
                      </a:r>
                      <a:r>
                        <a:rPr lang="ru-RU" sz="600" dirty="0">
                          <a:effectLst/>
                          <a:latin typeface="Times New Roman"/>
                          <a:ea typeface="Times New Roman"/>
                          <a:cs typeface="Times New Roman"/>
                        </a:rPr>
                        <a:t>: долгосрочный (сентябрь-май).</a:t>
                      </a:r>
                      <a:endParaRPr lang="ru-RU" sz="600" dirty="0">
                        <a:effectLst/>
                        <a:latin typeface="Calibri"/>
                        <a:ea typeface="Calibri"/>
                        <a:cs typeface="Times New Roman"/>
                      </a:endParaRPr>
                    </a:p>
                    <a:p>
                      <a:pPr>
                        <a:lnSpc>
                          <a:spcPct val="115000"/>
                        </a:lnSpc>
                        <a:spcAft>
                          <a:spcPts val="1000"/>
                        </a:spcAft>
                      </a:pPr>
                      <a:r>
                        <a:rPr lang="ru-RU" sz="600" b="1" dirty="0">
                          <a:effectLst/>
                          <a:latin typeface="Times New Roman"/>
                          <a:ea typeface="Times New Roman"/>
                          <a:cs typeface="Times New Roman"/>
                        </a:rPr>
                        <a:t>       Участники проекта</a:t>
                      </a:r>
                      <a:r>
                        <a:rPr lang="ru-RU" sz="600" dirty="0">
                          <a:effectLst/>
                          <a:latin typeface="Times New Roman"/>
                          <a:ea typeface="Times New Roman"/>
                          <a:cs typeface="Times New Roman"/>
                        </a:rPr>
                        <a:t>: воспитатель, воспитанники группы, родители.</a:t>
                      </a:r>
                      <a:endParaRPr lang="ru-RU" sz="600" dirty="0">
                        <a:effectLst/>
                        <a:latin typeface="Calibri"/>
                        <a:ea typeface="Calibri"/>
                        <a:cs typeface="Times New Roman"/>
                      </a:endParaRPr>
                    </a:p>
                    <a:p>
                      <a:pPr>
                        <a:lnSpc>
                          <a:spcPct val="115000"/>
                        </a:lnSpc>
                        <a:spcAft>
                          <a:spcPts val="1000"/>
                        </a:spcAft>
                      </a:pPr>
                      <a:r>
                        <a:rPr lang="ru-RU" sz="600" b="1" dirty="0">
                          <a:effectLst/>
                          <a:latin typeface="Times New Roman"/>
                          <a:ea typeface="Times New Roman"/>
                          <a:cs typeface="Times New Roman"/>
                        </a:rPr>
                        <a:t>       Режим работы</a:t>
                      </a:r>
                      <a:r>
                        <a:rPr lang="ru-RU" sz="600" dirty="0">
                          <a:effectLst/>
                          <a:latin typeface="Times New Roman"/>
                          <a:ea typeface="Times New Roman"/>
                          <a:cs typeface="Times New Roman"/>
                        </a:rPr>
                        <a:t>: во время и вне занятий.</a:t>
                      </a:r>
                      <a:endParaRPr lang="ru-RU" sz="600" dirty="0">
                        <a:effectLst/>
                        <a:latin typeface="Calibri"/>
                        <a:ea typeface="Calibri"/>
                        <a:cs typeface="Times New Roman"/>
                      </a:endParaRPr>
                    </a:p>
                    <a:p>
                      <a:pPr marL="247015">
                        <a:lnSpc>
                          <a:spcPct val="115000"/>
                        </a:lnSpc>
                        <a:spcAft>
                          <a:spcPts val="1000"/>
                        </a:spcAft>
                      </a:pPr>
                      <a:r>
                        <a:rPr lang="ru-RU" sz="600" b="1" dirty="0">
                          <a:effectLst/>
                          <a:latin typeface="Times New Roman"/>
                          <a:ea typeface="Times New Roman"/>
                          <a:cs typeface="Times New Roman"/>
                        </a:rPr>
                        <a:t>Проект реализуется в 3 этапа</a:t>
                      </a:r>
                      <a:endParaRPr lang="ru-RU" sz="600" dirty="0">
                        <a:effectLst/>
                        <a:latin typeface="Calibri"/>
                        <a:ea typeface="Calibri"/>
                        <a:cs typeface="Times New Roman"/>
                      </a:endParaRPr>
                    </a:p>
                    <a:p>
                      <a:pPr marL="247015">
                        <a:lnSpc>
                          <a:spcPct val="115000"/>
                        </a:lnSpc>
                        <a:spcAft>
                          <a:spcPts val="1000"/>
                        </a:spcAft>
                        <a:tabLst>
                          <a:tab pos="2971800" algn="l"/>
                        </a:tabLst>
                      </a:pPr>
                      <a:r>
                        <a:rPr lang="ru-RU" sz="600" b="1" dirty="0">
                          <a:effectLst/>
                          <a:latin typeface="Times New Roman"/>
                          <a:ea typeface="Times New Roman"/>
                          <a:cs typeface="Times New Roman"/>
                        </a:rPr>
                        <a:t>Первый этап: </a:t>
                      </a:r>
                      <a:r>
                        <a:rPr lang="ru-RU" sz="600" dirty="0">
                          <a:effectLst/>
                          <a:latin typeface="Times New Roman"/>
                          <a:ea typeface="Times New Roman"/>
                          <a:cs typeface="Times New Roman"/>
                        </a:rPr>
                        <a:t>подготовительный	</a:t>
                      </a:r>
                      <a:endParaRPr lang="ru-RU" sz="600" dirty="0">
                        <a:effectLst/>
                        <a:latin typeface="Calibri"/>
                        <a:ea typeface="Calibri"/>
                        <a:cs typeface="Times New Roman"/>
                      </a:endParaRPr>
                    </a:p>
                    <a:p>
                      <a:pPr marL="247015">
                        <a:lnSpc>
                          <a:spcPct val="115000"/>
                        </a:lnSpc>
                        <a:spcAft>
                          <a:spcPts val="1000"/>
                        </a:spcAft>
                      </a:pPr>
                      <a:r>
                        <a:rPr lang="ru-RU" sz="600" b="1" dirty="0">
                          <a:effectLst/>
                          <a:latin typeface="Times New Roman"/>
                          <a:ea typeface="Times New Roman"/>
                          <a:cs typeface="Times New Roman"/>
                        </a:rPr>
                        <a:t>Второй этап: </a:t>
                      </a:r>
                      <a:r>
                        <a:rPr lang="ru-RU" sz="600" dirty="0">
                          <a:effectLst/>
                          <a:latin typeface="Times New Roman"/>
                          <a:ea typeface="Times New Roman"/>
                          <a:cs typeface="Times New Roman"/>
                        </a:rPr>
                        <a:t>основной (практический)</a:t>
                      </a:r>
                      <a:endParaRPr lang="ru-RU" sz="600" dirty="0">
                        <a:effectLst/>
                        <a:latin typeface="Calibri"/>
                        <a:ea typeface="Calibri"/>
                        <a:cs typeface="Times New Roman"/>
                      </a:endParaRPr>
                    </a:p>
                    <a:p>
                      <a:pPr marL="247015">
                        <a:lnSpc>
                          <a:spcPct val="115000"/>
                        </a:lnSpc>
                        <a:spcAft>
                          <a:spcPts val="1000"/>
                        </a:spcAft>
                      </a:pPr>
                      <a:r>
                        <a:rPr lang="ru-RU" sz="600" b="1" dirty="0">
                          <a:effectLst/>
                          <a:latin typeface="Times New Roman"/>
                          <a:ea typeface="Times New Roman"/>
                          <a:cs typeface="Times New Roman"/>
                        </a:rPr>
                        <a:t>Третий этап: </a:t>
                      </a:r>
                      <a:r>
                        <a:rPr lang="ru-RU" sz="600" dirty="0">
                          <a:effectLst/>
                          <a:latin typeface="Times New Roman"/>
                          <a:ea typeface="Times New Roman"/>
                          <a:cs typeface="Times New Roman"/>
                        </a:rPr>
                        <a:t>заключительный</a:t>
                      </a:r>
                      <a:endParaRPr lang="ru-RU" sz="600" dirty="0">
                        <a:effectLst/>
                        <a:latin typeface="Calibri"/>
                        <a:ea typeface="Calibri"/>
                        <a:cs typeface="Times New Roman"/>
                      </a:endParaRPr>
                    </a:p>
                    <a:p>
                      <a:pPr marL="247015">
                        <a:lnSpc>
                          <a:spcPct val="115000"/>
                        </a:lnSpc>
                        <a:spcAft>
                          <a:spcPts val="1000"/>
                        </a:spcAft>
                      </a:pPr>
                      <a:r>
                        <a:rPr lang="ru-RU" sz="600" b="1" dirty="0">
                          <a:effectLst/>
                          <a:latin typeface="Times New Roman"/>
                          <a:ea typeface="Times New Roman"/>
                          <a:cs typeface="Times New Roman"/>
                        </a:rPr>
                        <a:t>Ожидаемые результаты  проекта: </a:t>
                      </a:r>
                      <a:endParaRPr lang="ru-RU" sz="600" dirty="0">
                        <a:effectLst/>
                        <a:latin typeface="Calibri"/>
                        <a:ea typeface="Calibri"/>
                        <a:cs typeface="Times New Roman"/>
                      </a:endParaRPr>
                    </a:p>
                    <a:p>
                      <a:pPr marL="342900" lvl="0" indent="-342900">
                        <a:lnSpc>
                          <a:spcPct val="115000"/>
                        </a:lnSpc>
                        <a:spcAft>
                          <a:spcPts val="0"/>
                        </a:spcAft>
                        <a:buFont typeface="Symbol"/>
                        <a:buChar char=""/>
                      </a:pPr>
                      <a:r>
                        <a:rPr lang="ru-RU" sz="600" dirty="0">
                          <a:effectLst/>
                          <a:latin typeface="Times New Roman"/>
                          <a:ea typeface="Times New Roman"/>
                          <a:cs typeface="Times New Roman"/>
                        </a:rPr>
                        <a:t>В результате реализации проекта «Мы любим книги» дети начинают более активно общаться с книгой, с удовольствием прослушивать художественные произведения, рассматривать иллюстраций к книгам. Дети умеют анализировать поступки главных героев, давать им оценку, эмоционально реагируют на прочитанное, умеют перечислить основные характерные черты героев. Речь дошкольника становится более развитой, насыщенной эпитетами, различными словесными оборотами. Дети бережно относятся к книгам, не портят их, участвуют в реставрации книг. </a:t>
                      </a:r>
                      <a:endParaRPr lang="ru-RU" sz="600" dirty="0">
                        <a:effectLst/>
                        <a:latin typeface="Calibri"/>
                        <a:ea typeface="Calibri"/>
                        <a:cs typeface="Times New Roman"/>
                      </a:endParaRPr>
                    </a:p>
                    <a:p>
                      <a:pPr marL="342900" lvl="0" indent="-342900">
                        <a:lnSpc>
                          <a:spcPct val="115000"/>
                        </a:lnSpc>
                        <a:spcAft>
                          <a:spcPts val="1000"/>
                        </a:spcAft>
                        <a:buFont typeface="Symbol"/>
                        <a:buChar char=""/>
                      </a:pPr>
                      <a:r>
                        <a:rPr lang="ru-RU" sz="600" dirty="0">
                          <a:effectLst/>
                          <a:latin typeface="Times New Roman"/>
                          <a:ea typeface="Times New Roman"/>
                          <a:cs typeface="Times New Roman"/>
                        </a:rPr>
                        <a:t>Родители осознают важность своего участия в формировании книжной культуры у дошкольников.</a:t>
                      </a:r>
                      <a:endParaRPr lang="ru-RU" sz="600" dirty="0">
                        <a:effectLst/>
                        <a:latin typeface="Calibri"/>
                        <a:ea typeface="Calibri"/>
                        <a:cs typeface="Times New Roman"/>
                      </a:endParaRPr>
                    </a:p>
                    <a:p>
                      <a:pPr marL="247015">
                        <a:lnSpc>
                          <a:spcPct val="115000"/>
                        </a:lnSpc>
                        <a:spcAft>
                          <a:spcPts val="1000"/>
                        </a:spcAft>
                      </a:pPr>
                      <a:r>
                        <a:rPr lang="ru-RU" sz="600" dirty="0">
                          <a:effectLst/>
                          <a:latin typeface="Times New Roman"/>
                          <a:ea typeface="Times New Roman"/>
                          <a:cs typeface="Times New Roman"/>
                        </a:rPr>
                        <a:t> </a:t>
                      </a:r>
                      <a:endParaRPr lang="ru-RU" sz="600" dirty="0">
                        <a:effectLst/>
                        <a:latin typeface="Calibri"/>
                        <a:ea typeface="Calibri"/>
                        <a:cs typeface="Times New Roman"/>
                      </a:endParaRPr>
                    </a:p>
                    <a:p>
                      <a:pPr>
                        <a:lnSpc>
                          <a:spcPct val="115000"/>
                        </a:lnSpc>
                        <a:spcAft>
                          <a:spcPts val="1000"/>
                        </a:spcAft>
                      </a:pPr>
                      <a:r>
                        <a:rPr lang="ru-RU" sz="600" dirty="0">
                          <a:effectLst/>
                          <a:latin typeface="Times New Roman"/>
                          <a:ea typeface="Times New Roman"/>
                          <a:cs typeface="Times New Roman"/>
                        </a:rPr>
                        <a:t> </a:t>
                      </a:r>
                      <a:endParaRPr lang="ru-RU" sz="600" dirty="0">
                        <a:effectLst/>
                        <a:latin typeface="Calibri"/>
                        <a:ea typeface="Calibri"/>
                        <a:cs typeface="Times New Roman"/>
                      </a:endParaRPr>
                    </a:p>
                    <a:p>
                      <a:pPr>
                        <a:lnSpc>
                          <a:spcPct val="115000"/>
                        </a:lnSpc>
                        <a:spcAft>
                          <a:spcPts val="0"/>
                        </a:spcAft>
                      </a:pPr>
                      <a:r>
                        <a:rPr lang="ru-RU" sz="600" dirty="0">
                          <a:effectLst/>
                          <a:latin typeface="Calibri"/>
                          <a:ea typeface="Calibri"/>
                          <a:cs typeface="Times New Roman"/>
                        </a:rPr>
                        <a:t> </a:t>
                      </a:r>
                    </a:p>
                  </a:txBody>
                  <a:tcPr marL="39200" marR="39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03648" y="-819472"/>
            <a:ext cx="6264696" cy="856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268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6000" y="3105835"/>
            <a:ext cx="4572000" cy="523220"/>
          </a:xfrm>
          <a:prstGeom prst="rect">
            <a:avLst/>
          </a:prstGeom>
        </p:spPr>
        <p:txBody>
          <a:bodyPr>
            <a:spAutoFit/>
          </a:bodyPr>
          <a:lstStyle/>
          <a:p>
            <a:pPr lvl="0" algn="ctr"/>
            <a:r>
              <a:rPr lang="ru-RU" sz="2800" b="1" dirty="0" smtClean="0">
                <a:solidFill>
                  <a:srgbClr val="C00000"/>
                </a:solidFill>
                <a:latin typeface="Times New Roman" pitchFamily="18" charset="0"/>
                <a:cs typeface="Times New Roman" pitchFamily="18" charset="0"/>
              </a:rPr>
              <a:t>2. Наставничество</a:t>
            </a:r>
            <a:endParaRPr lang="ru-RU" sz="2800" dirty="0">
              <a:solidFill>
                <a:prstClr val="black"/>
              </a:solidFill>
              <a:latin typeface="Calibri"/>
            </a:endParaRPr>
          </a:p>
        </p:txBody>
      </p:sp>
    </p:spTree>
    <p:extLst>
      <p:ext uri="{BB962C8B-B14F-4D97-AF65-F5344CB8AC3E}">
        <p14:creationId xmlns:p14="http://schemas.microsoft.com/office/powerpoint/2010/main" val="3613429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sp>
        <p:nvSpPr>
          <p:cNvPr id="4" name="Прямоугольник 3"/>
          <p:cNvSpPr/>
          <p:nvPr/>
        </p:nvSpPr>
        <p:spPr>
          <a:xfrm>
            <a:off x="827584" y="548681"/>
            <a:ext cx="7272808" cy="954107"/>
          </a:xfrm>
          <a:prstGeom prst="rect">
            <a:avLst/>
          </a:prstGeom>
        </p:spPr>
        <p:txBody>
          <a:bodyPr wrap="square">
            <a:spAutoFit/>
          </a:bodyPr>
          <a:lstStyle/>
          <a:p>
            <a:pPr lvl="0" algn="ctr"/>
            <a:r>
              <a:rPr lang="ru-RU" sz="2800" b="1" dirty="0">
                <a:solidFill>
                  <a:srgbClr val="C00000"/>
                </a:solidFill>
                <a:latin typeface="Times New Roman" pitchFamily="18" charset="0"/>
                <a:cs typeface="Times New Roman" pitchFamily="18" charset="0"/>
              </a:rPr>
              <a:t>3. Наличие публикаций, </a:t>
            </a:r>
            <a:br>
              <a:rPr lang="ru-RU" sz="2800" b="1" dirty="0">
                <a:solidFill>
                  <a:srgbClr val="C00000"/>
                </a:solidFill>
                <a:latin typeface="Times New Roman" pitchFamily="18" charset="0"/>
                <a:cs typeface="Times New Roman" pitchFamily="18" charset="0"/>
              </a:rPr>
            </a:br>
            <a:r>
              <a:rPr lang="ru-RU" sz="2800" b="1" dirty="0">
                <a:solidFill>
                  <a:srgbClr val="C00000"/>
                </a:solidFill>
                <a:latin typeface="Times New Roman" pitchFamily="18" charset="0"/>
                <a:cs typeface="Times New Roman" pitchFamily="18" charset="0"/>
              </a:rPr>
              <a:t>включая интернет- публикации</a:t>
            </a:r>
            <a:endParaRPr lang="ru-RU" sz="2800" dirty="0">
              <a:solidFill>
                <a:prstClr val="black"/>
              </a:solidFill>
              <a:latin typeface="Calibri"/>
            </a:endParaRPr>
          </a:p>
        </p:txBody>
      </p:sp>
      <p:sp>
        <p:nvSpPr>
          <p:cNvPr id="7" name="Прямоугольник 6"/>
          <p:cNvSpPr/>
          <p:nvPr/>
        </p:nvSpPr>
        <p:spPr>
          <a:xfrm>
            <a:off x="539552" y="1916833"/>
            <a:ext cx="7992888" cy="5012654"/>
          </a:xfrm>
          <a:prstGeom prst="rect">
            <a:avLst/>
          </a:prstGeom>
        </p:spPr>
        <p:txBody>
          <a:bodyPr wrap="square">
            <a:spAutoFit/>
          </a:bodyPr>
          <a:lstStyle/>
          <a:p>
            <a:pPr marL="228600" lvl="0" indent="-228600">
              <a:lnSpc>
                <a:spcPct val="90000"/>
              </a:lnSpc>
              <a:spcBef>
                <a:spcPts val="1000"/>
              </a:spcBef>
            </a:pPr>
            <a:endParaRPr lang="en-US" sz="2000" b="1" dirty="0" smtClean="0">
              <a:solidFill>
                <a:srgbClr val="C00000"/>
              </a:solidFill>
              <a:latin typeface="Times New Roman" pitchFamily="18" charset="0"/>
              <a:cs typeface="Times New Roman" pitchFamily="18" charset="0"/>
            </a:endParaRPr>
          </a:p>
          <a:p>
            <a:pPr marL="228600" lvl="0" indent="-228600">
              <a:lnSpc>
                <a:spcPct val="90000"/>
              </a:lnSpc>
              <a:spcBef>
                <a:spcPts val="1000"/>
              </a:spcBef>
            </a:pPr>
            <a:r>
              <a:rPr lang="ru-RU" sz="2400" b="1" dirty="0" smtClean="0">
                <a:solidFill>
                  <a:srgbClr val="C00000"/>
                </a:solidFill>
                <a:latin typeface="Times New Roman" pitchFamily="18" charset="0"/>
                <a:cs typeface="Times New Roman" pitchFamily="18" charset="0"/>
              </a:rPr>
              <a:t>Международный </a:t>
            </a:r>
            <a:r>
              <a:rPr lang="ru-RU" sz="2400" b="1" dirty="0">
                <a:solidFill>
                  <a:srgbClr val="C00000"/>
                </a:solidFill>
                <a:latin typeface="Times New Roman" pitchFamily="18" charset="0"/>
                <a:cs typeface="Times New Roman" pitchFamily="18" charset="0"/>
              </a:rPr>
              <a:t>уровень: 1</a:t>
            </a:r>
          </a:p>
          <a:p>
            <a:pPr marL="228600" lvl="0" indent="-228600">
              <a:lnSpc>
                <a:spcPct val="90000"/>
              </a:lnSpc>
              <a:spcBef>
                <a:spcPts val="1000"/>
              </a:spcBef>
            </a:pPr>
            <a:r>
              <a:rPr lang="en-US" sz="2400" dirty="0">
                <a:solidFill>
                  <a:prstClr val="black"/>
                </a:solidFill>
                <a:latin typeface="Times New Roman" pitchFamily="18" charset="0"/>
                <a:cs typeface="Times New Roman" pitchFamily="18" charset="0"/>
              </a:rPr>
              <a:t>*http</a:t>
            </a:r>
            <a:r>
              <a:rPr lang="ru-RU" sz="2400" dirty="0">
                <a:solidFill>
                  <a:prstClr val="black"/>
                </a:solidFill>
                <a:latin typeface="Times New Roman" pitchFamily="18" charset="0"/>
                <a:cs typeface="Times New Roman" pitchFamily="18" charset="0"/>
              </a:rPr>
              <a:t>://</a:t>
            </a:r>
            <a:r>
              <a:rPr lang="en-US" sz="2400" dirty="0" smtClean="0">
                <a:solidFill>
                  <a:prstClr val="black"/>
                </a:solidFill>
                <a:latin typeface="Times New Roman" pitchFamily="18" charset="0"/>
                <a:cs typeface="Times New Roman" pitchFamily="18" charset="0"/>
              </a:rPr>
              <a:t>www.maam.ru/users/1619823</a:t>
            </a:r>
            <a:endParaRPr lang="ru-RU" sz="2400" dirty="0">
              <a:solidFill>
                <a:srgbClr val="C00000"/>
              </a:solidFill>
              <a:latin typeface="Times New Roman" pitchFamily="18" charset="0"/>
              <a:cs typeface="Times New Roman" pitchFamily="18" charset="0"/>
            </a:endParaRPr>
          </a:p>
          <a:p>
            <a:pPr marL="228600" lvl="0" indent="-228600" algn="just">
              <a:lnSpc>
                <a:spcPct val="90000"/>
              </a:lnSpc>
              <a:spcBef>
                <a:spcPts val="1000"/>
              </a:spcBef>
            </a:pPr>
            <a:r>
              <a:rPr lang="ru-RU" sz="2400" b="1" dirty="0">
                <a:solidFill>
                  <a:srgbClr val="C00000"/>
                </a:solidFill>
                <a:latin typeface="Times New Roman" pitchFamily="18" charset="0"/>
                <a:cs typeface="Times New Roman" pitchFamily="18" charset="0"/>
              </a:rPr>
              <a:t>Всероссийский уровень: 2</a:t>
            </a:r>
            <a:endParaRPr lang="ru-RU" sz="2400" dirty="0">
              <a:solidFill>
                <a:srgbClr val="C00000"/>
              </a:solidFill>
              <a:latin typeface="Times New Roman" pitchFamily="18" charset="0"/>
              <a:cs typeface="Times New Roman" pitchFamily="18" charset="0"/>
            </a:endParaRPr>
          </a:p>
          <a:p>
            <a:pPr lvl="0" algn="just">
              <a:lnSpc>
                <a:spcPct val="90000"/>
              </a:lnSpc>
              <a:spcBef>
                <a:spcPts val="1000"/>
              </a:spcBef>
            </a:pPr>
            <a:r>
              <a:rPr lang="en-US" sz="2400" dirty="0">
                <a:solidFill>
                  <a:prstClr val="black"/>
                </a:solidFill>
                <a:latin typeface="Times New Roman" pitchFamily="18" charset="0"/>
                <a:cs typeface="Times New Roman" pitchFamily="18" charset="0"/>
              </a:rPr>
              <a:t>*https</a:t>
            </a:r>
            <a:r>
              <a:rPr lang="ru-RU" sz="2400" dirty="0" smtClean="0">
                <a:solidFill>
                  <a:prstClr val="black"/>
                </a:solidFill>
                <a:latin typeface="Times New Roman" pitchFamily="18" charset="0"/>
                <a:cs typeface="Times New Roman" pitchFamily="18" charset="0"/>
              </a:rPr>
              <a:t>://</a:t>
            </a:r>
            <a:r>
              <a:rPr lang="en-US" sz="2400" dirty="0" smtClean="0">
                <a:solidFill>
                  <a:prstClr val="black"/>
                </a:solidFill>
                <a:latin typeface="Times New Roman" pitchFamily="18" charset="0"/>
                <a:cs typeface="Times New Roman" pitchFamily="18" charset="0"/>
              </a:rPr>
              <a:t>nsportal.ru/</a:t>
            </a:r>
            <a:r>
              <a:rPr lang="en-US" sz="2400" dirty="0" err="1" smtClean="0">
                <a:latin typeface="Times New Roman" pitchFamily="18" charset="0"/>
                <a:cs typeface="Times New Roman" pitchFamily="18" charset="0"/>
              </a:rPr>
              <a:t>elena-chetvergova</a:t>
            </a:r>
            <a:endParaRPr lang="ru-RU" sz="2400" dirty="0" smtClean="0">
              <a:latin typeface="Times New Roman" pitchFamily="18" charset="0"/>
              <a:cs typeface="Times New Roman" pitchFamily="18" charset="0"/>
            </a:endParaRPr>
          </a:p>
          <a:p>
            <a:pPr lvl="0" algn="just">
              <a:lnSpc>
                <a:spcPct val="90000"/>
              </a:lnSpc>
              <a:spcBef>
                <a:spcPts val="1000"/>
              </a:spcBef>
            </a:pPr>
            <a:r>
              <a:rPr lang="ru-RU" sz="2400" dirty="0">
                <a:solidFill>
                  <a:prstClr val="black"/>
                </a:solidFill>
                <a:latin typeface="Times New Roman" pitchFamily="18" charset="0"/>
                <a:cs typeface="Times New Roman" pitchFamily="18" charset="0"/>
              </a:rPr>
              <a:t>*</a:t>
            </a:r>
            <a:r>
              <a:rPr lang="en-US" sz="2400" dirty="0" smtClean="0">
                <a:solidFill>
                  <a:prstClr val="black"/>
                </a:solidFill>
                <a:latin typeface="Times New Roman" pitchFamily="18" charset="0"/>
                <a:cs typeface="Times New Roman" pitchFamily="18" charset="0"/>
              </a:rPr>
              <a:t>https</a:t>
            </a:r>
            <a:r>
              <a:rPr lang="en-US" sz="2400" dirty="0">
                <a:solidFill>
                  <a:prstClr val="black"/>
                </a:solidFill>
                <a:latin typeface="Times New Roman" pitchFamily="18" charset="0"/>
                <a:cs typeface="Times New Roman" pitchFamily="18" charset="0"/>
              </a:rPr>
              <a:t>://</a:t>
            </a:r>
            <a:r>
              <a:rPr lang="ru-RU" sz="2400" dirty="0" err="1">
                <a:solidFill>
                  <a:prstClr val="black"/>
                </a:solidFill>
                <a:latin typeface="Times New Roman" pitchFamily="18" charset="0"/>
                <a:cs typeface="Times New Roman" pitchFamily="18" charset="0"/>
              </a:rPr>
              <a:t>изумрудныйгород.дети</a:t>
            </a:r>
            <a:r>
              <a:rPr lang="ru-RU" sz="2400" dirty="0">
                <a:solidFill>
                  <a:prstClr val="black"/>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portfolio/1109</a:t>
            </a:r>
            <a:endParaRPr lang="ru-RU" sz="2400" dirty="0">
              <a:solidFill>
                <a:prstClr val="black"/>
              </a:solidFill>
              <a:latin typeface="Times New Roman" pitchFamily="18" charset="0"/>
              <a:cs typeface="Times New Roman" pitchFamily="18" charset="0"/>
            </a:endParaRPr>
          </a:p>
          <a:p>
            <a:pPr lvl="0">
              <a:lnSpc>
                <a:spcPct val="90000"/>
              </a:lnSpc>
              <a:spcBef>
                <a:spcPts val="1000"/>
              </a:spcBef>
            </a:pPr>
            <a:r>
              <a:rPr lang="ru-RU" sz="2400" b="1" dirty="0" smtClean="0">
                <a:solidFill>
                  <a:srgbClr val="C00000"/>
                </a:solidFill>
                <a:latin typeface="Times New Roman" pitchFamily="18" charset="0"/>
                <a:cs typeface="Times New Roman" pitchFamily="18" charset="0"/>
              </a:rPr>
              <a:t>Республиканский </a:t>
            </a:r>
            <a:r>
              <a:rPr lang="ru-RU" sz="2400" b="1" dirty="0">
                <a:solidFill>
                  <a:srgbClr val="C00000"/>
                </a:solidFill>
                <a:latin typeface="Times New Roman" pitchFamily="18" charset="0"/>
                <a:cs typeface="Times New Roman" pitchFamily="18" charset="0"/>
              </a:rPr>
              <a:t>уровень: </a:t>
            </a:r>
            <a:endParaRPr lang="en-US" sz="2400" b="1" dirty="0">
              <a:solidFill>
                <a:srgbClr val="C00000"/>
              </a:solidFill>
              <a:latin typeface="Times New Roman" pitchFamily="18" charset="0"/>
              <a:cs typeface="Times New Roman" pitchFamily="18" charset="0"/>
            </a:endParaRPr>
          </a:p>
          <a:p>
            <a:pPr lvl="0">
              <a:lnSpc>
                <a:spcPct val="90000"/>
              </a:lnSpc>
              <a:spcBef>
                <a:spcPts val="1000"/>
              </a:spcBef>
            </a:pPr>
            <a:r>
              <a:rPr lang="en-US" sz="2400" dirty="0">
                <a:solidFill>
                  <a:prstClr val="black"/>
                </a:solidFill>
                <a:latin typeface="Times New Roman" pitchFamily="18" charset="0"/>
                <a:ea typeface="Calibri" pitchFamily="34" charset="0"/>
                <a:cs typeface="Times New Roman" pitchFamily="18" charset="0"/>
              </a:rPr>
              <a:t>*</a:t>
            </a:r>
            <a:r>
              <a:rPr lang="ru-RU" sz="2400" dirty="0">
                <a:solidFill>
                  <a:prstClr val="black"/>
                </a:solidFill>
                <a:latin typeface="Times New Roman" pitchFamily="18" charset="0"/>
                <a:ea typeface="Calibri" pitchFamily="34" charset="0"/>
                <a:cs typeface="Times New Roman" pitchFamily="18" charset="0"/>
              </a:rPr>
              <a:t>Сайт МДОУ «Детский сад №66» </a:t>
            </a:r>
            <a:r>
              <a:rPr lang="en-US" sz="2400" dirty="0">
                <a:solidFill>
                  <a:prstClr val="black"/>
                </a:solidFill>
                <a:latin typeface="Times New Roman" pitchFamily="18" charset="0"/>
                <a:ea typeface="Calibri" pitchFamily="34" charset="0"/>
                <a:cs typeface="Times New Roman" pitchFamily="18" charset="0"/>
              </a:rPr>
              <a:t> </a:t>
            </a:r>
            <a:r>
              <a:rPr lang="en-US" sz="2400" dirty="0">
                <a:solidFill>
                  <a:prstClr val="black"/>
                </a:solidFill>
                <a:latin typeface="Times New Roman" pitchFamily="18" charset="0"/>
                <a:ea typeface="Calibri" pitchFamily="34" charset="0"/>
                <a:cs typeface="Times New Roman" pitchFamily="18" charset="0"/>
                <a:hlinkClick r:id="rId4"/>
              </a:rPr>
              <a:t>http://</a:t>
            </a:r>
            <a:r>
              <a:rPr lang="en-US" sz="2400" dirty="0" smtClean="0">
                <a:solidFill>
                  <a:prstClr val="black"/>
                </a:solidFill>
                <a:latin typeface="Times New Roman" pitchFamily="18" charset="0"/>
                <a:ea typeface="Calibri" pitchFamily="34" charset="0"/>
                <a:cs typeface="Times New Roman" pitchFamily="18" charset="0"/>
                <a:hlinkClick r:id="rId4"/>
              </a:rPr>
              <a:t>ds66sar.schoolrm.ru</a:t>
            </a:r>
            <a:endParaRPr lang="ru-RU" sz="2400" dirty="0" smtClean="0">
              <a:solidFill>
                <a:prstClr val="black"/>
              </a:solidFill>
              <a:latin typeface="Times New Roman" pitchFamily="18" charset="0"/>
              <a:ea typeface="Calibri" pitchFamily="34" charset="0"/>
              <a:cs typeface="Times New Roman" pitchFamily="18" charset="0"/>
            </a:endParaRPr>
          </a:p>
          <a:p>
            <a:pPr>
              <a:lnSpc>
                <a:spcPct val="115000"/>
              </a:lnSpc>
              <a:spcAft>
                <a:spcPts val="1000"/>
              </a:spcAft>
            </a:pPr>
            <a:r>
              <a:rPr lang="ru-RU" sz="2400" dirty="0">
                <a:latin typeface="Times New Roman" panose="02020603050405020304" pitchFamily="18" charset="0"/>
                <a:ea typeface="Calibri"/>
                <a:cs typeface="Times New Roman" panose="02020603050405020304" pitchFamily="18" charset="0"/>
              </a:rPr>
              <a:t>https://ds66sar.schoolrm.ru/sveden/employees/11192/353564/</a:t>
            </a:r>
          </a:p>
          <a:p>
            <a:pPr lvl="0">
              <a:lnSpc>
                <a:spcPct val="90000"/>
              </a:lnSpc>
              <a:spcBef>
                <a:spcPts val="1000"/>
              </a:spcBef>
            </a:pPr>
            <a:endParaRPr lang="en-US" sz="2400" dirty="0" smtClean="0">
              <a:solidFill>
                <a:prstClr val="black"/>
              </a:solidFill>
              <a:latin typeface="Times New Roman" pitchFamily="18" charset="0"/>
              <a:ea typeface="Calibri" pitchFamily="34" charset="0"/>
              <a:cs typeface="Times New Roman" pitchFamily="18" charset="0"/>
            </a:endParaRPr>
          </a:p>
          <a:p>
            <a:pPr lvl="0">
              <a:lnSpc>
                <a:spcPct val="90000"/>
              </a:lnSpc>
              <a:spcBef>
                <a:spcPts val="1000"/>
              </a:spcBef>
            </a:pPr>
            <a:endParaRPr lang="ru-RU" sz="2000" dirty="0">
              <a:solidFill>
                <a:prstClr val="black"/>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723268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pic>
        <p:nvPicPr>
          <p:cNvPr id="8" name="Рисунок 7"/>
          <p:cNvPicPr/>
          <p:nvPr/>
        </p:nvPicPr>
        <p:blipFill rotWithShape="1">
          <a:blip r:embed="rId3"/>
          <a:srcRect l="16762" t="16140" r="17345" b="3929"/>
          <a:stretch/>
        </p:blipFill>
        <p:spPr bwMode="auto">
          <a:xfrm>
            <a:off x="467544" y="404664"/>
            <a:ext cx="8136904" cy="61206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0509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pic>
        <p:nvPicPr>
          <p:cNvPr id="8" name="Рисунок 7"/>
          <p:cNvPicPr/>
          <p:nvPr/>
        </p:nvPicPr>
        <p:blipFill rotWithShape="1">
          <a:blip r:embed="rId3"/>
          <a:srcRect l="18348" t="10000" r="18974" b="3333"/>
          <a:stretch/>
        </p:blipFill>
        <p:spPr bwMode="auto">
          <a:xfrm>
            <a:off x="395536" y="404664"/>
            <a:ext cx="8280920" cy="6048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4154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pic>
        <p:nvPicPr>
          <p:cNvPr id="8" name="Рисунок 7"/>
          <p:cNvPicPr/>
          <p:nvPr/>
        </p:nvPicPr>
        <p:blipFill rotWithShape="1">
          <a:blip r:embed="rId3"/>
          <a:srcRect l="17410" t="9286" r="30760" b="12380"/>
          <a:stretch/>
        </p:blipFill>
        <p:spPr bwMode="auto">
          <a:xfrm>
            <a:off x="467544" y="404665"/>
            <a:ext cx="8064896" cy="6048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508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p:nvPr/>
        </p:nvPicPr>
        <p:blipFill rotWithShape="1">
          <a:blip r:embed="rId3"/>
          <a:srcRect l="18080" t="9286" r="19912" b="4047"/>
          <a:stretch/>
        </p:blipFill>
        <p:spPr bwMode="auto">
          <a:xfrm>
            <a:off x="467544" y="332656"/>
            <a:ext cx="8136904"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3329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pic>
        <p:nvPicPr>
          <p:cNvPr id="8" name="Рисунок 7" descr="https://www.maam.ru/diploms/1234835-016-015-ser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04663"/>
            <a:ext cx="4680520" cy="6120681"/>
          </a:xfrm>
          <a:prstGeom prst="rect">
            <a:avLst/>
          </a:prstGeom>
          <a:noFill/>
          <a:ln>
            <a:noFill/>
          </a:ln>
        </p:spPr>
      </p:pic>
    </p:spTree>
    <p:extLst>
      <p:ext uri="{BB962C8B-B14F-4D97-AF65-F5344CB8AC3E}">
        <p14:creationId xmlns:p14="http://schemas.microsoft.com/office/powerpoint/2010/main" val="4184897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https://nsportal.ru/sites/all/modules/e_svid/tmp/svidetelstvo-4826446-16354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76542"/>
            <a:ext cx="4701128" cy="6304915"/>
          </a:xfrm>
          <a:prstGeom prst="rect">
            <a:avLst/>
          </a:prstGeom>
          <a:noFill/>
          <a:ln>
            <a:noFill/>
          </a:ln>
        </p:spPr>
      </p:pic>
    </p:spTree>
    <p:extLst>
      <p:ext uri="{BB962C8B-B14F-4D97-AF65-F5344CB8AC3E}">
        <p14:creationId xmlns:p14="http://schemas.microsoft.com/office/powerpoint/2010/main" val="1642212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C:\Users\6680~1\AppData\Local\Temp\d5f683d9db996abcd4053f19f73cc7c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476672"/>
            <a:ext cx="4824536" cy="6048672"/>
          </a:xfrm>
          <a:prstGeom prst="rect">
            <a:avLst/>
          </a:prstGeom>
          <a:noFill/>
          <a:ln>
            <a:noFill/>
          </a:ln>
        </p:spPr>
      </p:pic>
    </p:spTree>
    <p:extLst>
      <p:ext uri="{BB962C8B-B14F-4D97-AF65-F5344CB8AC3E}">
        <p14:creationId xmlns:p14="http://schemas.microsoft.com/office/powerpoint/2010/main" val="927172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p:txBody>
          <a:bodyPr/>
          <a:lstStyle/>
          <a:p>
            <a:endParaRPr lang="ru-RU"/>
          </a:p>
        </p:txBody>
      </p:sp>
      <p:sp>
        <p:nvSpPr>
          <p:cNvPr id="14" name="Объект 13"/>
          <p:cNvSpPr>
            <a:spLocks noGrp="1"/>
          </p:cNvSpPr>
          <p:nvPr>
            <p:ph idx="1"/>
          </p:nvPr>
        </p:nvSpPr>
        <p:spPr/>
        <p:txBody>
          <a:bodyPr/>
          <a:lstStyle/>
          <a:p>
            <a:endParaRPr lang="ru-RU"/>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1107996"/>
          </a:xfrm>
          <a:prstGeom prst="rect">
            <a:avLst/>
          </a:prstGeom>
        </p:spPr>
        <p:txBody>
          <a:bodyPr wrap="square">
            <a:spAutoFit/>
          </a:bodyPr>
          <a:lstStyle/>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sp>
        <p:nvSpPr>
          <p:cNvPr id="4" name="Прямоугольник 3"/>
          <p:cNvSpPr/>
          <p:nvPr/>
        </p:nvSpPr>
        <p:spPr>
          <a:xfrm>
            <a:off x="683568" y="692697"/>
            <a:ext cx="7848872" cy="5863144"/>
          </a:xfrm>
          <a:prstGeom prst="rect">
            <a:avLst/>
          </a:prstGeom>
        </p:spPr>
        <p:txBody>
          <a:bodyPr wrap="square">
            <a:spAutoFit/>
          </a:bodyPr>
          <a:lstStyle/>
          <a:p>
            <a:pPr marL="27432" lvl="0">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Дата </a:t>
            </a:r>
            <a:r>
              <a:rPr lang="ru-RU" sz="2000" b="1" dirty="0">
                <a:solidFill>
                  <a:srgbClr val="C00000"/>
                </a:solidFill>
                <a:latin typeface="Times New Roman" pitchFamily="18" charset="0"/>
                <a:cs typeface="Times New Roman" pitchFamily="18" charset="0"/>
              </a:rPr>
              <a:t>рождения: </a:t>
            </a:r>
            <a:r>
              <a:rPr lang="ru-RU" sz="2000" b="1" dirty="0">
                <a:solidFill>
                  <a:srgbClr val="002060"/>
                </a:solidFill>
                <a:latin typeface="Times New Roman" pitchFamily="18" charset="0"/>
                <a:cs typeface="Times New Roman" pitchFamily="18" charset="0"/>
              </a:rPr>
              <a:t>15.08.1983</a:t>
            </a:r>
          </a:p>
          <a:p>
            <a:pPr marL="27432" lvl="0">
              <a:spcBef>
                <a:spcPts val="600"/>
              </a:spcBef>
              <a:buClr>
                <a:srgbClr val="3891A7"/>
              </a:buClr>
              <a:buSzPct val="80000"/>
            </a:pPr>
            <a:r>
              <a:rPr lang="ru-RU" sz="2000" b="1" dirty="0">
                <a:solidFill>
                  <a:srgbClr val="C00000"/>
                </a:solidFill>
                <a:latin typeface="Times New Roman" pitchFamily="18" charset="0"/>
                <a:cs typeface="Times New Roman" pitchFamily="18" charset="0"/>
              </a:rPr>
              <a:t>Профессиональное образование: </a:t>
            </a:r>
            <a:r>
              <a:rPr lang="ru-RU" sz="2000" b="1" dirty="0">
                <a:solidFill>
                  <a:srgbClr val="002060"/>
                </a:solidFill>
                <a:latin typeface="Times New Roman" pitchFamily="18" charset="0"/>
                <a:cs typeface="Times New Roman" pitchFamily="18" charset="0"/>
              </a:rPr>
              <a:t>учитель истории и учитель права по специальности «История» с дополнительной специальностью «Юриспруденция»</a:t>
            </a:r>
          </a:p>
          <a:p>
            <a:pPr marL="27432">
              <a:spcBef>
                <a:spcPts val="600"/>
              </a:spcBef>
              <a:buClr>
                <a:srgbClr val="3891A7"/>
              </a:buClr>
              <a:buSzPct val="80000"/>
            </a:pPr>
            <a:r>
              <a:rPr lang="ru-RU" sz="2000" b="1" dirty="0">
                <a:solidFill>
                  <a:srgbClr val="C00000"/>
                </a:solidFill>
                <a:latin typeface="Times New Roman" pitchFamily="18" charset="0"/>
                <a:cs typeface="Times New Roman" pitchFamily="18" charset="0"/>
              </a:rPr>
              <a:t>МГПИ </a:t>
            </a:r>
            <a:r>
              <a:rPr lang="ru-RU" sz="2000" b="1" dirty="0" err="1" smtClean="0">
                <a:solidFill>
                  <a:srgbClr val="C00000"/>
                </a:solidFill>
                <a:latin typeface="Times New Roman" pitchFamily="18" charset="0"/>
                <a:cs typeface="Times New Roman" pitchFamily="18" charset="0"/>
              </a:rPr>
              <a:t>им.М.Е.Евсевьева</a:t>
            </a:r>
            <a:r>
              <a:rPr lang="ru-RU" sz="2000" b="1" dirty="0" smtClean="0">
                <a:solidFill>
                  <a:srgbClr val="C00000"/>
                </a:solidFill>
                <a:latin typeface="Times New Roman" pitchFamily="18" charset="0"/>
                <a:cs typeface="Times New Roman" pitchFamily="18" charset="0"/>
              </a:rPr>
              <a:t> № </a:t>
            </a:r>
            <a:r>
              <a:rPr lang="ru-RU" sz="2000" b="1" dirty="0">
                <a:solidFill>
                  <a:srgbClr val="C00000"/>
                </a:solidFill>
                <a:latin typeface="Times New Roman" pitchFamily="18" charset="0"/>
                <a:cs typeface="Times New Roman" pitchFamily="18" charset="0"/>
              </a:rPr>
              <a:t>диплома ВСГ №0606168, </a:t>
            </a:r>
            <a:endParaRPr lang="ru-RU" sz="2000" b="1" dirty="0" smtClean="0">
              <a:solidFill>
                <a:srgbClr val="C00000"/>
              </a:solidFill>
              <a:latin typeface="Times New Roman" pitchFamily="18" charset="0"/>
              <a:cs typeface="Times New Roman" pitchFamily="18" charset="0"/>
            </a:endParaRPr>
          </a:p>
          <a:p>
            <a:pPr marL="27432">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дата </a:t>
            </a:r>
            <a:r>
              <a:rPr lang="ru-RU" sz="2000" b="1" dirty="0">
                <a:solidFill>
                  <a:srgbClr val="C00000"/>
                </a:solidFill>
                <a:latin typeface="Times New Roman" pitchFamily="18" charset="0"/>
                <a:cs typeface="Times New Roman" pitchFamily="18" charset="0"/>
              </a:rPr>
              <a:t>выдачи </a:t>
            </a:r>
            <a:r>
              <a:rPr lang="ru-RU" sz="2000" b="1" dirty="0" smtClean="0">
                <a:solidFill>
                  <a:srgbClr val="C00000"/>
                </a:solidFill>
                <a:latin typeface="Times New Roman" pitchFamily="18" charset="0"/>
                <a:cs typeface="Times New Roman" pitchFamily="18" charset="0"/>
              </a:rPr>
              <a:t>30.01.2007г.</a:t>
            </a:r>
          </a:p>
          <a:p>
            <a:pPr marL="27432">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МГПИ  </a:t>
            </a:r>
            <a:r>
              <a:rPr lang="ru-RU" sz="2000" b="1" dirty="0" err="1" smtClean="0">
                <a:solidFill>
                  <a:srgbClr val="C00000"/>
                </a:solidFill>
                <a:latin typeface="Times New Roman" pitchFamily="18" charset="0"/>
                <a:cs typeface="Times New Roman" pitchFamily="18" charset="0"/>
              </a:rPr>
              <a:t>им.М.Е.Евсевьева</a:t>
            </a:r>
            <a:r>
              <a:rPr lang="ru-RU" sz="2000" b="1" dirty="0" smtClean="0">
                <a:solidFill>
                  <a:srgbClr val="C00000"/>
                </a:solidFill>
                <a:latin typeface="Times New Roman" pitchFamily="18" charset="0"/>
                <a:cs typeface="Times New Roman" pitchFamily="18" charset="0"/>
              </a:rPr>
              <a:t> диплом о профессиональной переподготовке №132408229985, дата выдачи 29.01.2019г.</a:t>
            </a:r>
          </a:p>
          <a:p>
            <a:pPr marL="27432">
              <a:spcBef>
                <a:spcPts val="600"/>
              </a:spcBef>
              <a:buClr>
                <a:srgbClr val="3891A7"/>
              </a:buClr>
              <a:buSzPct val="80000"/>
            </a:pPr>
            <a:r>
              <a:rPr lang="ru-RU" sz="2000" b="1" dirty="0">
                <a:solidFill>
                  <a:srgbClr val="C00000"/>
                </a:solidFill>
                <a:latin typeface="Times New Roman" pitchFamily="18" charset="0"/>
                <a:cs typeface="Times New Roman" pitchFamily="18" charset="0"/>
              </a:rPr>
              <a:t>ГБУ </a:t>
            </a:r>
            <a:r>
              <a:rPr lang="ru-RU" sz="2000" b="1" dirty="0" smtClean="0">
                <a:solidFill>
                  <a:srgbClr val="C00000"/>
                </a:solidFill>
                <a:latin typeface="Times New Roman" pitchFamily="18" charset="0"/>
                <a:cs typeface="Times New Roman" pitchFamily="18" charset="0"/>
              </a:rPr>
              <a:t>ДПО повышение квалификации №132403599131, </a:t>
            </a:r>
          </a:p>
          <a:p>
            <a:pPr marL="27432">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дата выдачи 25.04.2016г.</a:t>
            </a:r>
          </a:p>
          <a:p>
            <a:pPr marL="27432">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ООО «Результат» повышение квалификации №130600003574, дата выдачи 27.02.2019г.</a:t>
            </a:r>
          </a:p>
          <a:p>
            <a:pPr marL="27432">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Общий трудовой стаж: </a:t>
            </a:r>
            <a:r>
              <a:rPr lang="ru-RU" sz="2000" b="1" dirty="0" smtClean="0">
                <a:solidFill>
                  <a:srgbClr val="002060"/>
                </a:solidFill>
                <a:latin typeface="Times New Roman" pitchFamily="18" charset="0"/>
                <a:cs typeface="Times New Roman" pitchFamily="18" charset="0"/>
              </a:rPr>
              <a:t>20 лет</a:t>
            </a:r>
          </a:p>
          <a:p>
            <a:pPr marL="27432" lvl="0">
              <a:spcBef>
                <a:spcPts val="600"/>
              </a:spcBef>
              <a:buClr>
                <a:srgbClr val="3891A7"/>
              </a:buClr>
              <a:buSzPct val="80000"/>
            </a:pPr>
            <a:r>
              <a:rPr lang="ru-RU" sz="2000" b="1" dirty="0" smtClean="0">
                <a:solidFill>
                  <a:srgbClr val="C00000"/>
                </a:solidFill>
                <a:latin typeface="Times New Roman" pitchFamily="18" charset="0"/>
                <a:cs typeface="Times New Roman" pitchFamily="18" charset="0"/>
              </a:rPr>
              <a:t>Стаж  </a:t>
            </a:r>
            <a:r>
              <a:rPr lang="ru-RU" sz="2000" b="1" dirty="0">
                <a:solidFill>
                  <a:srgbClr val="C00000"/>
                </a:solidFill>
                <a:latin typeface="Times New Roman" pitchFamily="18" charset="0"/>
                <a:cs typeface="Times New Roman" pitchFamily="18" charset="0"/>
              </a:rPr>
              <a:t>педагогической работы  (по специальности): </a:t>
            </a:r>
            <a:r>
              <a:rPr lang="ru-RU" sz="2000" b="1" dirty="0">
                <a:solidFill>
                  <a:srgbClr val="002060"/>
                </a:solidFill>
                <a:latin typeface="Times New Roman" pitchFamily="18" charset="0"/>
                <a:cs typeface="Times New Roman" pitchFamily="18" charset="0"/>
              </a:rPr>
              <a:t>5 лет</a:t>
            </a:r>
          </a:p>
          <a:p>
            <a:pPr marL="27432" lvl="0">
              <a:spcBef>
                <a:spcPts val="600"/>
              </a:spcBef>
              <a:buClr>
                <a:srgbClr val="3891A7"/>
              </a:buClr>
              <a:buSzPct val="80000"/>
            </a:pPr>
            <a:r>
              <a:rPr lang="ru-RU" sz="2000" b="1" dirty="0">
                <a:solidFill>
                  <a:srgbClr val="C00000"/>
                </a:solidFill>
                <a:latin typeface="Times New Roman" pitchFamily="18" charset="0"/>
                <a:cs typeface="Times New Roman" pitchFamily="18" charset="0"/>
              </a:rPr>
              <a:t>Наличие квалификационной категории: </a:t>
            </a:r>
            <a:r>
              <a:rPr lang="ru-RU" sz="2000" b="1" dirty="0">
                <a:solidFill>
                  <a:srgbClr val="002060"/>
                </a:solidFill>
                <a:latin typeface="Times New Roman" pitchFamily="18" charset="0"/>
                <a:cs typeface="Times New Roman" pitchFamily="18" charset="0"/>
              </a:rPr>
              <a:t>нет</a:t>
            </a:r>
          </a:p>
          <a:p>
            <a:pPr marL="27432" lvl="0">
              <a:spcBef>
                <a:spcPts val="600"/>
              </a:spcBef>
              <a:buClr>
                <a:srgbClr val="3891A7"/>
              </a:buClr>
              <a:buSzPct val="80000"/>
            </a:pPr>
            <a:r>
              <a:rPr lang="ru-RU" sz="2000" b="1" dirty="0">
                <a:solidFill>
                  <a:srgbClr val="C00000"/>
                </a:solidFill>
                <a:latin typeface="Times New Roman" pitchFamily="18" charset="0"/>
                <a:cs typeface="Times New Roman" pitchFamily="18" charset="0"/>
              </a:rPr>
              <a:t>Звание: </a:t>
            </a:r>
            <a:r>
              <a:rPr lang="ru-RU" sz="2000" b="1" dirty="0">
                <a:solidFill>
                  <a:srgbClr val="002060"/>
                </a:solidFill>
                <a:latin typeface="Times New Roman" pitchFamily="18" charset="0"/>
                <a:cs typeface="Times New Roman" pitchFamily="18" charset="0"/>
              </a:rPr>
              <a:t>не </a:t>
            </a:r>
            <a:r>
              <a:rPr lang="ru-RU" sz="2000" b="1" dirty="0" smtClean="0">
                <a:solidFill>
                  <a:srgbClr val="002060"/>
                </a:solidFill>
                <a:latin typeface="Times New Roman" pitchFamily="18" charset="0"/>
                <a:cs typeface="Times New Roman" pitchFamily="18" charset="0"/>
              </a:rPr>
              <a:t>имеет</a:t>
            </a:r>
            <a:endParaRPr lang="ru-RU" sz="1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1766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15616" y="764704"/>
            <a:ext cx="6912768" cy="3108543"/>
          </a:xfrm>
          <a:prstGeom prst="rect">
            <a:avLst/>
          </a:prstGeom>
        </p:spPr>
        <p:txBody>
          <a:bodyPr wrap="square">
            <a:spAutoFit/>
          </a:bodyPr>
          <a:lstStyle/>
          <a:p>
            <a:pPr algn="ctr"/>
            <a:r>
              <a:rPr lang="ru-RU" altLang="ru-RU" sz="2800" b="1" kern="0" dirty="0">
                <a:solidFill>
                  <a:srgbClr val="C00000"/>
                </a:solidFill>
                <a:latin typeface="Times New Roman" pitchFamily="18" charset="0"/>
                <a:cs typeface="Times New Roman" pitchFamily="18" charset="0"/>
              </a:rPr>
              <a:t>4. Результаты участия воспитанников в:</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конкурсах;</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выставках;</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турнирах; </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соревнованиях;</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акциях;</a:t>
            </a:r>
            <a:br>
              <a:rPr lang="ru-RU" altLang="ru-RU" sz="2800" b="1" kern="0" dirty="0">
                <a:solidFill>
                  <a:srgbClr val="C00000"/>
                </a:solidFill>
                <a:latin typeface="Times New Roman" pitchFamily="18" charset="0"/>
                <a:cs typeface="Times New Roman" pitchFamily="18" charset="0"/>
              </a:rPr>
            </a:br>
            <a:r>
              <a:rPr lang="ru-RU" altLang="ru-RU" sz="2800" b="1" kern="0" dirty="0">
                <a:solidFill>
                  <a:srgbClr val="C00000"/>
                </a:solidFill>
                <a:latin typeface="Times New Roman" pitchFamily="18" charset="0"/>
                <a:cs typeface="Times New Roman" pitchFamily="18" charset="0"/>
              </a:rPr>
              <a:t>- фестивалях.</a:t>
            </a:r>
            <a:r>
              <a:rPr lang="ru-RU" sz="2800" b="1" dirty="0">
                <a:solidFill>
                  <a:srgbClr val="C00000"/>
                </a:solidFill>
                <a:latin typeface="Times New Roman" pitchFamily="18" charset="0"/>
                <a:cs typeface="Times New Roman" pitchFamily="18" charset="0"/>
              </a:rPr>
              <a:t> </a:t>
            </a:r>
            <a:endParaRPr lang="ru-RU" sz="2800" dirty="0"/>
          </a:p>
        </p:txBody>
      </p:sp>
    </p:spTree>
    <p:extLst>
      <p:ext uri="{BB962C8B-B14F-4D97-AF65-F5344CB8AC3E}">
        <p14:creationId xmlns:p14="http://schemas.microsoft.com/office/powerpoint/2010/main" val="1719008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p:nvPr/>
        </p:nvPicPr>
        <p:blipFill rotWithShape="1">
          <a:blip r:embed="rId3">
            <a:extLst>
              <a:ext uri="{28A0092B-C50C-407E-A947-70E740481C1C}">
                <a14:useLocalDpi xmlns:a14="http://schemas.microsoft.com/office/drawing/2010/main" val="0"/>
              </a:ext>
            </a:extLst>
          </a:blip>
          <a:srcRect l="2460"/>
          <a:stretch/>
        </p:blipFill>
        <p:spPr bwMode="auto">
          <a:xfrm>
            <a:off x="508883" y="620688"/>
            <a:ext cx="4135126" cy="5904655"/>
          </a:xfrm>
          <a:prstGeom prst="rect">
            <a:avLst/>
          </a:prstGeom>
          <a:noFill/>
          <a:ln>
            <a:no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20687"/>
            <a:ext cx="3960440" cy="5904655"/>
          </a:xfrm>
          <a:prstGeom prst="rect">
            <a:avLst/>
          </a:prstGeom>
          <a:noFill/>
          <a:ln>
            <a:noFill/>
          </a:ln>
        </p:spPr>
      </p:pic>
    </p:spTree>
    <p:extLst>
      <p:ext uri="{BB962C8B-B14F-4D97-AF65-F5344CB8AC3E}">
        <p14:creationId xmlns:p14="http://schemas.microsoft.com/office/powerpoint/2010/main" val="2795712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https://www.maam.ru/diploms/968966-033-035-ser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2664296" cy="3744416"/>
          </a:xfrm>
          <a:prstGeom prst="rect">
            <a:avLst/>
          </a:prstGeom>
          <a:noFill/>
          <a:ln>
            <a:noFill/>
          </a:ln>
        </p:spPr>
      </p:pic>
      <p:pic>
        <p:nvPicPr>
          <p:cNvPr id="4" name="Picture 2" descr="F:\ПЕДОПЫТ (образцы)\Справки\сертификат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132856"/>
            <a:ext cx="2609071"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C:\Users\Вася\AppData\Local\Microsoft\Windows\Temporary Internet Files\Content.Word\IMG-d2c7c85cbe70a93d01d7e9e0b5afec2f-V.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845174"/>
            <a:ext cx="2808312" cy="3744417"/>
          </a:xfrm>
          <a:prstGeom prst="rect">
            <a:avLst/>
          </a:prstGeom>
          <a:noFill/>
          <a:ln>
            <a:noFill/>
          </a:ln>
        </p:spPr>
      </p:pic>
    </p:spTree>
    <p:extLst>
      <p:ext uri="{BB962C8B-B14F-4D97-AF65-F5344CB8AC3E}">
        <p14:creationId xmlns:p14="http://schemas.microsoft.com/office/powerpoint/2010/main" val="571048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C:\Users\Вася\AppData\Local\Temp\Марк Аркайкин.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104191"/>
            <a:ext cx="2628292" cy="4664965"/>
          </a:xfrm>
          <a:prstGeom prst="rect">
            <a:avLst/>
          </a:prstGeom>
          <a:noFill/>
          <a:ln>
            <a:noFill/>
          </a:ln>
        </p:spPr>
      </p:pic>
      <p:pic>
        <p:nvPicPr>
          <p:cNvPr id="5" name="Picture 2" descr="G:\сертификаты и дипломы\диплом 2020 воспит эврик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484784"/>
            <a:ext cx="2952328" cy="482453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G:\сертификаты и дипломы\Грамота Мир глазами детей.jpg"/>
          <p:cNvPicPr>
            <a:picLocks noChangeAspect="1" noChangeArrowheads="1"/>
          </p:cNvPicPr>
          <p:nvPr/>
        </p:nvPicPr>
        <p:blipFill rotWithShape="1">
          <a:blip r:embed="rId5">
            <a:extLst>
              <a:ext uri="{28A0092B-C50C-407E-A947-70E740481C1C}">
                <a14:useLocalDpi xmlns:a14="http://schemas.microsoft.com/office/drawing/2010/main" val="0"/>
              </a:ext>
            </a:extLst>
          </a:blip>
          <a:srcRect r="48089" b="6004"/>
          <a:stretch/>
        </p:blipFill>
        <p:spPr bwMode="auto">
          <a:xfrm>
            <a:off x="395536" y="620688"/>
            <a:ext cx="2432104"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06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G:\сертификаты и дипломы\Диплом Зима.jpg"/>
          <p:cNvPicPr>
            <a:picLocks noChangeAspect="1" noChangeArrowheads="1"/>
          </p:cNvPicPr>
          <p:nvPr/>
        </p:nvPicPr>
        <p:blipFill rotWithShape="1">
          <a:blip r:embed="rId3">
            <a:extLst>
              <a:ext uri="{28A0092B-C50C-407E-A947-70E740481C1C}">
                <a14:useLocalDpi xmlns:a14="http://schemas.microsoft.com/office/drawing/2010/main" val="0"/>
              </a:ext>
            </a:extLst>
          </a:blip>
          <a:srcRect r="47756" b="4775"/>
          <a:stretch/>
        </p:blipFill>
        <p:spPr bwMode="auto">
          <a:xfrm>
            <a:off x="4716016" y="375299"/>
            <a:ext cx="3888432"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сертификаты и дипломы\Диплом ЛУЧ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44943"/>
            <a:ext cx="3816424" cy="546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7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23728" y="2348881"/>
            <a:ext cx="5832648" cy="954107"/>
          </a:xfrm>
          <a:prstGeom prst="rect">
            <a:avLst/>
          </a:prstGeom>
        </p:spPr>
        <p:txBody>
          <a:bodyPr wrap="square">
            <a:spAutoFit/>
          </a:bodyPr>
          <a:lstStyle/>
          <a:p>
            <a:pPr algn="ctr"/>
            <a:r>
              <a:rPr lang="en-US" sz="2800" b="1" dirty="0" smtClean="0">
                <a:solidFill>
                  <a:srgbClr val="C00000"/>
                </a:solidFill>
                <a:latin typeface="Times New Roman" pitchFamily="18" charset="0"/>
                <a:cs typeface="Times New Roman" pitchFamily="18" charset="0"/>
              </a:rPr>
              <a:t>5</a:t>
            </a:r>
            <a:r>
              <a:rPr lang="ru-RU" sz="2800" b="1" dirty="0" smtClean="0">
                <a:solidFill>
                  <a:srgbClr val="C00000"/>
                </a:solidFill>
                <a:latin typeface="Times New Roman" pitchFamily="18" charset="0"/>
                <a:cs typeface="Times New Roman" pitchFamily="18" charset="0"/>
              </a:rPr>
              <a:t>. </a:t>
            </a:r>
            <a:r>
              <a:rPr lang="ru-RU" sz="2800" b="1" dirty="0">
                <a:solidFill>
                  <a:srgbClr val="C00000"/>
                </a:solidFill>
                <a:latin typeface="Times New Roman" pitchFamily="18" charset="0"/>
                <a:cs typeface="Times New Roman" pitchFamily="18" charset="0"/>
              </a:rPr>
              <a:t>Наличие авторских программ, методических пособий</a:t>
            </a:r>
            <a:endParaRPr lang="ru-RU" sz="2800" dirty="0"/>
          </a:p>
        </p:txBody>
      </p:sp>
    </p:spTree>
    <p:extLst>
      <p:ext uri="{BB962C8B-B14F-4D97-AF65-F5344CB8AC3E}">
        <p14:creationId xmlns:p14="http://schemas.microsoft.com/office/powerpoint/2010/main" val="2547159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71600" y="1268760"/>
            <a:ext cx="6984776" cy="2677656"/>
          </a:xfrm>
          <a:prstGeom prst="rect">
            <a:avLst/>
          </a:prstGeom>
        </p:spPr>
        <p:txBody>
          <a:bodyPr wrap="square">
            <a:spAutoFit/>
          </a:bodyPr>
          <a:lstStyle/>
          <a:p>
            <a:pPr algn="ctr"/>
            <a:endParaRPr lang="en-US" sz="2800" b="1" dirty="0" smtClean="0">
              <a:solidFill>
                <a:srgbClr val="C00000"/>
              </a:solidFill>
              <a:latin typeface="Times New Roman" pitchFamily="18" charset="0"/>
              <a:cs typeface="Times New Roman" pitchFamily="18" charset="0"/>
            </a:endParaRPr>
          </a:p>
          <a:p>
            <a:pPr algn="ctr"/>
            <a:r>
              <a:rPr lang="ru-RU" sz="2800" b="1" dirty="0" smtClean="0">
                <a:solidFill>
                  <a:srgbClr val="C00000"/>
                </a:solidFill>
                <a:latin typeface="Times New Roman" pitchFamily="18" charset="0"/>
                <a:cs typeface="Times New Roman" pitchFamily="18" charset="0"/>
              </a:rPr>
              <a:t>6</a:t>
            </a:r>
            <a:r>
              <a:rPr lang="ru-RU" sz="2800" b="1" dirty="0">
                <a:solidFill>
                  <a:srgbClr val="C00000"/>
                </a:solidFill>
                <a:latin typeface="Times New Roman" pitchFamily="18" charset="0"/>
                <a:cs typeface="Times New Roman" pitchFamily="18" charset="0"/>
              </a:rPr>
              <a:t>. Выступления на научно-практических конференциях, педагогических чтениях, семинарах, секциях, </a:t>
            </a:r>
            <a:endParaRPr lang="en-US" sz="2800" b="1" dirty="0" smtClean="0">
              <a:solidFill>
                <a:srgbClr val="C00000"/>
              </a:solidFill>
              <a:latin typeface="Times New Roman" pitchFamily="18" charset="0"/>
              <a:cs typeface="Times New Roman" pitchFamily="18" charset="0"/>
            </a:endParaRPr>
          </a:p>
          <a:p>
            <a:pPr algn="ctr"/>
            <a:r>
              <a:rPr lang="ru-RU" sz="2800" b="1" dirty="0" smtClean="0">
                <a:solidFill>
                  <a:srgbClr val="C00000"/>
                </a:solidFill>
                <a:latin typeface="Times New Roman" pitchFamily="18" charset="0"/>
                <a:cs typeface="Times New Roman" pitchFamily="18" charset="0"/>
              </a:rPr>
              <a:t>методических объединениях</a:t>
            </a:r>
            <a:endParaRPr lang="en-US" sz="2800" b="1" dirty="0" smtClean="0">
              <a:solidFill>
                <a:srgbClr val="C00000"/>
              </a:solidFill>
              <a:latin typeface="Times New Roman" pitchFamily="18" charset="0"/>
              <a:cs typeface="Times New Roman" pitchFamily="18" charset="0"/>
            </a:endParaRPr>
          </a:p>
          <a:p>
            <a:pPr algn="ctr"/>
            <a:endParaRPr lang="ru-RU" sz="2800" dirty="0"/>
          </a:p>
        </p:txBody>
      </p:sp>
    </p:spTree>
    <p:extLst>
      <p:ext uri="{BB962C8B-B14F-4D97-AF65-F5344CB8AC3E}">
        <p14:creationId xmlns:p14="http://schemas.microsoft.com/office/powerpoint/2010/main" val="772028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4664"/>
            <a:ext cx="4176464"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Рабочий\Desktop\Сканирование\2021-04-09\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04664"/>
            <a:ext cx="4135968" cy="567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654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C:\Users\Вася\Downloads\Четвергова Елена Павловна.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52735"/>
            <a:ext cx="4032448" cy="4972061"/>
          </a:xfrm>
          <a:prstGeom prst="rect">
            <a:avLst/>
          </a:prstGeom>
          <a:noFill/>
          <a:ln>
            <a:noFill/>
          </a:ln>
        </p:spPr>
      </p:pic>
      <p:pic>
        <p:nvPicPr>
          <p:cNvPr id="5" name="Рисунок 4"/>
          <p:cNvPicPr/>
          <p:nvPr/>
        </p:nvPicPr>
        <p:blipFill rotWithShape="1">
          <a:blip r:embed="rId4"/>
          <a:srcRect l="36555" t="18333" r="37115" b="19539"/>
          <a:stretch/>
        </p:blipFill>
        <p:spPr bwMode="auto">
          <a:xfrm>
            <a:off x="4716016" y="1052735"/>
            <a:ext cx="3888432" cy="49720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1405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сертификаты и дипломы\Сертификат.jpg"/>
          <p:cNvPicPr>
            <a:picLocks noChangeAspect="1" noChangeArrowheads="1"/>
          </p:cNvPicPr>
          <p:nvPr/>
        </p:nvPicPr>
        <p:blipFill rotWithShape="1">
          <a:blip r:embed="rId3">
            <a:extLst>
              <a:ext uri="{28A0092B-C50C-407E-A947-70E740481C1C}">
                <a14:useLocalDpi xmlns:a14="http://schemas.microsoft.com/office/drawing/2010/main" val="0"/>
              </a:ext>
            </a:extLst>
          </a:blip>
          <a:srcRect l="2168" t="1828" r="36315"/>
          <a:stretch/>
        </p:blipFill>
        <p:spPr bwMode="auto">
          <a:xfrm>
            <a:off x="323528" y="764704"/>
            <a:ext cx="2531276" cy="475252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G:\сертификаты и дипломы\Сертификат png.jpg"/>
          <p:cNvPicPr>
            <a:picLocks noChangeAspect="1" noChangeArrowheads="1"/>
          </p:cNvPicPr>
          <p:nvPr/>
        </p:nvPicPr>
        <p:blipFill rotWithShape="1">
          <a:blip r:embed="rId4">
            <a:extLst>
              <a:ext uri="{28A0092B-C50C-407E-A947-70E740481C1C}">
                <a14:useLocalDpi xmlns:a14="http://schemas.microsoft.com/office/drawing/2010/main" val="0"/>
              </a:ext>
            </a:extLst>
          </a:blip>
          <a:srcRect r="6894" b="15260"/>
          <a:stretch/>
        </p:blipFill>
        <p:spPr bwMode="auto">
          <a:xfrm>
            <a:off x="3275855" y="1124744"/>
            <a:ext cx="2709619" cy="49888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сертификаты и дипломы\Следуй за мечтой.jpg"/>
          <p:cNvPicPr>
            <a:picLocks noChangeAspect="1" noChangeArrowheads="1"/>
          </p:cNvPicPr>
          <p:nvPr/>
        </p:nvPicPr>
        <p:blipFill rotWithShape="1">
          <a:blip r:embed="rId5">
            <a:extLst>
              <a:ext uri="{28A0092B-C50C-407E-A947-70E740481C1C}">
                <a14:useLocalDpi xmlns:a14="http://schemas.microsoft.com/office/drawing/2010/main" val="0"/>
              </a:ext>
            </a:extLst>
          </a:blip>
          <a:srcRect r="33402"/>
          <a:stretch/>
        </p:blipFill>
        <p:spPr bwMode="auto">
          <a:xfrm>
            <a:off x="6156176" y="1777855"/>
            <a:ext cx="2631082" cy="477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81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4124206"/>
          </a:xfrm>
          <a:prstGeom prst="rect">
            <a:avLst/>
          </a:prstGeom>
        </p:spPr>
        <p:txBody>
          <a:bodyPr wrap="square">
            <a:spAutoFit/>
          </a:bodyPr>
          <a:lstStyle/>
          <a:p>
            <a:pPr algn="ctr"/>
            <a:r>
              <a:rPr lang="ru-RU" sz="2800" b="1" dirty="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Представление </a:t>
            </a:r>
            <a:r>
              <a:rPr lang="ru-RU" sz="2800" b="1" dirty="0" smtClean="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инновационного</a:t>
            </a:r>
          </a:p>
          <a:p>
            <a:pPr algn="ctr"/>
            <a:r>
              <a:rPr lang="ru-RU" sz="2800" b="1" dirty="0" smtClean="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 </a:t>
            </a:r>
            <a:r>
              <a:rPr lang="ru-RU" sz="2800" b="1" dirty="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педагогического опыта </a:t>
            </a:r>
            <a:r>
              <a:rPr lang="ru-RU" sz="2800" b="1" dirty="0" smtClean="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на сайте </a:t>
            </a:r>
          </a:p>
          <a:p>
            <a:pPr algn="ctr"/>
            <a:r>
              <a:rPr lang="ru-RU" sz="2800" b="1" dirty="0" smtClean="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МДОУ «Детский сад №66»</a:t>
            </a:r>
          </a:p>
          <a:p>
            <a:pPr algn="ctr"/>
            <a:endParaRPr lang="ru-RU" sz="2800" b="1" dirty="0" smtClean="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a:p>
            <a:pPr algn="ctr"/>
            <a:r>
              <a:rPr lang="ru-RU" sz="2800" b="1" dirty="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
            </a:r>
            <a:br>
              <a:rPr lang="ru-RU" sz="2800" b="1" dirty="0">
                <a:solidFill>
                  <a:srgbClr val="00206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br>
            <a:r>
              <a:rPr lang="ru-RU" sz="2800" b="1" dirty="0">
                <a:solidFill>
                  <a:srgbClr val="C00000"/>
                </a:solidFill>
                <a:latin typeface="Times New Roman"/>
                <a:ea typeface="Calibri"/>
                <a:cs typeface="Times New Roman"/>
              </a:rPr>
              <a:t>«Развитие речи </a:t>
            </a:r>
            <a:r>
              <a:rPr lang="ru-RU" sz="2800" b="1" dirty="0" smtClean="0">
                <a:solidFill>
                  <a:srgbClr val="C00000"/>
                </a:solidFill>
                <a:latin typeface="Times New Roman"/>
                <a:ea typeface="Calibri"/>
                <a:cs typeface="Times New Roman"/>
              </a:rPr>
              <a:t>детей путём ознакомления </a:t>
            </a:r>
            <a:r>
              <a:rPr lang="ru-RU" sz="2800" b="1" dirty="0">
                <a:solidFill>
                  <a:srgbClr val="C00000"/>
                </a:solidFill>
                <a:latin typeface="Times New Roman"/>
                <a:ea typeface="Calibri"/>
                <a:cs typeface="Times New Roman"/>
              </a:rPr>
              <a:t/>
            </a:r>
            <a:br>
              <a:rPr lang="ru-RU" sz="2800" b="1" dirty="0">
                <a:solidFill>
                  <a:srgbClr val="C00000"/>
                </a:solidFill>
                <a:latin typeface="Times New Roman"/>
                <a:ea typeface="Calibri"/>
                <a:cs typeface="Times New Roman"/>
              </a:rPr>
            </a:br>
            <a:r>
              <a:rPr lang="ru-RU" sz="2800" b="1" dirty="0">
                <a:solidFill>
                  <a:srgbClr val="C00000"/>
                </a:solidFill>
                <a:latin typeface="Times New Roman"/>
                <a:ea typeface="Calibri"/>
                <a:cs typeface="Times New Roman"/>
              </a:rPr>
              <a:t>с художественной литературой</a:t>
            </a:r>
            <a:r>
              <a:rPr lang="ru-RU" sz="2800" b="1" dirty="0" smtClean="0">
                <a:solidFill>
                  <a:srgbClr val="C00000"/>
                </a:solidFill>
                <a:latin typeface="Times New Roman"/>
                <a:ea typeface="Calibri"/>
                <a:cs typeface="Times New Roman"/>
              </a:rPr>
              <a:t>»</a:t>
            </a:r>
          </a:p>
          <a:p>
            <a:pPr algn="ctr"/>
            <a:endParaRPr lang="ru-RU" sz="2800" b="1" dirty="0">
              <a:solidFill>
                <a:prstClr val="black"/>
              </a:solidFill>
              <a:latin typeface="Times New Roman"/>
              <a:ea typeface="Calibri"/>
              <a:cs typeface="Times New Roman"/>
            </a:endParaRPr>
          </a:p>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p>
        </p:txBody>
      </p:sp>
      <p:sp>
        <p:nvSpPr>
          <p:cNvPr id="6" name="Прямоугольник 5"/>
          <p:cNvSpPr/>
          <p:nvPr/>
        </p:nvSpPr>
        <p:spPr>
          <a:xfrm>
            <a:off x="1115616" y="3284984"/>
            <a:ext cx="7272808" cy="2662267"/>
          </a:xfrm>
          <a:prstGeom prst="rect">
            <a:avLst/>
          </a:prstGeom>
        </p:spPr>
        <p:txBody>
          <a:bodyPr wrap="square">
            <a:spAutoFit/>
          </a:bodyPr>
          <a:lstStyle/>
          <a:p>
            <a:pPr marL="82296" lvl="0"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lvl="0"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lvl="0"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lvl="0" algn="ctr" defTabSz="449263" fontAlgn="base">
              <a:spcBef>
                <a:spcPct val="0"/>
              </a:spcBef>
              <a:spcAft>
                <a:spcPct val="0"/>
              </a:spcAft>
              <a:buClr>
                <a:srgbClr val="000000"/>
              </a:buClr>
              <a:buSzPct val="100000"/>
            </a:pPr>
            <a:r>
              <a:rPr lang="en-US" altLang="ru-RU" sz="2800" b="1" dirty="0" smtClean="0">
                <a:latin typeface="Times New Roman" pitchFamily="18" charset="0"/>
                <a:ea typeface="MS Gothic" charset="-128"/>
                <a:cs typeface="Times New Roman" pitchFamily="18" charset="0"/>
              </a:rPr>
              <a:t>http://www.schoolrm.ru/detsad_sar/ds66sar/</a:t>
            </a:r>
            <a:endParaRPr lang="ru-RU" altLang="ru-RU" sz="2800" b="1" dirty="0" smtClean="0">
              <a:latin typeface="Times New Roman" pitchFamily="18" charset="0"/>
              <a:ea typeface="MS Gothic" charset="-128"/>
              <a:cs typeface="Times New Roman" pitchFamily="18" charset="0"/>
            </a:endParaRPr>
          </a:p>
          <a:p>
            <a:pPr marL="82296" lvl="0">
              <a:spcBef>
                <a:spcPts val="600"/>
              </a:spcBef>
              <a:buClr>
                <a:srgbClr val="3891A7"/>
              </a:buClr>
              <a:buSzPct val="80000"/>
            </a:pPr>
            <a:endParaRPr lang="ru-RU" sz="4000" dirty="0">
              <a:solidFill>
                <a:prstClr val="black"/>
              </a:solidFill>
            </a:endParaRPr>
          </a:p>
        </p:txBody>
      </p:sp>
    </p:spTree>
    <p:extLst>
      <p:ext uri="{BB962C8B-B14F-4D97-AF65-F5344CB8AC3E}">
        <p14:creationId xmlns:p14="http://schemas.microsoft.com/office/powerpoint/2010/main" val="1196035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844"/>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23728" y="2060849"/>
            <a:ext cx="5472608" cy="1384995"/>
          </a:xfrm>
          <a:prstGeom prst="rect">
            <a:avLst/>
          </a:prstGeom>
        </p:spPr>
        <p:txBody>
          <a:bodyPr wrap="square">
            <a:spAutoFit/>
          </a:bodyPr>
          <a:lstStyle/>
          <a:p>
            <a:pPr algn="ctr"/>
            <a:r>
              <a:rPr lang="ru-RU" sz="2800" b="1" dirty="0">
                <a:solidFill>
                  <a:srgbClr val="C00000"/>
                </a:solidFill>
                <a:latin typeface="Times New Roman" pitchFamily="18" charset="0"/>
                <a:cs typeface="Times New Roman" pitchFamily="18" charset="0"/>
              </a:rPr>
              <a:t>7. Проведение открытых занятий, мастер-классов, мероприятий</a:t>
            </a:r>
            <a:endParaRPr lang="ru-RU" sz="2800" dirty="0"/>
          </a:p>
        </p:txBody>
      </p:sp>
    </p:spTree>
    <p:extLst>
      <p:ext uri="{BB962C8B-B14F-4D97-AF65-F5344CB8AC3E}">
        <p14:creationId xmlns:p14="http://schemas.microsoft.com/office/powerpoint/2010/main" val="2072317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68660"/>
            <a:ext cx="410445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G:\Четвергова Е.П\Изображение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68660"/>
            <a:ext cx="4248472"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17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6000" y="2828836"/>
            <a:ext cx="4950296" cy="523220"/>
          </a:xfrm>
          <a:prstGeom prst="rect">
            <a:avLst/>
          </a:prstGeom>
        </p:spPr>
        <p:txBody>
          <a:bodyPr wrap="square">
            <a:spAutoFit/>
          </a:bodyPr>
          <a:lstStyle/>
          <a:p>
            <a:r>
              <a:rPr lang="ru-RU" sz="2800" b="1" dirty="0">
                <a:solidFill>
                  <a:srgbClr val="C00000"/>
                </a:solidFill>
                <a:latin typeface="Times New Roman" pitchFamily="18" charset="0"/>
                <a:cs typeface="Times New Roman" pitchFamily="18" charset="0"/>
              </a:rPr>
              <a:t>8</a:t>
            </a:r>
            <a:r>
              <a:rPr lang="ru-RU" sz="2800" b="1" dirty="0" smtClean="0">
                <a:solidFill>
                  <a:srgbClr val="C00000"/>
                </a:solidFill>
                <a:latin typeface="Times New Roman" pitchFamily="18" charset="0"/>
                <a:cs typeface="Times New Roman" pitchFamily="18" charset="0"/>
              </a:rPr>
              <a:t>.</a:t>
            </a:r>
            <a:r>
              <a:rPr lang="ru-RU" sz="2800" dirty="0">
                <a:solidFill>
                  <a:srgbClr val="C00000"/>
                </a:solidFill>
                <a:latin typeface="Times New Roman" pitchFamily="18" charset="0"/>
                <a:cs typeface="Times New Roman" pitchFamily="18" charset="0"/>
              </a:rPr>
              <a:t> </a:t>
            </a:r>
            <a:r>
              <a:rPr lang="ru-RU" sz="2800" b="1" dirty="0" smtClean="0">
                <a:solidFill>
                  <a:srgbClr val="C00000"/>
                </a:solidFill>
                <a:latin typeface="Times New Roman" pitchFamily="18" charset="0"/>
                <a:cs typeface="Times New Roman" pitchFamily="18" charset="0"/>
              </a:rPr>
              <a:t>Экспертная деятельность </a:t>
            </a:r>
            <a:endParaRPr lang="ru-RU"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05669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76672"/>
            <a:ext cx="410445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76672"/>
            <a:ext cx="410445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012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597" y="476672"/>
            <a:ext cx="417646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192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63688" y="1844824"/>
            <a:ext cx="6120680" cy="523220"/>
          </a:xfrm>
          <a:prstGeom prst="rect">
            <a:avLst/>
          </a:prstGeom>
        </p:spPr>
        <p:txBody>
          <a:bodyPr wrap="square">
            <a:spAutoFit/>
          </a:bodyPr>
          <a:lstStyle/>
          <a:p>
            <a:endParaRPr lang="ru-RU" sz="2800" dirty="0"/>
          </a:p>
        </p:txBody>
      </p:sp>
      <p:sp>
        <p:nvSpPr>
          <p:cNvPr id="4" name="Прямоугольник 3"/>
          <p:cNvSpPr/>
          <p:nvPr/>
        </p:nvSpPr>
        <p:spPr>
          <a:xfrm>
            <a:off x="1331640" y="1484784"/>
            <a:ext cx="6624736" cy="2246769"/>
          </a:xfrm>
          <a:prstGeom prst="rect">
            <a:avLst/>
          </a:prstGeom>
        </p:spPr>
        <p:txBody>
          <a:bodyPr wrap="square">
            <a:spAutoFit/>
          </a:bodyPr>
          <a:lstStyle/>
          <a:p>
            <a:endParaRPr lang="ru-RU" sz="2800" b="1" dirty="0" smtClean="0">
              <a:solidFill>
                <a:srgbClr val="C00000"/>
              </a:solidFill>
            </a:endParaRPr>
          </a:p>
          <a:p>
            <a:pPr algn="ctr"/>
            <a:r>
              <a:rPr lang="ru-RU" sz="2800" b="1" dirty="0" smtClean="0">
                <a:solidFill>
                  <a:srgbClr val="C00000"/>
                </a:solidFill>
                <a:latin typeface="Times New Roman" pitchFamily="18" charset="0"/>
                <a:cs typeface="Times New Roman" pitchFamily="18" charset="0"/>
              </a:rPr>
              <a:t>9. Общественно-педагогическая </a:t>
            </a:r>
            <a:r>
              <a:rPr lang="ru-RU" sz="2800" b="1" dirty="0">
                <a:solidFill>
                  <a:srgbClr val="C00000"/>
                </a:solidFill>
                <a:latin typeface="Times New Roman" pitchFamily="18" charset="0"/>
                <a:cs typeface="Times New Roman" pitchFamily="18" charset="0"/>
              </a:rPr>
              <a:t>активность педагога: участие в комиссиях, педагогических сообществах, в жюри конкурсов</a:t>
            </a:r>
          </a:p>
        </p:txBody>
      </p:sp>
    </p:spTree>
    <p:extLst>
      <p:ext uri="{BB962C8B-B14F-4D97-AF65-F5344CB8AC3E}">
        <p14:creationId xmlns:p14="http://schemas.microsoft.com/office/powerpoint/2010/main" val="1716287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4665"/>
            <a:ext cx="4032448"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04664"/>
            <a:ext cx="4320480" cy="604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97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5576" y="1028343"/>
            <a:ext cx="7560840" cy="4401205"/>
          </a:xfrm>
          <a:prstGeom prst="rect">
            <a:avLst/>
          </a:prstGeom>
        </p:spPr>
        <p:txBody>
          <a:bodyPr wrap="square">
            <a:spAutoFit/>
          </a:bodyPr>
          <a:lstStyle/>
          <a:p>
            <a:endParaRPr lang="en-US" sz="2000" b="1" dirty="0" smtClean="0">
              <a:solidFill>
                <a:srgbClr val="C00000"/>
              </a:solidFill>
              <a:latin typeface="Times New Roman" pitchFamily="18" charset="0"/>
              <a:ea typeface="MS Gothic" pitchFamily="49" charset="-128"/>
              <a:cs typeface="Times New Roman" pitchFamily="18" charset="0"/>
            </a:endParaRPr>
          </a:p>
          <a:p>
            <a:r>
              <a:rPr lang="ru-RU" sz="2000" b="1" dirty="0" smtClean="0">
                <a:solidFill>
                  <a:srgbClr val="C00000"/>
                </a:solidFill>
                <a:latin typeface="Times New Roman" pitchFamily="18" charset="0"/>
                <a:ea typeface="MS Gothic" pitchFamily="49" charset="-128"/>
                <a:cs typeface="Times New Roman" pitchFamily="18" charset="0"/>
              </a:rPr>
              <a:t>10. </a:t>
            </a:r>
            <a:r>
              <a:rPr lang="ru-RU" sz="2000" b="1" dirty="0">
                <a:solidFill>
                  <a:srgbClr val="C00000"/>
                </a:solidFill>
                <a:latin typeface="Times New Roman" pitchFamily="18" charset="0"/>
                <a:ea typeface="MS Gothic" pitchFamily="49" charset="-128"/>
                <a:cs typeface="Times New Roman" pitchFamily="18" charset="0"/>
              </a:rPr>
              <a:t>Позитивные результаты работы с воспитанниками:</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наличие системы воспитательной работы;</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наличие качественной, эстетически оформленной текущей документации;</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организация индивидуального подхода;</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снижение простудной заболеваемости воспитанников;</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отлаженная система взаимодействия с родителями;</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отсутствие жалоб и обращений родителей на неправомерные действия;</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реализация </a:t>
            </a:r>
            <a:r>
              <a:rPr lang="ru-RU" sz="2000" b="1" dirty="0" err="1">
                <a:solidFill>
                  <a:srgbClr val="C00000"/>
                </a:solidFill>
                <a:latin typeface="Times New Roman" pitchFamily="18" charset="0"/>
                <a:ea typeface="MS Gothic" pitchFamily="49" charset="-128"/>
                <a:cs typeface="Times New Roman" pitchFamily="18" charset="0"/>
              </a:rPr>
              <a:t>здоровьесберегающих</a:t>
            </a:r>
            <a:r>
              <a:rPr lang="ru-RU" sz="2000" b="1" dirty="0">
                <a:solidFill>
                  <a:srgbClr val="C00000"/>
                </a:solidFill>
                <a:latin typeface="Times New Roman" pitchFamily="18" charset="0"/>
                <a:ea typeface="MS Gothic" pitchFamily="49" charset="-128"/>
                <a:cs typeface="Times New Roman" pitchFamily="18" charset="0"/>
              </a:rPr>
              <a:t> технологий в воспитательном процессе;</a:t>
            </a:r>
            <a:r>
              <a:rPr lang="ru-RU" sz="2000" b="1" dirty="0">
                <a:solidFill>
                  <a:srgbClr val="C00000"/>
                </a:solidFill>
                <a:latin typeface="Arial" charset="0"/>
                <a:ea typeface="MS Gothic" pitchFamily="49" charset="-128"/>
                <a:cs typeface="Times New Roman" pitchFamily="18" charset="0"/>
              </a:rPr>
              <a:t/>
            </a:r>
            <a:br>
              <a:rPr lang="ru-RU" sz="2000" b="1" dirty="0">
                <a:solidFill>
                  <a:srgbClr val="C00000"/>
                </a:solidFill>
                <a:latin typeface="Arial" charset="0"/>
                <a:ea typeface="MS Gothic" pitchFamily="49" charset="-128"/>
                <a:cs typeface="Times New Roman" pitchFamily="18" charset="0"/>
              </a:rPr>
            </a:br>
            <a:r>
              <a:rPr lang="ru-RU" sz="2000" b="1" dirty="0">
                <a:solidFill>
                  <a:srgbClr val="C00000"/>
                </a:solidFill>
                <a:latin typeface="Times New Roman" pitchFamily="18" charset="0"/>
                <a:ea typeface="MS Gothic" pitchFamily="49" charset="-128"/>
                <a:cs typeface="Times New Roman" pitchFamily="18" charset="0"/>
              </a:rPr>
              <a:t>- духовно-нравственное воспитание и народные </a:t>
            </a:r>
            <a:r>
              <a:rPr lang="ru-RU" sz="2000" b="1" dirty="0" smtClean="0">
                <a:solidFill>
                  <a:srgbClr val="C00000"/>
                </a:solidFill>
                <a:latin typeface="Times New Roman" pitchFamily="18" charset="0"/>
                <a:ea typeface="MS Gothic" pitchFamily="49" charset="-128"/>
                <a:cs typeface="Times New Roman" pitchFamily="18" charset="0"/>
              </a:rPr>
              <a:t>традиции</a:t>
            </a:r>
            <a:endParaRPr lang="en-US" sz="2000" b="1" dirty="0" smtClean="0">
              <a:solidFill>
                <a:srgbClr val="C00000"/>
              </a:solidFill>
              <a:latin typeface="Times New Roman" pitchFamily="18" charset="0"/>
              <a:ea typeface="MS Gothic" pitchFamily="49" charset="-128"/>
              <a:cs typeface="Times New Roman" pitchFamily="18" charset="0"/>
            </a:endParaRPr>
          </a:p>
          <a:p>
            <a:endParaRPr lang="ru-RU" sz="2000" dirty="0"/>
          </a:p>
        </p:txBody>
      </p:sp>
    </p:spTree>
    <p:extLst>
      <p:ext uri="{BB962C8B-B14F-4D97-AF65-F5344CB8AC3E}">
        <p14:creationId xmlns:p14="http://schemas.microsoft.com/office/powerpoint/2010/main" val="3891402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80" y="260648"/>
            <a:ext cx="432048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260" y="260648"/>
            <a:ext cx="427721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4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04664"/>
            <a:ext cx="453650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582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p:nvPr/>
        </p:nvPicPr>
        <p:blipFill rotWithShape="1">
          <a:blip r:embed="rId3"/>
          <a:srcRect l="27083" t="35449" r="27766" b="30073"/>
          <a:stretch/>
        </p:blipFill>
        <p:spPr bwMode="auto">
          <a:xfrm>
            <a:off x="1043608" y="1196752"/>
            <a:ext cx="6912768" cy="3794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9212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1560" y="1028343"/>
            <a:ext cx="7776864" cy="369332"/>
          </a:xfrm>
          <a:prstGeom prst="rect">
            <a:avLst/>
          </a:prstGeom>
        </p:spPr>
        <p:txBody>
          <a:bodyPr wrap="square">
            <a:spAutoFit/>
          </a:bodyPr>
          <a:lstStyle/>
          <a:p>
            <a:r>
              <a:rPr lang="ru-RU" b="1" dirty="0" smtClean="0">
                <a:solidFill>
                  <a:srgbClr val="C00000"/>
                </a:solidFill>
                <a:latin typeface="Times New Roman" pitchFamily="18" charset="0"/>
                <a:ea typeface="MS Gothic" pitchFamily="49" charset="-128"/>
                <a:cs typeface="Times New Roman" pitchFamily="18" charset="0"/>
              </a:rPr>
              <a:t> </a:t>
            </a:r>
            <a:endParaRPr lang="en-US" b="1" dirty="0">
              <a:solidFill>
                <a:srgbClr val="C00000"/>
              </a:solidFill>
              <a:latin typeface="Times New Roman" pitchFamily="18" charset="0"/>
              <a:ea typeface="MS Gothic" pitchFamily="49" charset="-128"/>
              <a:cs typeface="Times New Roman" pitchFamily="18" charset="0"/>
            </a:endParaRPr>
          </a:p>
        </p:txBody>
      </p:sp>
      <p:sp>
        <p:nvSpPr>
          <p:cNvPr id="4" name="Прямоугольник 3"/>
          <p:cNvSpPr/>
          <p:nvPr/>
        </p:nvSpPr>
        <p:spPr>
          <a:xfrm>
            <a:off x="683568" y="980728"/>
            <a:ext cx="7992888" cy="3847207"/>
          </a:xfrm>
          <a:prstGeom prst="rect">
            <a:avLst/>
          </a:prstGeom>
        </p:spPr>
        <p:txBody>
          <a:bodyPr wrap="square">
            <a:spAutoFit/>
          </a:bodyPr>
          <a:lstStyle/>
          <a:p>
            <a:r>
              <a:rPr lang="ru-RU" sz="2000" b="1" dirty="0" smtClean="0">
                <a:solidFill>
                  <a:srgbClr val="C00000"/>
                </a:solidFill>
                <a:latin typeface="Times New Roman" pitchFamily="18" charset="0"/>
                <a:cs typeface="Times New Roman" pitchFamily="18" charset="0"/>
              </a:rPr>
              <a:t>11. Качество </a:t>
            </a:r>
            <a:r>
              <a:rPr lang="ru-RU" sz="2000" b="1" dirty="0">
                <a:solidFill>
                  <a:srgbClr val="C00000"/>
                </a:solidFill>
                <a:latin typeface="Times New Roman" pitchFamily="18" charset="0"/>
                <a:cs typeface="Times New Roman" pitchFamily="18" charset="0"/>
              </a:rPr>
              <a:t>взаимодействия с родителями:</a:t>
            </a:r>
          </a:p>
          <a:p>
            <a:pPr lvl="0"/>
            <a:r>
              <a:rPr lang="ru-RU" sz="2000" b="1" dirty="0" smtClean="0">
                <a:solidFill>
                  <a:srgbClr val="C00000"/>
                </a:solidFill>
                <a:latin typeface="Times New Roman" pitchFamily="18" charset="0"/>
                <a:cs typeface="Times New Roman" pitchFamily="18" charset="0"/>
              </a:rPr>
              <a:t>  -  систематическое </a:t>
            </a:r>
            <a:r>
              <a:rPr lang="ru-RU" sz="2000" b="1" dirty="0">
                <a:solidFill>
                  <a:srgbClr val="C00000"/>
                </a:solidFill>
                <a:latin typeface="Times New Roman" pitchFamily="18" charset="0"/>
                <a:cs typeface="Times New Roman" pitchFamily="18" charset="0"/>
              </a:rPr>
              <a:t>проведение родительских собраний;</a:t>
            </a:r>
          </a:p>
          <a:p>
            <a:pPr marL="285750" lvl="0" indent="-285750">
              <a:buFontTx/>
              <a:buChar char="-"/>
            </a:pPr>
            <a:r>
              <a:rPr lang="ru-RU" sz="2000" b="1" dirty="0" smtClean="0">
                <a:solidFill>
                  <a:srgbClr val="C00000"/>
                </a:solidFill>
                <a:latin typeface="Times New Roman" pitchFamily="18" charset="0"/>
                <a:cs typeface="Times New Roman" pitchFamily="18" charset="0"/>
              </a:rPr>
              <a:t>проведение круглых  столов, консультаций  в нетрадиционной форме (педагогическое   просвещение родителей</a:t>
            </a:r>
            <a:r>
              <a:rPr lang="ru-RU" sz="2000" b="1" dirty="0">
                <a:solidFill>
                  <a:srgbClr val="C00000"/>
                </a:solidFill>
                <a:latin typeface="Times New Roman" pitchFamily="18" charset="0"/>
                <a:cs typeface="Times New Roman" pitchFamily="18" charset="0"/>
              </a:rPr>
              <a:t>);</a:t>
            </a:r>
          </a:p>
          <a:p>
            <a:pPr marL="457200" lvl="0" indent="-457200">
              <a:buFontTx/>
              <a:buChar char="-"/>
            </a:pPr>
            <a:r>
              <a:rPr lang="ru-RU" sz="2000" b="1" dirty="0" smtClean="0">
                <a:solidFill>
                  <a:srgbClr val="C00000"/>
                </a:solidFill>
                <a:latin typeface="Times New Roman" pitchFamily="18" charset="0"/>
                <a:cs typeface="Times New Roman" pitchFamily="18" charset="0"/>
              </a:rPr>
              <a:t>проведение </a:t>
            </a:r>
            <a:r>
              <a:rPr lang="ru-RU" sz="2000" b="1" dirty="0">
                <a:solidFill>
                  <a:srgbClr val="C00000"/>
                </a:solidFill>
                <a:latin typeface="Times New Roman" pitchFamily="18" charset="0"/>
                <a:cs typeface="Times New Roman" pitchFamily="18" charset="0"/>
              </a:rPr>
              <a:t>экскурсий, образовательных </a:t>
            </a:r>
            <a:r>
              <a:rPr lang="ru-RU" sz="2000" b="1" dirty="0" smtClean="0">
                <a:solidFill>
                  <a:srgbClr val="C00000"/>
                </a:solidFill>
                <a:latin typeface="Times New Roman" pitchFamily="18" charset="0"/>
                <a:cs typeface="Times New Roman" pitchFamily="18" charset="0"/>
              </a:rPr>
              <a:t>путешествий </a:t>
            </a:r>
            <a:r>
              <a:rPr lang="ru-RU" sz="2000" b="1" dirty="0">
                <a:solidFill>
                  <a:srgbClr val="C00000"/>
                </a:solidFill>
                <a:latin typeface="Times New Roman" pitchFamily="18" charset="0"/>
                <a:cs typeface="Times New Roman" pitchFamily="18" charset="0"/>
              </a:rPr>
              <a:t>с детьми;</a:t>
            </a:r>
          </a:p>
          <a:p>
            <a:r>
              <a:rPr lang="ru-RU" sz="2000" b="1" dirty="0" smtClean="0">
                <a:solidFill>
                  <a:srgbClr val="C00000"/>
                </a:solidFill>
                <a:latin typeface="Times New Roman" pitchFamily="18" charset="0"/>
                <a:cs typeface="Times New Roman" pitchFamily="18" charset="0"/>
              </a:rPr>
              <a:t>   проведение </a:t>
            </a:r>
            <a:r>
              <a:rPr lang="ru-RU" sz="2000" b="1" dirty="0">
                <a:solidFill>
                  <a:srgbClr val="C00000"/>
                </a:solidFill>
                <a:latin typeface="Times New Roman" pitchFamily="18" charset="0"/>
                <a:cs typeface="Times New Roman" pitchFamily="18" charset="0"/>
              </a:rPr>
              <a:t>совместных конкурсов,  выставок;</a:t>
            </a:r>
          </a:p>
          <a:p>
            <a:pPr lvl="0"/>
            <a:r>
              <a:rPr lang="ru-RU" sz="2000" b="1" dirty="0" smtClean="0">
                <a:solidFill>
                  <a:srgbClr val="C00000"/>
                </a:solidFill>
                <a:latin typeface="Times New Roman" pitchFamily="18" charset="0"/>
                <a:cs typeface="Times New Roman" pitchFamily="18" charset="0"/>
              </a:rPr>
              <a:t>- организация родителей на   субботниках, благоустройстве участков, создании развивающей среды группы.</a:t>
            </a:r>
          </a:p>
          <a:p>
            <a:pPr lvl="0"/>
            <a:endParaRPr lang="ru-RU" sz="2800" b="1" dirty="0">
              <a:solidFill>
                <a:srgbClr val="C00000"/>
              </a:solidFill>
            </a:endParaRPr>
          </a:p>
          <a:p>
            <a:pPr lvl="0"/>
            <a:endParaRPr lang="ru-RU" dirty="0" smtClean="0"/>
          </a:p>
          <a:p>
            <a:pPr lvl="0"/>
            <a:endParaRPr lang="ru-RU" dirty="0"/>
          </a:p>
        </p:txBody>
      </p:sp>
    </p:spTree>
    <p:extLst>
      <p:ext uri="{BB962C8B-B14F-4D97-AF65-F5344CB8AC3E}">
        <p14:creationId xmlns:p14="http://schemas.microsoft.com/office/powerpoint/2010/main" val="4105912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58946"/>
            <a:ext cx="4248472" cy="609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8946"/>
            <a:ext cx="4320480" cy="609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217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04664"/>
            <a:ext cx="417646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04664"/>
            <a:ext cx="4320480"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68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283"/>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6000" y="3105835"/>
            <a:ext cx="4572000" cy="369332"/>
          </a:xfrm>
          <a:prstGeom prst="rect">
            <a:avLst/>
          </a:prstGeom>
        </p:spPr>
        <p:txBody>
          <a:bodyPr>
            <a:spAutoFit/>
          </a:bodyPr>
          <a:lstStyle/>
          <a:p>
            <a:pPr algn="ctr"/>
            <a:endParaRPr lang="ru-RU" dirty="0"/>
          </a:p>
        </p:txBody>
      </p:sp>
      <p:sp>
        <p:nvSpPr>
          <p:cNvPr id="5" name="Прямоугольник 4"/>
          <p:cNvSpPr/>
          <p:nvPr/>
        </p:nvSpPr>
        <p:spPr>
          <a:xfrm>
            <a:off x="755576" y="2420889"/>
            <a:ext cx="7704856" cy="954107"/>
          </a:xfrm>
          <a:prstGeom prst="rect">
            <a:avLst/>
          </a:prstGeom>
        </p:spPr>
        <p:txBody>
          <a:bodyPr wrap="square">
            <a:spAutoFit/>
          </a:bodyPr>
          <a:lstStyle/>
          <a:p>
            <a:pPr algn="ctr"/>
            <a:r>
              <a:rPr lang="ru-RU" sz="2800" b="1" dirty="0" smtClean="0">
                <a:solidFill>
                  <a:srgbClr val="C00000"/>
                </a:solidFill>
                <a:latin typeface="Times New Roman" pitchFamily="18" charset="0"/>
                <a:cs typeface="Times New Roman" pitchFamily="18" charset="0"/>
              </a:rPr>
              <a:t>12. Работа </a:t>
            </a:r>
            <a:r>
              <a:rPr lang="ru-RU" sz="2800" b="1" dirty="0">
                <a:solidFill>
                  <a:srgbClr val="C00000"/>
                </a:solidFill>
                <a:latin typeface="Times New Roman" pitchFamily="18" charset="0"/>
                <a:cs typeface="Times New Roman" pitchFamily="18" charset="0"/>
              </a:rPr>
              <a:t>с </a:t>
            </a:r>
            <a:r>
              <a:rPr lang="ru-RU" sz="2800" b="1" dirty="0" smtClean="0">
                <a:solidFill>
                  <a:srgbClr val="C00000"/>
                </a:solidFill>
                <a:latin typeface="Times New Roman" pitchFamily="18" charset="0"/>
                <a:cs typeface="Times New Roman" pitchFamily="18" charset="0"/>
              </a:rPr>
              <a:t>детьми из </a:t>
            </a:r>
            <a:r>
              <a:rPr lang="ru-RU" sz="2800" b="1" dirty="0">
                <a:solidFill>
                  <a:srgbClr val="C00000"/>
                </a:solidFill>
                <a:latin typeface="Times New Roman" pitchFamily="18" charset="0"/>
                <a:cs typeface="Times New Roman" pitchFamily="18" charset="0"/>
              </a:rPr>
              <a:t>социально-неблагополучных семей</a:t>
            </a:r>
          </a:p>
        </p:txBody>
      </p:sp>
    </p:spTree>
    <p:extLst>
      <p:ext uri="{BB962C8B-B14F-4D97-AF65-F5344CB8AC3E}">
        <p14:creationId xmlns:p14="http://schemas.microsoft.com/office/powerpoint/2010/main" val="35002742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4664"/>
            <a:ext cx="410445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04664"/>
            <a:ext cx="4320480"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224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680" y="2348881"/>
            <a:ext cx="6048672" cy="954107"/>
          </a:xfrm>
          <a:prstGeom prst="rect">
            <a:avLst/>
          </a:prstGeom>
        </p:spPr>
        <p:txBody>
          <a:bodyPr wrap="square">
            <a:spAutoFit/>
          </a:bodyPr>
          <a:lstStyle/>
          <a:p>
            <a:pPr algn="ctr"/>
            <a:r>
              <a:rPr lang="ru-RU" sz="2800" b="1" dirty="0" smtClean="0">
                <a:solidFill>
                  <a:srgbClr val="C00000"/>
                </a:solidFill>
                <a:latin typeface="Times New Roman" pitchFamily="18" charset="0"/>
                <a:cs typeface="Times New Roman" pitchFamily="18" charset="0"/>
              </a:rPr>
              <a:t>13. </a:t>
            </a:r>
            <a:r>
              <a:rPr lang="ru-RU" sz="2800" b="1" dirty="0">
                <a:solidFill>
                  <a:srgbClr val="C00000"/>
                </a:solidFill>
                <a:latin typeface="Times New Roman" pitchFamily="18" charset="0"/>
                <a:cs typeface="Times New Roman" pitchFamily="18" charset="0"/>
              </a:rPr>
              <a:t>Участие педагога в профессиональных конкурсах </a:t>
            </a:r>
            <a:endParaRPr lang="ru-RU" sz="2800" dirty="0"/>
          </a:p>
        </p:txBody>
      </p:sp>
    </p:spTree>
    <p:extLst>
      <p:ext uri="{BB962C8B-B14F-4D97-AF65-F5344CB8AC3E}">
        <p14:creationId xmlns:p14="http://schemas.microsoft.com/office/powerpoint/2010/main" val="277964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Четвергова Е.П\Изображение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76672"/>
            <a:ext cx="449106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15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C:\Users\Вася\Desktop\диплом Изумр.город.jpg"/>
          <p:cNvPicPr/>
          <p:nvPr/>
        </p:nvPicPr>
        <p:blipFill rotWithShape="1">
          <a:blip r:embed="rId3">
            <a:extLst>
              <a:ext uri="{28A0092B-C50C-407E-A947-70E740481C1C}">
                <a14:useLocalDpi xmlns:a14="http://schemas.microsoft.com/office/drawing/2010/main" val="0"/>
              </a:ext>
            </a:extLst>
          </a:blip>
          <a:srcRect l="35437" t="4283" r="35437" b="11303"/>
          <a:stretch/>
        </p:blipFill>
        <p:spPr bwMode="auto">
          <a:xfrm>
            <a:off x="251520" y="692696"/>
            <a:ext cx="2736304" cy="4032448"/>
          </a:xfrm>
          <a:prstGeom prst="rect">
            <a:avLst/>
          </a:prstGeom>
          <a:noFill/>
          <a:ln>
            <a:noFill/>
          </a:ln>
          <a:extLst>
            <a:ext uri="{53640926-AAD7-44D8-BBD7-CCE9431645EC}">
              <a14:shadowObscured xmlns:a14="http://schemas.microsoft.com/office/drawing/2010/main"/>
            </a:ext>
          </a:extLst>
        </p:spPr>
      </p:pic>
      <p:pic>
        <p:nvPicPr>
          <p:cNvPr id="4" name="Рисунок 3" descr="http://www.maam.ru/diploms/900673-055-057-ser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539526"/>
            <a:ext cx="2628292" cy="3888432"/>
          </a:xfrm>
          <a:prstGeom prst="rect">
            <a:avLst/>
          </a:prstGeom>
          <a:noFill/>
          <a:ln>
            <a:noFill/>
          </a:ln>
        </p:spPr>
      </p:pic>
      <p:pic>
        <p:nvPicPr>
          <p:cNvPr id="5" name="Рисунок 4" descr="https://www.maam.ru/diploms/954143-059-061-ser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8125" y="679029"/>
            <a:ext cx="2901472" cy="4032448"/>
          </a:xfrm>
          <a:prstGeom prst="rect">
            <a:avLst/>
          </a:prstGeom>
          <a:noFill/>
          <a:ln>
            <a:noFill/>
          </a:ln>
        </p:spPr>
      </p:pic>
    </p:spTree>
    <p:extLst>
      <p:ext uri="{BB962C8B-B14F-4D97-AF65-F5344CB8AC3E}">
        <p14:creationId xmlns:p14="http://schemas.microsoft.com/office/powerpoint/2010/main" val="3333901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сертификаты и дипломы\Диплом дед мороз.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 t="276" r="69913" b="46081"/>
          <a:stretch/>
        </p:blipFill>
        <p:spPr bwMode="auto">
          <a:xfrm>
            <a:off x="683568" y="1014569"/>
            <a:ext cx="3528392" cy="519103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G:\сертификаты и дипломы\диплом мир без войны.jpg"/>
          <p:cNvPicPr>
            <a:picLocks noChangeAspect="1" noChangeArrowheads="1"/>
          </p:cNvPicPr>
          <p:nvPr/>
        </p:nvPicPr>
        <p:blipFill rotWithShape="1">
          <a:blip r:embed="rId4">
            <a:extLst>
              <a:ext uri="{28A0092B-C50C-407E-A947-70E740481C1C}">
                <a14:useLocalDpi xmlns:a14="http://schemas.microsoft.com/office/drawing/2010/main" val="0"/>
              </a:ext>
            </a:extLst>
          </a:blip>
          <a:srcRect r="47967" b="10197"/>
          <a:stretch/>
        </p:blipFill>
        <p:spPr bwMode="auto">
          <a:xfrm>
            <a:off x="5004048" y="1014569"/>
            <a:ext cx="3300933"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16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632"/>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71600" y="1052736"/>
            <a:ext cx="7128792" cy="3785652"/>
          </a:xfrm>
          <a:prstGeom prst="rect">
            <a:avLst/>
          </a:prstGeom>
        </p:spPr>
        <p:txBody>
          <a:bodyPr wrap="square">
            <a:spAutoFit/>
          </a:bodyPr>
          <a:lstStyle/>
          <a:p>
            <a:pPr lvl="0" algn="ctr">
              <a:defRPr/>
            </a:pPr>
            <a:endParaRPr lang="en-US" altLang="ru-RU" sz="2400" b="1" kern="0" dirty="0" smtClean="0">
              <a:solidFill>
                <a:srgbClr val="C00000"/>
              </a:solidFill>
              <a:latin typeface="Times New Roman" pitchFamily="18" charset="0"/>
              <a:cs typeface="Times New Roman" pitchFamily="18" charset="0"/>
            </a:endParaRPr>
          </a:p>
          <a:p>
            <a:pPr lvl="0" algn="ctr">
              <a:defRPr/>
            </a:pPr>
            <a:endParaRPr lang="ru-RU" altLang="ru-RU" sz="2400" b="1" kern="0" dirty="0" smtClean="0">
              <a:solidFill>
                <a:srgbClr val="C00000"/>
              </a:solidFill>
              <a:latin typeface="Times New Roman" pitchFamily="18" charset="0"/>
              <a:cs typeface="Times New Roman" pitchFamily="18" charset="0"/>
            </a:endParaRPr>
          </a:p>
          <a:p>
            <a:pPr lvl="0" algn="ctr">
              <a:defRPr/>
            </a:pPr>
            <a:r>
              <a:rPr lang="ru-RU" altLang="ru-RU" sz="2400" b="1" kern="0" dirty="0" smtClean="0">
                <a:solidFill>
                  <a:srgbClr val="C00000"/>
                </a:solidFill>
                <a:latin typeface="Times New Roman" pitchFamily="18" charset="0"/>
                <a:cs typeface="Times New Roman" pitchFamily="18" charset="0"/>
              </a:rPr>
              <a:t>14.Награды </a:t>
            </a:r>
            <a:r>
              <a:rPr lang="ru-RU" altLang="ru-RU" sz="2400" b="1" kern="0" dirty="0">
                <a:solidFill>
                  <a:srgbClr val="C00000"/>
                </a:solidFill>
                <a:latin typeface="Times New Roman" pitchFamily="18" charset="0"/>
                <a:cs typeface="Times New Roman" pitchFamily="18" charset="0"/>
              </a:rPr>
              <a:t>и поощрения педагога в </a:t>
            </a:r>
            <a:r>
              <a:rPr lang="ru-RU" altLang="ru-RU" sz="2400" b="1" kern="0" dirty="0" err="1">
                <a:solidFill>
                  <a:srgbClr val="C00000"/>
                </a:solidFill>
                <a:latin typeface="Times New Roman" pitchFamily="18" charset="0"/>
                <a:cs typeface="Times New Roman" pitchFamily="18" charset="0"/>
              </a:rPr>
              <a:t>межаттестационный</a:t>
            </a:r>
            <a:r>
              <a:rPr lang="ru-RU" altLang="ru-RU" sz="2400" b="1" kern="0" dirty="0">
                <a:solidFill>
                  <a:srgbClr val="C00000"/>
                </a:solidFill>
                <a:latin typeface="Times New Roman" pitchFamily="18" charset="0"/>
                <a:cs typeface="Times New Roman" pitchFamily="18" charset="0"/>
              </a:rPr>
              <a:t> период органами государственной власти, МО РМ, муниципальными органами управления образованием, общественными организациями, педагогическими сообществами, родительской общественностью</a:t>
            </a:r>
            <a:r>
              <a:rPr lang="ru-RU" altLang="ru-RU" sz="2400" b="1" kern="0" dirty="0" smtClean="0">
                <a:solidFill>
                  <a:srgbClr val="C00000"/>
                </a:solidFill>
                <a:latin typeface="Times New Roman" pitchFamily="18" charset="0"/>
                <a:cs typeface="Times New Roman" pitchFamily="18" charset="0"/>
              </a:rPr>
              <a:t>.</a:t>
            </a:r>
            <a:endParaRPr lang="en-US" altLang="ru-RU" sz="2400" b="1" kern="0" dirty="0" smtClean="0">
              <a:solidFill>
                <a:srgbClr val="C00000"/>
              </a:solidFill>
              <a:latin typeface="Times New Roman" pitchFamily="18" charset="0"/>
              <a:cs typeface="Times New Roman" pitchFamily="18" charset="0"/>
            </a:endParaRPr>
          </a:p>
          <a:p>
            <a:pPr lvl="0" algn="ctr">
              <a:defRPr/>
            </a:pPr>
            <a:endParaRPr lang="ru-RU" sz="2400" kern="0" dirty="0">
              <a:solidFill>
                <a:sysClr val="windowText" lastClr="000000"/>
              </a:solidFill>
            </a:endParaRPr>
          </a:p>
        </p:txBody>
      </p:sp>
    </p:spTree>
    <p:extLst>
      <p:ext uri="{BB962C8B-B14F-4D97-AF65-F5344CB8AC3E}">
        <p14:creationId xmlns:p14="http://schemas.microsoft.com/office/powerpoint/2010/main" val="3300245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548681"/>
            <a:ext cx="7056784" cy="677108"/>
          </a:xfrm>
          <a:prstGeom prst="rect">
            <a:avLst/>
          </a:prstGeom>
        </p:spPr>
        <p:txBody>
          <a:bodyPr wrap="square">
            <a:spAutoFit/>
          </a:bodyPr>
          <a:lstStyle/>
          <a:p>
            <a:pPr algn="ctr"/>
            <a:r>
              <a:rPr lang="ru-RU" sz="2000" dirty="0">
                <a:solidFill>
                  <a:prstClr val="black"/>
                </a:solidFill>
                <a:latin typeface="Calibri"/>
                <a:ea typeface="Calibri"/>
                <a:cs typeface="Times New Roman"/>
              </a:rPr>
              <a:t/>
            </a:r>
            <a:br>
              <a:rPr lang="ru-RU" sz="2000" dirty="0">
                <a:solidFill>
                  <a:prstClr val="black"/>
                </a:solidFill>
                <a:latin typeface="Calibri"/>
                <a:ea typeface="Calibri"/>
                <a:cs typeface="Times New Roman"/>
              </a:rPr>
            </a:br>
            <a:endParaRPr lang="ru-RU" dirty="0">
              <a:solidFill>
                <a:prstClr val="black"/>
              </a:solidFill>
            </a:endParaRPr>
          </a:p>
        </p:txBody>
      </p:sp>
      <p:sp>
        <p:nvSpPr>
          <p:cNvPr id="6" name="Прямоугольник 5"/>
          <p:cNvSpPr/>
          <p:nvPr/>
        </p:nvSpPr>
        <p:spPr>
          <a:xfrm>
            <a:off x="1115616" y="3284984"/>
            <a:ext cx="7272808" cy="1215717"/>
          </a:xfrm>
          <a:prstGeom prst="rect">
            <a:avLst/>
          </a:prstGeom>
        </p:spPr>
        <p:txBody>
          <a:bodyPr wrap="square">
            <a:spAutoFit/>
          </a:bodyPr>
          <a:lstStyle/>
          <a:p>
            <a:pPr marL="82296" algn="ctr">
              <a:spcBef>
                <a:spcPts val="600"/>
              </a:spcBef>
              <a:buClr>
                <a:srgbClr val="3891A7"/>
              </a:buClr>
              <a:buSzPct val="80000"/>
            </a:pPr>
            <a:endParaRPr lang="ru-RU" sz="2800" b="1" dirty="0" smtClean="0">
              <a:solidFill>
                <a:prstClr val="black"/>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82296" algn="ctr">
              <a:spcBef>
                <a:spcPts val="600"/>
              </a:spcBef>
              <a:buClr>
                <a:srgbClr val="3891A7"/>
              </a:buClr>
              <a:buSzPct val="80000"/>
            </a:pPr>
            <a:endParaRPr lang="ru-RU" sz="4000" dirty="0">
              <a:solidFill>
                <a:prstClr val="black"/>
              </a:solidFill>
            </a:endParaRPr>
          </a:p>
        </p:txBody>
      </p:sp>
      <p:sp>
        <p:nvSpPr>
          <p:cNvPr id="4" name="Прямоугольник 3"/>
          <p:cNvSpPr/>
          <p:nvPr/>
        </p:nvSpPr>
        <p:spPr>
          <a:xfrm>
            <a:off x="1554101" y="3244334"/>
            <a:ext cx="6035819" cy="954107"/>
          </a:xfrm>
          <a:prstGeom prst="rect">
            <a:avLst/>
          </a:prstGeom>
        </p:spPr>
        <p:txBody>
          <a:bodyPr wrap="none">
            <a:spAutoFit/>
          </a:bodyPr>
          <a:lstStyle/>
          <a:p>
            <a:pPr marL="342900" lvl="0" indent="-342900" algn="ctr">
              <a:buAutoNum type="arabicPeriod"/>
            </a:pPr>
            <a:r>
              <a:rPr lang="ru-RU" sz="2800" b="1" dirty="0" smtClean="0">
                <a:solidFill>
                  <a:srgbClr val="C00000"/>
                </a:solidFill>
                <a:latin typeface="Times New Roman" pitchFamily="18" charset="0"/>
                <a:cs typeface="Times New Roman" pitchFamily="18" charset="0"/>
              </a:rPr>
              <a:t>Участие в инновационной</a:t>
            </a:r>
          </a:p>
          <a:p>
            <a:pPr lvl="0" algn="ctr"/>
            <a:r>
              <a:rPr lang="ru-RU" sz="2800" b="1" dirty="0" smtClean="0">
                <a:solidFill>
                  <a:srgbClr val="C00000"/>
                </a:solidFill>
                <a:latin typeface="Times New Roman" pitchFamily="18" charset="0"/>
                <a:cs typeface="Times New Roman" pitchFamily="18" charset="0"/>
              </a:rPr>
              <a:t> (экспериментальной) деятельности</a:t>
            </a:r>
            <a:endParaRPr lang="ru-RU" sz="2800" dirty="0">
              <a:solidFill>
                <a:prstClr val="black"/>
              </a:solidFill>
              <a:latin typeface="Calibri"/>
            </a:endParaRPr>
          </a:p>
        </p:txBody>
      </p:sp>
    </p:spTree>
    <p:extLst>
      <p:ext uri="{BB962C8B-B14F-4D97-AF65-F5344CB8AC3E}">
        <p14:creationId xmlns:p14="http://schemas.microsoft.com/office/powerpoint/2010/main" val="10456213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ПЕДОПЫТ (образцы)\сертификаты для портфолио\IMG_20210128_1041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 t="2724" r="11090" b="4053"/>
          <a:stretch/>
        </p:blipFill>
        <p:spPr bwMode="auto">
          <a:xfrm>
            <a:off x="755576" y="836712"/>
            <a:ext cx="3024336" cy="49962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56" t="5828" r="11693" b="3302"/>
          <a:stretch/>
        </p:blipFill>
        <p:spPr bwMode="auto">
          <a:xfrm>
            <a:off x="4788024" y="836712"/>
            <a:ext cx="2943601" cy="500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7306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632"/>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сертификаты и дипломы\Почетная грамота .jpg"/>
          <p:cNvPicPr>
            <a:picLocks noChangeAspect="1" noChangeArrowheads="1"/>
          </p:cNvPicPr>
          <p:nvPr/>
        </p:nvPicPr>
        <p:blipFill rotWithShape="1">
          <a:blip r:embed="rId3">
            <a:extLst>
              <a:ext uri="{28A0092B-C50C-407E-A947-70E740481C1C}">
                <a14:useLocalDpi xmlns:a14="http://schemas.microsoft.com/office/drawing/2010/main" val="0"/>
              </a:ext>
            </a:extLst>
          </a:blip>
          <a:srcRect r="66137" b="37210"/>
          <a:stretch/>
        </p:blipFill>
        <p:spPr bwMode="auto">
          <a:xfrm>
            <a:off x="4860032" y="894855"/>
            <a:ext cx="3384376" cy="5140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50" r="64274" b="37118"/>
          <a:stretch/>
        </p:blipFill>
        <p:spPr bwMode="auto">
          <a:xfrm>
            <a:off x="683568" y="894854"/>
            <a:ext cx="3168352" cy="514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167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76672"/>
            <a:ext cx="4392488"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316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63688" y="-459432"/>
            <a:ext cx="5688632" cy="78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442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28101"/>
            <a:ext cx="4178712" cy="600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28101"/>
            <a:ext cx="4104456" cy="600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67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ptbackgrounds.org/uploads/blue-slide-frame--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04664"/>
            <a:ext cx="417646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04664"/>
            <a:ext cx="424847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734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2006</TotalTime>
  <Words>675</Words>
  <Application>Microsoft Office PowerPoint</Application>
  <PresentationFormat>Экран (4:3)</PresentationFormat>
  <Paragraphs>115</Paragraphs>
  <Slides>51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Солнцестояние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образования РМ</dc:title>
  <dc:creator>1</dc:creator>
  <cp:lastModifiedBy>Рабочий</cp:lastModifiedBy>
  <cp:revision>170</cp:revision>
  <dcterms:created xsi:type="dcterms:W3CDTF">2016-11-18T14:29:51Z</dcterms:created>
  <dcterms:modified xsi:type="dcterms:W3CDTF">2021-04-09T12:27:14Z</dcterms:modified>
</cp:coreProperties>
</file>