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6" r:id="rId1"/>
  </p:sldMasterIdLst>
  <p:notesMasterIdLst>
    <p:notesMasterId r:id="rId52"/>
  </p:notesMasterIdLst>
  <p:sldIdLst>
    <p:sldId id="335" r:id="rId2"/>
    <p:sldId id="444" r:id="rId3"/>
    <p:sldId id="357" r:id="rId4"/>
    <p:sldId id="409" r:id="rId5"/>
    <p:sldId id="350" r:id="rId6"/>
    <p:sldId id="262" r:id="rId7"/>
    <p:sldId id="423" r:id="rId8"/>
    <p:sldId id="264" r:id="rId9"/>
    <p:sldId id="424" r:id="rId10"/>
    <p:sldId id="456" r:id="rId11"/>
    <p:sldId id="457" r:id="rId12"/>
    <p:sldId id="406" r:id="rId13"/>
    <p:sldId id="497" r:id="rId14"/>
    <p:sldId id="400" r:id="rId15"/>
    <p:sldId id="270" r:id="rId16"/>
    <p:sldId id="493" r:id="rId17"/>
    <p:sldId id="452" r:id="rId18"/>
    <p:sldId id="410" r:id="rId19"/>
    <p:sldId id="421" r:id="rId20"/>
    <p:sldId id="411" r:id="rId21"/>
    <p:sldId id="454" r:id="rId22"/>
    <p:sldId id="494" r:id="rId23"/>
    <p:sldId id="495" r:id="rId24"/>
    <p:sldId id="504" r:id="rId25"/>
    <p:sldId id="505" r:id="rId26"/>
    <p:sldId id="509" r:id="rId27"/>
    <p:sldId id="311" r:id="rId28"/>
    <p:sldId id="511" r:id="rId29"/>
    <p:sldId id="484" r:id="rId30"/>
    <p:sldId id="492" r:id="rId31"/>
    <p:sldId id="490" r:id="rId32"/>
    <p:sldId id="485" r:id="rId33"/>
    <p:sldId id="486" r:id="rId34"/>
    <p:sldId id="491" r:id="rId35"/>
    <p:sldId id="487" r:id="rId36"/>
    <p:sldId id="507" r:id="rId37"/>
    <p:sldId id="499" r:id="rId38"/>
    <p:sldId id="434" r:id="rId39"/>
    <p:sldId id="508" r:id="rId40"/>
    <p:sldId id="275" r:id="rId41"/>
    <p:sldId id="458" r:id="rId42"/>
    <p:sldId id="343" r:id="rId43"/>
    <p:sldId id="407" r:id="rId44"/>
    <p:sldId id="451" r:id="rId45"/>
    <p:sldId id="372" r:id="rId46"/>
    <p:sldId id="506" r:id="rId47"/>
    <p:sldId id="447" r:id="rId48"/>
    <p:sldId id="500" r:id="rId49"/>
    <p:sldId id="501" r:id="rId50"/>
    <p:sldId id="502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B1"/>
    <a:srgbClr val="A50021"/>
    <a:srgbClr val="00FF00"/>
    <a:srgbClr val="FF0066"/>
    <a:srgbClr val="481224"/>
    <a:srgbClr val="000066"/>
    <a:srgbClr val="0F0F59"/>
    <a:srgbClr val="660033"/>
    <a:srgbClr val="80008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609" autoAdjust="0"/>
  </p:normalViewPr>
  <p:slideViewPr>
    <p:cSldViewPr>
      <p:cViewPr varScale="1">
        <p:scale>
          <a:sx n="99" d="100"/>
          <a:sy n="99" d="100"/>
        </p:scale>
        <p:origin x="3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B8CF-DC74-4C50-8613-BB0800188671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ED597-4682-4C7C-8F0D-5F32AEA7C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9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9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6E7B3-4323-4528-8E24-ECCDC35A9A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  <a:pPr>
                <a:defRPr/>
              </a:pPr>
              <a:t>28.12.2021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543824" cy="6110310"/>
          </a:xfrm>
          <a:ln>
            <a:gradFill>
              <a:gsLst>
                <a:gs pos="0">
                  <a:srgbClr val="825600"/>
                </a:gs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8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spcBef>
                <a:spcPct val="0"/>
              </a:spcBef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Комарова Анатолия Михайловича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тренера – преподавателя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 лыжным гонкам</a:t>
            </a:r>
            <a:b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Муниципального учреждения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«Детско – юношеская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спортивная школа №1»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г.о. Саранск</a:t>
            </a:r>
          </a:p>
          <a:p>
            <a:pPr algn="ctr"/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572032" cy="628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000528" cy="55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1"/>
            <a:ext cx="4000528" cy="55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82095"/>
            <a:ext cx="4214842" cy="579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557" y="500041"/>
            <a:ext cx="4207723" cy="578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643469" cy="638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30559"/>
            <a:ext cx="7786741" cy="561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8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1857364"/>
            <a:ext cx="7099152" cy="3693319"/>
          </a:xfrm>
          <a:prstGeom prst="rect">
            <a:avLst/>
          </a:prstGeom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Спортсмены  выполнили</a:t>
            </a:r>
            <a:r>
              <a:rPr lang="ru-RU" sz="2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юношеский разряд:     10 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юношеский разряд: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12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юношеский разряд: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8 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разряд:     2 человека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разряд:    3 человека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разряд:     4 человека</a:t>
            </a:r>
            <a:endParaRPr lang="ru-RU" sz="20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000" b="1" u="sng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7290" y="332656"/>
            <a:ext cx="7072362" cy="144016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Выполнение 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воспитанниками требований для присвоения спортивных званий и разрядов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572032" cy="628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482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7"/>
            <a:ext cx="4500594" cy="624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072362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мастер-классов, мероприятий</a:t>
            </a: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1428736"/>
            <a:ext cx="7500990" cy="2431435"/>
          </a:xfrm>
          <a:prstGeom prst="rect">
            <a:avLst/>
          </a:prstGeom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2200" b="1" u="sng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Провел мастер-класс для тренеров-преподавателей ДЮСШ №1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теме: «Совершенствование техники конькового хода» 20.12.2021г.</a:t>
            </a:r>
          </a:p>
          <a:p>
            <a:pPr algn="ctr"/>
            <a:endParaRPr lang="ru-RU" sz="2000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85728"/>
            <a:ext cx="4572032" cy="628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Содержимое 2"/>
          <p:cNvSpPr txBox="1">
            <a:spLocks/>
          </p:cNvSpPr>
          <p:nvPr/>
        </p:nvSpPr>
        <p:spPr>
          <a:xfrm>
            <a:off x="957266" y="319086"/>
            <a:ext cx="7543824" cy="6110310"/>
          </a:xfrm>
          <a:prstGeom prst="rect">
            <a:avLst/>
          </a:prstGeom>
          <a:ln>
            <a:noFill/>
          </a:ln>
        </p:spPr>
        <p:txBody>
          <a:bodyPr vert="horz">
            <a:normAutofit/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Высшее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ФГБОУ ВПО «МГПИ им. М. Е.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факультет «Физическая культура» дата выдачи  15.07.1988 года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35 лет</a:t>
            </a:r>
          </a:p>
          <a:p>
            <a:pPr>
              <a:buClrTx/>
              <a:buNone/>
            </a:pPr>
            <a:endParaRPr lang="ru-RU" sz="20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Общий стаж работы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42 года</a:t>
            </a: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Tx/>
            </a:pPr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Первая категория</a:t>
            </a:r>
          </a:p>
          <a:p>
            <a:pPr>
              <a:buClrTx/>
              <a:buNone/>
            </a:pPr>
            <a:endParaRPr lang="ru-RU" sz="20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ClrTx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26.03.2019г.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7215238" cy="9286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8.Выступления  на заседаниях методических советов, конференциях, педагогических чтениях, семинарах, секциях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538" y="1714488"/>
            <a:ext cx="7215238" cy="2143140"/>
          </a:xfrm>
          <a:ln w="57150">
            <a:noFill/>
            <a:prstDash val="sysDot"/>
          </a:ln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Font typeface="Wingdings 2" pitchFamily="18" charset="2"/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республиканском уровне</a:t>
            </a:r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Является судьей первой категории, обслуживает соревнования республиканского и Всероссийского уровня по лыжным гонкам, биатлону, легкой атлетике, ГТО.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908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214842" cy="588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14842" cy="588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4071966" cy="56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8"/>
            <a:ext cx="4071934" cy="568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83263"/>
            <a:ext cx="4286280" cy="594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83263"/>
            <a:ext cx="4247129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68045"/>
            <a:ext cx="7983477" cy="571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029617" cy="282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3357562"/>
            <a:ext cx="8055743" cy="304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7734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358114" cy="85725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9.Результаты участия воспитанников в официальных соревнованиях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85720" y="1357298"/>
            <a:ext cx="8786874" cy="4786346"/>
          </a:xfrm>
          <a:ln w="57150">
            <a:noFill/>
            <a:prstDash val="sysDot"/>
          </a:ln>
        </p:spPr>
        <p:txBody>
          <a:bodyPr>
            <a:normAutofit fontScale="70000" lnSpcReduction="20000"/>
          </a:bodyPr>
          <a:lstStyle/>
          <a:p>
            <a:pPr lvl="0">
              <a:buClr>
                <a:srgbClr val="0BD0D9"/>
              </a:buClr>
              <a:buNone/>
            </a:pPr>
            <a:r>
              <a:rPr lang="ru-RU" sz="2000" b="1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u="sng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УРОВНЕ:</a:t>
            </a:r>
          </a:p>
          <a:p>
            <a:pPr lvl="0">
              <a:buClr>
                <a:srgbClr val="0BD0D9"/>
              </a:buClr>
              <a:buNone/>
            </a:pPr>
            <a:r>
              <a:rPr lang="ru-RU" sz="19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u="sng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ШУВАЛОВ АНДРЕЙ</a:t>
            </a:r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b="1" dirty="0" smtClean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открытом первенстве ДЮСШ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 легкоатлетическому </a:t>
            </a:r>
            <a:r>
              <a:rPr lang="ru-RU" sz="19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кроссу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</a:p>
          <a:p>
            <a:pPr lvl="0">
              <a:buClr>
                <a:srgbClr val="0BD0D9"/>
              </a:buClr>
              <a:buNone/>
            </a:pPr>
            <a:r>
              <a:rPr lang="ru-RU" sz="19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u="sng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СЕРГЕЕВ ИЛЬЯ</a:t>
            </a:r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9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900" b="1" dirty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b="1" dirty="0" smtClean="0"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 </a:t>
            </a:r>
            <a:r>
              <a:rPr lang="ru-RU" sz="19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открытом первенстве ДЮСШ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 легкоатлетическому </a:t>
            </a:r>
            <a:r>
              <a:rPr lang="ru-RU" sz="19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кроссу 2021г.</a:t>
            </a:r>
            <a:endParaRPr lang="ru-RU" sz="20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 РЕСПУБЛИКАНСКОМ УРОВНЕ:</a:t>
            </a:r>
          </a:p>
          <a:p>
            <a:pPr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СУНЯЙКИН ВАДИМ</a:t>
            </a:r>
            <a:r>
              <a:rPr lang="ru-RU" sz="19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с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оревнованиях по лыжным гонкам на приз газеты «Пионерская правда», 2020 г.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</a:t>
            </a:r>
            <a:r>
              <a:rPr lang="ru-RU" sz="19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оревнованиях по лыжным гонкам на приз газеты «Пионерская правда», 2020г.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</a:t>
            </a:r>
            <a:r>
              <a:rPr lang="ru-RU" sz="19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оревнованиях по лыжным гонкам  2019г.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2019г.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лыжным гонкам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2019г.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 2020г. 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лыжным гонкам 2018г.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лыжным гонкам </a:t>
            </a:r>
            <a:r>
              <a:rPr lang="en-US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лыжным гонкам 2019г.</a:t>
            </a:r>
          </a:p>
          <a:p>
            <a:pPr>
              <a:buNone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ШУВАЛОВ АНДРЕЙ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2019г.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КУЗНЕЦОВ РОМАН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–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2019г	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МАРЕСКИН НИКИТА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лыжным гонкам 2019г.</a:t>
            </a:r>
          </a:p>
          <a:p>
            <a:pPr>
              <a:buNone/>
            </a:pP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0BD0D9"/>
              </a:buClr>
              <a:buNone/>
            </a:pPr>
            <a:r>
              <a:rPr lang="ru-RU" sz="2000" b="1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u="sng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u="sng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РОССИЙСКОМ УРОВНЕ:</a:t>
            </a:r>
          </a:p>
          <a:p>
            <a:pPr lvl="0">
              <a:buClr>
                <a:srgbClr val="0BD0D9"/>
              </a:buClr>
              <a:buNone/>
            </a:pPr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СУНЯЙКИН ВАДИМ </a:t>
            </a:r>
            <a:r>
              <a:rPr lang="ru-RU" sz="2000" b="1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20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во Всероссийских соревнованиях  по лыжным гонкам </a:t>
            </a:r>
            <a:r>
              <a:rPr lang="ru-RU" sz="20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г.Пенза</a:t>
            </a:r>
            <a:r>
              <a:rPr lang="ru-RU" sz="2000" dirty="0" smtClean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4617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  <a:endParaRPr lang="ru-RU" sz="2000" b="1" dirty="0">
              <a:solidFill>
                <a:srgbClr val="04617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0BD0D9"/>
              </a:buClr>
              <a:buNone/>
            </a:pPr>
            <a:endParaRPr lang="ru-RU" sz="2000" b="1" u="sng" dirty="0">
              <a:ln w="12700">
                <a:solidFill>
                  <a:srgbClr val="04617B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3"/>
            <a:ext cx="4138493" cy="569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15577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9927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38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1933" y="0"/>
            <a:ext cx="46920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42852"/>
            <a:ext cx="4623282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0"/>
            <a:ext cx="4853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43733" cy="684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0164" y="0"/>
            <a:ext cx="48538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426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857752" cy="686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4643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164" y="0"/>
            <a:ext cx="48538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165" y="0"/>
            <a:ext cx="4853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1315" y="500066"/>
            <a:ext cx="4339841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722" y="500042"/>
            <a:ext cx="433984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752" y="548680"/>
            <a:ext cx="4318207" cy="569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396480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693" y="714357"/>
            <a:ext cx="391814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3"/>
            <a:ext cx="4138493" cy="569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15577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89"/>
            <a:ext cx="4643470" cy="63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5728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2.Степень обеспечения повышения уровня подготовленности воспитанников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2206" y="1214422"/>
            <a:ext cx="3358186" cy="22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14422"/>
            <a:ext cx="3383806" cy="22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789040"/>
            <a:ext cx="331179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2206" y="3748014"/>
            <a:ext cx="3358186" cy="22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84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332656"/>
            <a:ext cx="7000924" cy="10081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10.Система взаимодействия с родителями воспитанников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484784"/>
            <a:ext cx="7459762" cy="3960440"/>
          </a:xfrm>
          <a:ln w="57150">
            <a:noFill/>
            <a:prstDash val="sysDot"/>
          </a:ln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Родительские собрания (сентябрь, декабрь, февраль, май)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46" y="214290"/>
            <a:ext cx="4659070" cy="640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4160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142976" y="260647"/>
            <a:ext cx="7286676" cy="8823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11.Наличие публикаций, авторских программ, методических пособий, методических рекомендаций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4464496"/>
          </a:xfrm>
          <a:ln w="57150">
            <a:noFill/>
            <a:prstDash val="sysDot"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Разработано методическое пособие «Специальные упражнения лыжников-гонщиков и методика их применения»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Утверждено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ФГБОУ ВПО «МГПИ им. М. Е.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факультет «Физическая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культура»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Мамаев А.Р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кандидат педагогических наук,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старший преподаватель кафедры теории и методики физической культуры и безопасности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жизнидеятельности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25.12.2021г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188640"/>
            <a:ext cx="4343209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1438"/>
            <a:ext cx="41764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14290"/>
            <a:ext cx="4672018" cy="642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072362" cy="64294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112568"/>
          </a:xfrm>
          <a:ln w="57150">
            <a:noFill/>
            <a:prstDash val="sysDot"/>
          </a:ln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50000"/>
              </a:lnSpc>
              <a:buClrTx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 algn="just">
              <a:lnSpc>
                <a:spcPct val="150000"/>
              </a:lnSpc>
              <a:buClrTx/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Благодарность Главы РМ за большой личный вклад в развитие лыжного спорта в Республике  Мордовия 2017г.</a:t>
            </a:r>
          </a:p>
          <a:p>
            <a:pPr marL="0" lvl="0" indent="0" algn="just">
              <a:lnSpc>
                <a:spcPct val="150000"/>
              </a:lnSpc>
              <a:buClrTx/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Благодарственное письмо Главы Республики Мордовия за подготовку и успешное  проведение  чемпионата мира по  футболу 2018 года;</a:t>
            </a:r>
          </a:p>
          <a:p>
            <a:pPr marL="0" lvl="0" indent="0" algn="just">
              <a:lnSpc>
                <a:spcPct val="150000"/>
              </a:lnSpc>
              <a:buClrTx/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Почетная 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грамота Министерства спорта РМ за большой вклад в развитие физкультуры и спорта в </a:t>
            </a: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Республике Мордовия;</a:t>
            </a:r>
            <a:endParaRPr lang="ru-RU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3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300" b="1" u="sng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Почетная грамота  Министерства просвещения  РФ за заслуги в сфере образования и</a:t>
            </a:r>
          </a:p>
          <a:p>
            <a:pPr algn="just"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добросовестный труд 2019г.</a:t>
            </a:r>
          </a:p>
          <a:p>
            <a:pPr marL="0" indent="0" algn="just">
              <a:lnSpc>
                <a:spcPct val="150000"/>
              </a:lnSpc>
              <a:buClrTx/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Благодарность  Президента РФ за значительный вклад в подготовку и проведение  </a:t>
            </a:r>
          </a:p>
          <a:p>
            <a:pPr marL="0" indent="0" algn="just">
              <a:lnSpc>
                <a:spcPct val="150000"/>
              </a:lnSpc>
              <a:buClrTx/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чемпионата мира по футболу 2018 года;</a:t>
            </a:r>
          </a:p>
          <a:p>
            <a:pPr marL="0" indent="0" algn="just">
              <a:lnSpc>
                <a:spcPct val="150000"/>
              </a:lnSpc>
              <a:buClrTx/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Благодарность Оргкомитета за активное участие  в организации и проведении    Чемпионата мира по футболу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FIFA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в России. </a:t>
            </a:r>
          </a:p>
          <a:p>
            <a:pPr marL="0" indent="0">
              <a:lnSpc>
                <a:spcPct val="150000"/>
              </a:lnSpc>
              <a:buClrTx/>
              <a:buNone/>
            </a:pP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</a:pP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0773"/>
            <a:ext cx="8286808" cy="593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3948"/>
            <a:ext cx="4286247" cy="59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373948"/>
            <a:ext cx="4286279" cy="598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00308"/>
            <a:ext cx="4214842" cy="588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286247" cy="598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28628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678" y="500042"/>
            <a:ext cx="409360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4795"/>
            <a:ext cx="4572032" cy="628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28"/>
            <a:ext cx="4572032" cy="638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49977" y="188640"/>
            <a:ext cx="8785225" cy="6335712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107026"/>
              </p:ext>
            </p:extLst>
          </p:nvPr>
        </p:nvGraphicFramePr>
        <p:xfrm>
          <a:off x="285721" y="1357298"/>
          <a:ext cx="8282059" cy="3742856"/>
        </p:xfrm>
        <a:graphic>
          <a:graphicData uri="http://schemas.openxmlformats.org/drawingml/2006/table">
            <a:tbl>
              <a:tblPr/>
              <a:tblGrid>
                <a:gridCol w="1567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42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– 2021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2021– 2022 учебный год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1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УУ– 1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БУ – 3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БУ</a:t>
                      </a:r>
                      <a:r>
                        <a:rPr lang="ru-RU" b="1" baseline="0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367862"/>
                  </a:ext>
                </a:extLst>
              </a:tr>
              <a:tr h="586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БУ</a:t>
                      </a:r>
                      <a:r>
                        <a:rPr lang="ru-RU" b="1" baseline="0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28"/>
            <a:ext cx="4493135" cy="617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11292" cy="71438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4.Результаты анализа текущей документации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340768"/>
            <a:ext cx="7786742" cy="3139321"/>
          </a:xfrm>
          <a:prstGeom prst="rect">
            <a:avLst/>
          </a:prstGeom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/>
              <a:buNone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План воспитательной  и культурно-массовой работы с обучающимися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Перспективный план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endParaRPr lang="ru-RU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0048" y="357166"/>
            <a:ext cx="425967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7"/>
            <a:ext cx="428628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4966495</TotalTime>
  <Words>713</Words>
  <Application>Microsoft Office PowerPoint</Application>
  <PresentationFormat>Экран (4:3)</PresentationFormat>
  <Paragraphs>155</Paragraphs>
  <Slides>50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анализа текущей документации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6. Выполнение воспитанниками требований для присвоения спортивных званий и разрядов  </vt:lpstr>
      <vt:lpstr>Презентация PowerPoint</vt:lpstr>
      <vt:lpstr>Презентация PowerPoint</vt:lpstr>
      <vt:lpstr> 7.Проведение открытых мастер-классов, мероприятий</vt:lpstr>
      <vt:lpstr>Презентация PowerPoint</vt:lpstr>
      <vt:lpstr>8.Выступления  на заседаниях методических советов, конференциях, педагогических чтениях, семинарах, секциях.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10.Система взаимодействия с родителями воспитанников </vt:lpstr>
      <vt:lpstr>Презентация PowerPoint</vt:lpstr>
      <vt:lpstr>11.Наличие публикаций, авторских программ, методических пособий, методических рекомендаций</vt:lpstr>
      <vt:lpstr>Презентация PowerPoint</vt:lpstr>
      <vt:lpstr>Презентация PowerPoint</vt:lpstr>
      <vt:lpstr>14.Награды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657</cp:revision>
  <dcterms:created xsi:type="dcterms:W3CDTF">2013-09-05T17:59:35Z</dcterms:created>
  <dcterms:modified xsi:type="dcterms:W3CDTF">2021-12-28T07:41:55Z</dcterms:modified>
</cp:coreProperties>
</file>