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5" r:id="rId6"/>
    <p:sldId id="276" r:id="rId7"/>
    <p:sldId id="258" r:id="rId8"/>
    <p:sldId id="263" r:id="rId9"/>
    <p:sldId id="264" r:id="rId10"/>
    <p:sldId id="265" r:id="rId11"/>
    <p:sldId id="266" r:id="rId12"/>
    <p:sldId id="262" r:id="rId13"/>
    <p:sldId id="267" r:id="rId14"/>
    <p:sldId id="261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hkola7gnomov.ru/upload/image/stu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455408" y="2996952"/>
            <a:ext cx="3346704" cy="347472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Деряева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51514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46182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развития математических способностей детей дошкольного возраста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73038"/>
              </p:ext>
            </p:extLst>
          </p:nvPr>
        </p:nvGraphicFramePr>
        <p:xfrm>
          <a:off x="24235" y="-44547"/>
          <a:ext cx="9012261" cy="4923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9137"/>
                <a:gridCol w="6763124"/>
              </a:tblGrid>
              <a:tr h="2393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количественных представлений, порядковый счет, ориентировка в пространстве. Сравнение чисел: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&gt;,&lt;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=.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лесенок(определение смежных ступенек, сколько всего ступенек, вверх, вниз от заданной ступеньки и т.п.). Поезд с вагончиками (сколько вагонов, какой по счету красный, какой по порядку вагон стоит между черным и красным, левее синего) и т.п.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</a:tr>
              <a:tr h="16161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числа из единиц, из 2-х меньших, формирование данных понятий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растут дома?» - многоэтажные: где жильцы единицы, где жильцы 2 меньших числа.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«Кто в домике живет?». «Рассели числа». «Расставь номера домов». «Как зверята играли в числа».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</a:tr>
              <a:tr h="32114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палочек, как мерки. Речевые умения.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Измерение различных  предметов, обсуждение результатов.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«Измерь дорожку», «Кто быстрее достигнет цели». Сказочные ситуации различной мотивации.</a:t>
                      </a:r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71708"/>
              </p:ext>
            </p:extLst>
          </p:nvPr>
        </p:nvGraphicFramePr>
        <p:xfrm>
          <a:off x="107504" y="116632"/>
          <a:ext cx="8858251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6572251"/>
              </a:tblGrid>
              <a:tr h="36004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творческих способностей, самостоятельности.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Придумывание рассказов, сказок.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Примеры: расставь палочки так чтобы белая была между красной и синей, а рядом с синей, жёлтая. По аналогии другие задания дети задают друг другу.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Придуманный сюжет - как попасть в волшебную страну, решив правильно задачу и т.п.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Поезд из 3-х вагонов: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розового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жёлтого 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цвета, при этом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середине, 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розовый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первый. В какой последовательности сцепить вагоны? Сколько пассажиров едет всего в поезде?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на последний вопрос дают, приложив оранжевую полоску ко всем вагонам.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Игровые упражнения с палочками Кюизенера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«Цветные коврики».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Углублять знания детей о составе числа из двух меньших чисел.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«Играем с цветом».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Развивать умение комбинировать цвет в рисунке.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«Измерение с помощью палочки-мерки».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Учить детей измерять объекты. Ознакомить с условными мерками. Закреплять состав числа. Умение считать.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«Дополни».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учить сравнивать рядом стоящие числа.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«Подбери цифру».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умение соотносить количество предметов с цифрой.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«Цветные числа».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закрепить счет в пределах 10.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 порядку становись».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упражнять в прямом и обратном счете. Развивать умение находить место числу в числовом ряде.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«Кто где живет».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умение выявлять наличие нескольких признаков цвета и величины.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«Составь число».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знакомить детей с составом числа из единиц и двух меньших чисел.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«Больше - меньше».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приучать употреблять в речи не цвет палочки, а число, которое оно обозначает.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«Найди дом для палочки».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умение детей соотносить цветные числа с цифрами.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«Конструирование цифр».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развивать умение изображать цифру разными способами.</a:t>
            </a:r>
            <a:endParaRPr lang="ru-RU" alt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048672" cy="19511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к сложному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688632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980728"/>
            <a:ext cx="4017085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shkola7gnomov.ru/upload/image/stul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4123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404664"/>
            <a:ext cx="3346704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0174"/>
            <a:ext cx="3528392" cy="505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8588"/>
            <a:ext cx="3816424" cy="50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94599" y="620688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Страус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14375" y="1714500"/>
            <a:ext cx="3327400" cy="4338638"/>
            <a:chOff x="10973" y="2384"/>
            <a:chExt cx="5242" cy="683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5643563" y="1785938"/>
            <a:ext cx="2500312" cy="4383087"/>
            <a:chOff x="11154" y="2471"/>
            <a:chExt cx="4535" cy="7947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 rot="-5400000">
              <a:off x="13704" y="504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 rot="-5400000">
              <a:off x="13704" y="39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 rot="-5400000">
              <a:off x="12003" y="21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 rot="-5400000">
              <a:off x="13477" y="95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 rot="-5400000">
              <a:off x="11721" y="24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 rot="-5400000">
              <a:off x="13421" y="588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2274" y="361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3474" y="7016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 rot="-5400000">
              <a:off x="13988" y="4197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1625" y="2492896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09816" y="620688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28624" y="3786188"/>
            <a:ext cx="4071939" cy="2428875"/>
            <a:chOff x="2001" y="2434"/>
            <a:chExt cx="7949" cy="5227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26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5000625" y="1643064"/>
            <a:ext cx="3571875" cy="3168650"/>
            <a:chOff x="1807" y="774"/>
            <a:chExt cx="7363" cy="7467"/>
          </a:xfrm>
        </p:grpSpPr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 rot="-5400000">
              <a:off x="6006" y="568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-5400000">
              <a:off x="6033" y="569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 rot="-5400000">
              <a:off x="6033" y="453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 rot="-5400000">
              <a:off x="6025" y="5690"/>
              <a:ext cx="567" cy="453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>
              <a:off x="1807" y="774"/>
              <a:ext cx="7363" cy="5167"/>
              <a:chOff x="1807" y="774"/>
              <a:chExt cx="7363" cy="5167"/>
            </a:xfrm>
          </p:grpSpPr>
          <p:grpSp>
            <p:nvGrpSpPr>
              <p:cNvPr id="38" name="Group 33"/>
              <p:cNvGrpSpPr>
                <a:grpSpLocks/>
              </p:cNvGrpSpPr>
              <p:nvPr/>
            </p:nvGrpSpPr>
            <p:grpSpPr bwMode="auto">
              <a:xfrm>
                <a:off x="1807" y="4214"/>
                <a:ext cx="1694" cy="1714"/>
                <a:chOff x="981" y="1814"/>
                <a:chExt cx="1694" cy="1714"/>
              </a:xfrm>
            </p:grpSpPr>
            <p:sp>
              <p:nvSpPr>
                <p:cNvPr id="56" name="Rectangle 34"/>
                <p:cNvSpPr>
                  <a:spLocks noChangeArrowheads="1"/>
                </p:cNvSpPr>
                <p:nvPr/>
              </p:nvSpPr>
              <p:spPr bwMode="auto">
                <a:xfrm>
                  <a:off x="981" y="2394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1824" y="2111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1" y="1814"/>
                  <a:ext cx="567" cy="5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9" name="Group 37"/>
              <p:cNvGrpSpPr>
                <a:grpSpLocks/>
              </p:cNvGrpSpPr>
              <p:nvPr/>
            </p:nvGrpSpPr>
            <p:grpSpPr bwMode="auto">
              <a:xfrm>
                <a:off x="3501" y="774"/>
                <a:ext cx="5669" cy="5167"/>
                <a:chOff x="3501" y="774"/>
                <a:chExt cx="5669" cy="5167"/>
              </a:xfrm>
            </p:grpSpPr>
            <p:sp>
              <p:nvSpPr>
                <p:cNvPr id="40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6025" y="3390"/>
                  <a:ext cx="567" cy="4535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" name="Group 39"/>
                <p:cNvGrpSpPr>
                  <a:grpSpLocks/>
                </p:cNvGrpSpPr>
                <p:nvPr/>
              </p:nvGrpSpPr>
              <p:grpSpPr bwMode="auto">
                <a:xfrm>
                  <a:off x="3501" y="774"/>
                  <a:ext cx="5669" cy="4600"/>
                  <a:chOff x="2367" y="1754"/>
                  <a:chExt cx="5669" cy="4600"/>
                </a:xfrm>
              </p:grpSpPr>
              <p:grpSp>
                <p:nvGrpSpPr>
                  <p:cNvPr id="4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7" y="5220"/>
                    <a:ext cx="5669" cy="1134"/>
                    <a:chOff x="2367" y="4407"/>
                    <a:chExt cx="5669" cy="1134"/>
                  </a:xfrm>
                </p:grpSpPr>
                <p:sp>
                  <p:nvSpPr>
                    <p:cNvPr id="52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15" y="3273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3" name="Rectangle 4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28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4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84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01" y="3834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941" y="1754"/>
                    <a:ext cx="4535" cy="3467"/>
                    <a:chOff x="2941" y="1494"/>
                    <a:chExt cx="4535" cy="3467"/>
                  </a:xfrm>
                </p:grpSpPr>
                <p:grpSp>
                  <p:nvGrpSpPr>
                    <p:cNvPr id="4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1" y="1494"/>
                      <a:ext cx="3402" cy="2887"/>
                      <a:chOff x="3861" y="1374"/>
                      <a:chExt cx="3402" cy="2887"/>
                    </a:xfrm>
                  </p:grpSpPr>
                  <p:sp>
                    <p:nvSpPr>
                      <p:cNvPr id="46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224" y="2251"/>
                        <a:ext cx="567" cy="1134"/>
                      </a:xfrm>
                      <a:prstGeom prst="rect">
                        <a:avLst/>
                      </a:prstGeom>
                      <a:solidFill>
                        <a:srgbClr val="F8C0D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226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110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78" y="2277"/>
                        <a:ext cx="567" cy="3402"/>
                      </a:xfrm>
                      <a:prstGeom prst="rect">
                        <a:avLst/>
                      </a:prstGeom>
                      <a:solidFill>
                        <a:srgbClr val="9900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45" name="Rectangle 5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925" y="2410"/>
                      <a:ext cx="567" cy="4535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850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4155" y="1628800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29189" y="548680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с крылечком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28626" y="3214688"/>
            <a:ext cx="3929063" cy="3143250"/>
            <a:chOff x="2241" y="9027"/>
            <a:chExt cx="7961" cy="627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-5400000">
              <a:off x="5332" y="9896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 rot="-5400000">
              <a:off x="7078" y="1045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-5400000">
              <a:off x="3658" y="1045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rot="-5400000">
              <a:off x="6808" y="1012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16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8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 rot="-5400000">
              <a:off x="3948" y="1014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rot="5400000">
              <a:off x="9068" y="8460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5400000">
              <a:off x="395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 rot="-5400000">
              <a:off x="679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8501" y="9586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081" y="959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981" y="1013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881" y="1011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 rot="5400000">
              <a:off x="64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 rot="-5400000">
              <a:off x="36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4" name="Picture 24" descr="C:\Documents and Settings\Татьяна\Рабочий стол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9" y="1500189"/>
            <a:ext cx="3979863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2649" y="40466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прекрасная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57317" y="40466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9" y="1220788"/>
            <a:ext cx="2714625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Татьяна\Рабочий стол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125538"/>
            <a:ext cx="35718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00499" y="2780928"/>
            <a:ext cx="5115757" cy="381642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Палочки Кюизенера – это счетные палочки, которые еще называют «числа в цвете», цветными палочками, цветными числами, цветными </a:t>
            </a:r>
            <a:r>
              <a:rPr lang="ru-RU" alt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линеечками</a:t>
            </a:r>
            <a:endParaRPr lang="en-US" altLang="ru-RU" sz="24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Для детей 3-9 лет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872208"/>
          </a:xfrm>
        </p:spPr>
        <p:txBody>
          <a:bodyPr/>
          <a:lstStyle/>
          <a:p>
            <a:pPr marL="182880" indent="0" algn="just">
              <a:buNone/>
            </a:pPr>
            <a:r>
              <a:rPr lang="ru-RU" altLang="ru-RU" sz="2400" dirty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</a:t>
            </a:r>
            <a:r>
              <a:rPr lang="ru-RU" altLang="ru-RU" sz="2400" dirty="0" smtClean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и математик </a:t>
            </a:r>
            <a:r>
              <a:rPr lang="ru-RU" altLang="ru-RU" sz="2400" dirty="0">
                <a:solidFill>
                  <a:srgbClr val="005024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Джордж </a:t>
            </a:r>
            <a:r>
              <a:rPr lang="ru-RU" altLang="ru-RU" sz="2400" dirty="0" err="1">
                <a:solidFill>
                  <a:srgbClr val="005024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Кюизинер</a:t>
            </a:r>
            <a:r>
              <a:rPr lang="ru-RU" altLang="ru-RU" sz="2400" dirty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</a:t>
            </a:r>
            <a:r>
              <a:rPr lang="ru-RU" altLang="ru-RU" sz="2400" dirty="0" smtClean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0888"/>
            <a:ext cx="38576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Ожидаемый  результат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i="1" dirty="0">
              <a:solidFill>
                <a:prstClr val="black"/>
              </a:solidFill>
              <a:latin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Использование </a:t>
            </a:r>
            <a:r>
              <a:rPr lang="ru-RU" altLang="ru-RU" sz="2800" b="1" dirty="0">
                <a:solidFill>
                  <a:prstClr val="black"/>
                </a:solidFill>
                <a:latin typeface="Times New Roman"/>
              </a:rPr>
              <a:t>Палочек Кюизенера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в совместной и самостоятельной игровой деятельности, включение в учебно-образовательный процесс совершенствует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процесс формирования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элементарных математических представлений, повышает интерес детей к занятиям математикой, а также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/>
              </a:rPr>
              <a:t>способствует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развитию умственных способностей дошкольников.</a:t>
            </a:r>
            <a:endParaRPr lang="ru-RU" altLang="ru-RU" sz="2800" u="sng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6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 пластмассовых палочек,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разных цветов и разной длины.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Наименьшая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палочка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длину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см., и является кубиком.  Цифры от 1до 10, знаки действий, знаки отношений.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888432" cy="4320480"/>
          </a:xfrm>
        </p:spPr>
        <p:txBody>
          <a:bodyPr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1 - 25 штук,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2 - 20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3 - 16 штук,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4 - 12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5 - 10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6 - 9 штук,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7 - 8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8 - 7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9 - 5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10 - 4 штук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2816"/>
            <a:ext cx="40163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928992" cy="63367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палочки представляют следующие классы чисел: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белых чисел образует число один. Он представлен белыми палочками.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Класс красных чисел – числа кратные двум (2, 4, 8). Это палочки розового (2), красного (4),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бордового (8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цветов.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Класс синих чисел – числа, кратные трём (3, 6, 9). Это палочки голубого (3), фиолетового (6), синего (9) цветов.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Класс жёлтых чисел – числа кратные пяти (5, 10). Он представлен палочками жёлтого (5) и оранжевого (10) цвета.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Класс чёрных чисел образует число семь. Это палочки чёрного цвета.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«цветные числа» и в виде плоских полосок, окрашенных в те же цвета. Они больше по размеру (длина белой полоски 2 см), с ними легче манипулировать в процессе игры.</a:t>
            </a:r>
          </a:p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моделировать числа, свойства, отношения, зависимости между ними с помощью цвета и длины. Они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интерес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развивают активность и самостоятельность в поиске способов действия с материалом, путей решения мысленных задач.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8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1529"/>
            <a:ext cx="2304256" cy="3480639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357438" y="214313"/>
            <a:ext cx="508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Методическое обеспечение</a:t>
            </a:r>
          </a:p>
        </p:txBody>
      </p:sp>
      <p:pic>
        <p:nvPicPr>
          <p:cNvPr id="6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1529"/>
            <a:ext cx="3854156" cy="274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884"/>
            <a:ext cx="3904555" cy="28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571750" y="285750"/>
            <a:ext cx="508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Методическое обеспечение</a:t>
            </a:r>
          </a:p>
        </p:txBody>
      </p:sp>
      <p:pic>
        <p:nvPicPr>
          <p:cNvPr id="5" name="Picture 8" descr="C:\Documents and Settings\Татьяна\Рабочий стол\Рисунок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7417"/>
            <a:ext cx="3600400" cy="51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7416"/>
            <a:ext cx="2986217" cy="51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4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15219"/>
            <a:ext cx="554461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причин, почему для воспитания и образования детей необходимо использовать цветные счетные палочки КЮИЗЕНЕРА: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1) Палочки-один из немногих дидактических материалов, дающих возможность формировать у ребенка комплекс необходимых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интеллектуальных умений, от сенсорных к мыслительным.</a:t>
            </a:r>
            <a:b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2) Многие математические представления  (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число и его состав, натуральный ряд чисел, величина, порядок, отношение, операции над числами и т.д.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) ребенок получает,  играя.</a:t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3) Палочки учат ребенка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ориентироваться как в двухмерном, так и в трехмерном пространстве.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/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4) Благодаря палочкам,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развивается логическое мышление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5) Палочки обеспечивают возможность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получать знания в результате исследований.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/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6) Ставя задачи разной сложности,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палочки можно использовать и в семье, и в дошкольных учреждениях и в школе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. </a:t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7) Этот материал также можно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использовать с целью коррекции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8) Игры с палочками дают возможность детям объединяться, что позволяет им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научиться работать в команде, содержательно общаться.</a:t>
            </a:r>
            <a:b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9) Палочки содействуют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развитию восприятия, памяти, воображения, речи.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/>
            </a:r>
            <a:b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10) Этот материал может быть </a:t>
            </a:r>
            <a:r>
              <a:rPr lang="ru-RU" altLang="zh-CN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использован в диагностических целях</a:t>
            </a:r>
            <a:r>
              <a:rPr lang="ru-RU" altLang="zh-CN" sz="18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r>
              <a:rPr lang="ru-RU" altLang="zh-CN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/>
            </a:r>
            <a:br>
              <a:rPr lang="ru-RU" altLang="zh-CN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712968" cy="2808312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</a:t>
            </a:r>
            <a:r>
              <a:rPr lang="ru-RU" altLang="ru-RU" sz="36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обучения в ДОУ</a:t>
            </a:r>
            <a:br>
              <a:rPr lang="ru-RU" altLang="ru-RU" sz="36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alt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первом этапе </a:t>
            </a:r>
            <a:r>
              <a:rPr lang="ru-RU" altLang="ru-RU" sz="24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(работа с детьми 2-4 лет) </a:t>
            </a:r>
            <a:r>
              <a:rPr lang="ru-RU" altLang="ru-RU" sz="24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палочки 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используются просто как игровой материал. Дети играют с ними, как с обычными кубиками и палочками, создают различные конфигурации. Их привлекают конкретные образы, а также качественные характеристики материала — цвет, размер, </a:t>
            </a:r>
            <a:r>
              <a:rPr lang="ru-RU" altLang="ru-RU" sz="24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форма.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втором этапе</a:t>
            </a:r>
            <a:r>
              <a:rPr lang="ru-RU" altLang="ru-RU" sz="2400" b="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(работа с детьми 4-7 лет) </a:t>
            </a:r>
            <a:r>
              <a:rPr lang="ru-RU" altLang="ru-RU" sz="24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палочки 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уже выступают как пособие для маленьких математиков. </a:t>
            </a:r>
            <a:r>
              <a:rPr lang="ru-RU" altLang="ru-RU" sz="24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учатся постигать законы загадочного мира чисел и других математических </a:t>
            </a:r>
            <a:r>
              <a:rPr lang="ru-RU" altLang="ru-RU" sz="24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понятий, количественного и порядкового счета, сравнение по длине и высоте, арифметических действий…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96260"/>
              </p:ext>
            </p:extLst>
          </p:nvPr>
        </p:nvGraphicFramePr>
        <p:xfrm>
          <a:off x="0" y="44624"/>
          <a:ext cx="9036496" cy="533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718"/>
                <a:gridCol w="6838778"/>
              </a:tblGrid>
              <a:tr h="857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дидактические задачи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502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реализации с помощью палочек </a:t>
                      </a:r>
                      <a:r>
                        <a:rPr lang="ru-RU" sz="20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Кюизенера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(возможные варианты мотивации)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</a:tr>
              <a:tr h="24338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Сенсорное восприятие цвета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 размера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Раскладывание в коробочки, мешочки, свободное манипулирование. Строительство разноцветных дорожек, домиков, мебели для матрёшек. Усложнение: выкладывать из палочек по рисункам, цветным схемам. Различные коврики. </a:t>
                      </a:r>
                      <a:r>
                        <a:rPr lang="ru-RU" alt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Построить ковер как можно больше без какого-либо условия (правила). Построить ковер так, чтобы все полосы в нем были разного цвета. Построить ковер из палочек только определенного цвета и т.д. Составление узоров.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</a:tr>
              <a:tr h="36247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по величине, длине,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ширине, высоте, форме.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конструирования по числовым схемам и контурам – кошечек, собачек, героев сказок, лесенок. Выкладывание цифр по схемам из палочек. Различные коврики по схемам. Кодирование схем в игре, н-р: «Найди сокровище», в театральной деятельности, н-р по сказке: «Теремок»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1107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Constantia</vt:lpstr>
      <vt:lpstr>Georgia</vt:lpstr>
      <vt:lpstr>Times New Roman</vt:lpstr>
      <vt:lpstr>Trebuchet MS</vt:lpstr>
      <vt:lpstr>Воздушный поток</vt:lpstr>
      <vt:lpstr>Палочки Кюизенера как средство развития математических способностей детей дошкольного возраста</vt:lpstr>
      <vt:lpstr>Бельгийский педагог и математик Джордж Кюизинер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vt:lpstr>
      <vt:lpstr>Комплект состоит из 116 пластмассовых палочек, 10 разных цветов и разной длины. Наименьшая палочка имеет длину 1 см., и является кубиком.  Цифры от 1до 10, знаки действий, знаки отношений.</vt:lpstr>
      <vt:lpstr>Презентация PowerPoint</vt:lpstr>
      <vt:lpstr>Презентация PowerPoint</vt:lpstr>
      <vt:lpstr>Презентация PowerPoint</vt:lpstr>
      <vt:lpstr>1) Палочки-один из немногих дидактических материалов, дающих возможность формировать у ребенка комплекс необходимых интеллектуальных умений, от сенсорных к мыслительным. 2) Многие математические представления  (число и его состав, натуральный ряд чисел, величина, порядок, отношение, операции над числами и т.д.) ребенок получает,  играя. 3) Палочки учат ребенка ориентироваться как в двухмерном, так и в трехмерном пространстве. 4) Благодаря палочкам, развивается логическое мышление. 5) Палочки обеспечивают возможность получать знания в результате исследований. 6) Ставя задачи разной сложности, палочки можно использовать и в семье, и в дошкольных учреждениях и в школе.  7) Этот материал также можно использовать с целью коррекции. 8) Игры с палочками дают возможность детям объединяться, что позволяет им научиться работать в команде, содержательно общаться. 9) Палочки содействуют развитию восприятия, памяти, воображения, речи. 10) Этот материал может быть использован в диагностических целях. </vt:lpstr>
      <vt:lpstr>Этапы обучения в ДОУ На первом этапе (работа с детьми 2-4 лет) палочки используются просто как игровой материал. Дети играют с ними, как с обычными кубиками и палочками, создают различные конфигурации. Их привлекают конкретные образы, а также качественные характеристики материала — цвет, размер, форма.   На втором этапе  (работа с детьми 4-7 лет) палочки уже выступают как пособие для маленьких математиков. Дети учатся постигать законы загадочного мира чисел и других математических понятий, количественного и порядкового счета, сравнение по длине и высоте, арифметических действий… </vt:lpstr>
      <vt:lpstr>Презентация PowerPoint</vt:lpstr>
      <vt:lpstr>Презентация PowerPoint</vt:lpstr>
      <vt:lpstr>Презентация PowerPoint</vt:lpstr>
      <vt:lpstr>Презентация PowerPoint</vt:lpstr>
      <vt:lpstr>От простого к сложному  Лесенка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  как средство развития  математических способностей  у детей дошкольного возраста</dc:title>
  <dc:creator>Артём</dc:creator>
  <cp:lastModifiedBy>Пользователь Windows</cp:lastModifiedBy>
  <cp:revision>24</cp:revision>
  <dcterms:created xsi:type="dcterms:W3CDTF">2017-01-14T11:47:24Z</dcterms:created>
  <dcterms:modified xsi:type="dcterms:W3CDTF">2023-04-09T18:47:59Z</dcterms:modified>
</cp:coreProperties>
</file>