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329" r:id="rId3"/>
    <p:sldId id="260" r:id="rId4"/>
    <p:sldId id="261" r:id="rId5"/>
    <p:sldId id="263" r:id="rId6"/>
    <p:sldId id="264" r:id="rId7"/>
    <p:sldId id="265" r:id="rId8"/>
    <p:sldId id="270" r:id="rId9"/>
    <p:sldId id="266" r:id="rId10"/>
    <p:sldId id="26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3" r:id="rId26"/>
    <p:sldId id="292" r:id="rId27"/>
    <p:sldId id="322" r:id="rId28"/>
    <p:sldId id="323" r:id="rId29"/>
    <p:sldId id="324" r:id="rId30"/>
    <p:sldId id="297" r:id="rId31"/>
    <p:sldId id="319" r:id="rId32"/>
    <p:sldId id="320" r:id="rId33"/>
    <p:sldId id="321" r:id="rId34"/>
    <p:sldId id="328" r:id="rId35"/>
    <p:sldId id="325" r:id="rId36"/>
    <p:sldId id="327" r:id="rId37"/>
    <p:sldId id="298" r:id="rId38"/>
    <p:sldId id="294" r:id="rId39"/>
    <p:sldId id="295" r:id="rId40"/>
    <p:sldId id="296" r:id="rId41"/>
    <p:sldId id="302" r:id="rId42"/>
    <p:sldId id="299" r:id="rId43"/>
    <p:sldId id="300" r:id="rId44"/>
    <p:sldId id="301" r:id="rId45"/>
    <p:sldId id="303" r:id="rId46"/>
    <p:sldId id="306" r:id="rId47"/>
    <p:sldId id="304" r:id="rId48"/>
    <p:sldId id="307" r:id="rId49"/>
    <p:sldId id="308" r:id="rId50"/>
    <p:sldId id="311" r:id="rId51"/>
    <p:sldId id="313" r:id="rId52"/>
    <p:sldId id="316" r:id="rId53"/>
    <p:sldId id="314" r:id="rId54"/>
    <p:sldId id="317" r:id="rId55"/>
    <p:sldId id="315" r:id="rId56"/>
    <p:sldId id="318" r:id="rId57"/>
    <p:sldId id="268" r:id="rId58"/>
    <p:sldId id="272" r:id="rId59"/>
    <p:sldId id="273" r:id="rId60"/>
    <p:sldId id="274" r:id="rId61"/>
    <p:sldId id="275" r:id="rId62"/>
    <p:sldId id="269" r:id="rId63"/>
    <p:sldId id="277" r:id="rId64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7" d="100"/>
          <a:sy n="57" d="100"/>
        </p:scale>
        <p:origin x="-2160" y="21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AF2BD-D593-4A29-90ED-8FD391D1B350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53ACA-7518-43A2-B65C-F7038D02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321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AF2BD-D593-4A29-90ED-8FD391D1B350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53ACA-7518-43A2-B65C-F7038D02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025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AF2BD-D593-4A29-90ED-8FD391D1B350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53ACA-7518-43A2-B65C-F7038D02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773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AF2BD-D593-4A29-90ED-8FD391D1B350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53ACA-7518-43A2-B65C-F7038D02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219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AF2BD-D593-4A29-90ED-8FD391D1B350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53ACA-7518-43A2-B65C-F7038D02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1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AF2BD-D593-4A29-90ED-8FD391D1B350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53ACA-7518-43A2-B65C-F7038D02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7805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AF2BD-D593-4A29-90ED-8FD391D1B350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53ACA-7518-43A2-B65C-F7038D02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78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AF2BD-D593-4A29-90ED-8FD391D1B350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53ACA-7518-43A2-B65C-F7038D02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8598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AF2BD-D593-4A29-90ED-8FD391D1B350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53ACA-7518-43A2-B65C-F7038D02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009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AF2BD-D593-4A29-90ED-8FD391D1B350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53ACA-7518-43A2-B65C-F7038D02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350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AF2BD-D593-4A29-90ED-8FD391D1B350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53ACA-7518-43A2-B65C-F7038D02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60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EAF2BD-D593-4A29-90ED-8FD391D1B350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53ACA-7518-43A2-B65C-F7038D02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359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zaved\Desktop\29906f1c30a36a076fc19806a8d429b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2696" y="698921"/>
            <a:ext cx="547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 дошкольное  образовательное  учреждение городского округа Саранск </a:t>
            </a:r>
          </a:p>
          <a:p>
            <a:pPr algn="ctr"/>
            <a:r>
              <a:rPr lang="ru-RU" sz="1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ребенка- детский сад №90»</a:t>
            </a:r>
            <a:endParaRPr lang="ru-RU" sz="1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2696" y="1619672"/>
            <a:ext cx="547260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Педагогическое  портфолио </a:t>
            </a:r>
          </a:p>
          <a:p>
            <a:pPr algn="ctr"/>
            <a:r>
              <a:rPr lang="ru-RU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оспитателя</a:t>
            </a:r>
            <a:r>
              <a:rPr lang="ru-RU" b="1" i="1" dirty="0" smtClean="0">
                <a:solidFill>
                  <a:srgbClr val="7030A0"/>
                </a:solidFill>
              </a:rPr>
              <a:t> </a:t>
            </a:r>
          </a:p>
          <a:p>
            <a:pPr algn="ctr"/>
            <a:r>
              <a:rPr lang="ru-RU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Киушкиной</a:t>
            </a: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Ольги Александровны</a:t>
            </a:r>
          </a:p>
          <a:p>
            <a:pPr algn="ctr"/>
            <a:r>
              <a:rPr lang="ru-RU" sz="24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400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сероссийскому конкурсу профессионального мастерства в городском округе Саранск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«Воспитатели,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реализующие программы этнокультурной направленности»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44296" y="802838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Саранск, 2024</a:t>
            </a:r>
            <a:endParaRPr lang="ru-RU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163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zaved\Desktop\1671746970_kalix-club-p-fon-dlya-prezentatsii-russkie-traditsii-vk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0768" y="17951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 дошкольное  образовательное  учреждение городского округа Саранск </a:t>
            </a:r>
          </a:p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ребенка- детский сад №90»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40768" y="2189564"/>
            <a:ext cx="41764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опыт воспитателя.</a:t>
            </a:r>
          </a:p>
        </p:txBody>
      </p:sp>
    </p:spTree>
    <p:extLst>
      <p:ext uri="{BB962C8B-B14F-4D97-AF65-F5344CB8AC3E}">
        <p14:creationId xmlns:p14="http://schemas.microsoft.com/office/powerpoint/2010/main" val="1284192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zaved\Desktop\1671746970_kalix-club-p-fon-dlya-prezentatsii-russkie-traditsii-vk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0768" y="17951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 дошкольное  образовательное  учреждение городского округа Саранск </a:t>
            </a:r>
          </a:p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ребенка- детский сад №90»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40768" y="971600"/>
            <a:ext cx="4176464" cy="7684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 algn="just">
              <a:lnSpc>
                <a:spcPts val="161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Times New Roman"/>
              </a:rPr>
              <a:t>Приобщение детей к истокам региональной культуры, развитие интереса к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национальным традициям является очень актуальным вопросом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современности. Формирование чувства собственного достоинства у ребенка,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как представителя своего народа, невозможно без обращения к историческим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корням и национальным истокам мордовского народа.</a:t>
            </a:r>
          </a:p>
          <a:p>
            <a:pPr indent="228600" algn="just">
              <a:lnSpc>
                <a:spcPts val="161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Times New Roman"/>
              </a:rPr>
              <a:t>Основной задачей работы по этнокультурному компоненту я считаю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формирование духовно-нравственного отношения к своей семье, селу,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городу, республике, стране, природе родного края, к культурному наследию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своего народа.</a:t>
            </a:r>
          </a:p>
          <a:p>
            <a:pPr indent="228600" algn="just">
              <a:lnSpc>
                <a:spcPts val="161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Times New Roman"/>
              </a:rPr>
              <a:t>Огромную роль в воспитании интереса к национальной культуре играет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личный пример педагога, его взгляды, суждения. Учитывая это в своей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работе, я заметила, что действенное отношение к окружающему миру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проявляется в игре, творческой деятельности, общении, повседневной жизни.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Гармоничное развитие личности представляется возможным только через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выражение себя в различных видах деятельности. Особенности работы по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этнокультурному компоненту заключаются в систематическом расширении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представления дошкольников о культуре и традициях мордовского народа,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обогащении предметно-пространственной среды в группе, связи с другими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областями развития, взаимодействии с родителями воспитанников.</a:t>
            </a:r>
            <a:endParaRPr lang="ru-RU" sz="14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92146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zaved\Desktop\1671746970_kalix-club-p-fon-dlya-prezentatsii-russkie-traditsii-vk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0768" y="17951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 дошкольное  образовательное  учреждение городского округа Саранск </a:t>
            </a:r>
          </a:p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ребенка- детский сад №90»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40768" y="859017"/>
            <a:ext cx="4176464" cy="9735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 algn="just">
              <a:lnSpc>
                <a:spcPts val="161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Times New Roman"/>
              </a:rPr>
              <a:t>Для решения поставленной задачи я использую разнообразные методы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работы, способствующие развитию и обогащению знаний каждого ребенка.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При этом немаловажную роль играет эмоциональное отношение детей к тому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или иному виду деятельности. Поэтому наиболее оптимальной формой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работы, сочетающей в себе все методическое разнообразие работы с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дошкольниками, я считаю занятия, беседы, дидактические игры, подвижные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игры, народные игры, индивидуальную работу с детьми. Так как именно они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позволяют интегрировать самые различные виды детской деятельности.</a:t>
            </a:r>
          </a:p>
          <a:p>
            <a:pPr indent="228600" algn="just">
              <a:lnSpc>
                <a:spcPts val="161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Times New Roman"/>
              </a:rPr>
              <a:t>Для работы с детьми я изготовила иллюстративный и поделочный материал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по темам занятий. Собрала традиционные игры, книги, сказки, пословицы и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поговорки.</a:t>
            </a:r>
          </a:p>
          <a:p>
            <a:pPr algn="just">
              <a:lnSpc>
                <a:spcPts val="1610"/>
              </a:lnSpc>
              <a:spcAft>
                <a:spcPts val="0"/>
              </a:spcAft>
            </a:pPr>
            <a:endParaRPr lang="ru-RU" sz="1400" b="1" i="1" dirty="0" smtClean="0">
              <a:solidFill>
                <a:srgbClr val="C00000"/>
              </a:solidFill>
              <a:effectLst/>
              <a:latin typeface="Times New Roman"/>
              <a:ea typeface="Times New Roman"/>
            </a:endParaRPr>
          </a:p>
          <a:p>
            <a:pPr algn="just">
              <a:lnSpc>
                <a:spcPts val="161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C00000"/>
                </a:solidFill>
                <a:effectLst/>
                <a:latin typeface="Times New Roman"/>
                <a:ea typeface="Times New Roman"/>
              </a:rPr>
              <a:t>(Приложение №1)</a:t>
            </a:r>
          </a:p>
          <a:p>
            <a:pPr indent="228600" algn="just">
              <a:lnSpc>
                <a:spcPts val="161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Times New Roman"/>
              </a:rPr>
              <a:t>Дети очень любят рассматривать красочные книги, иллюстрации и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фотографии. При этом задают вопросы: «Кто это?», «Почему они так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одеты?» В группе имеется настольный теневой театр, который используется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для ознакомления с мордовскими народными сказками.</a:t>
            </a:r>
            <a:endParaRPr lang="ru-RU" sz="1400" dirty="0">
              <a:latin typeface="Times New Roman"/>
              <a:ea typeface="Times New Roman"/>
            </a:endParaRPr>
          </a:p>
          <a:p>
            <a:pPr indent="228600" algn="just">
              <a:lnSpc>
                <a:spcPts val="161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Times New Roman"/>
              </a:rPr>
              <a:t>На протяжении многих лет в детском саду успешно осуществляет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образовательную и воспитательную функцию мини- музей национального быта и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культуры. Здесь собраны подлинные вещи национальной одежды, обуви, хозяйственной утвари, посуды, некоторым экспонатам музея (по словам тех, кто их нам подарил) более 100 лет.</a:t>
            </a:r>
          </a:p>
          <a:p>
            <a:pPr indent="228600" algn="just">
              <a:lnSpc>
                <a:spcPts val="1610"/>
              </a:lnSpc>
              <a:spcAft>
                <a:spcPts val="0"/>
              </a:spcAft>
            </a:pPr>
            <a:endParaRPr lang="ru-RU" sz="1400" dirty="0" smtClean="0">
              <a:effectLst/>
              <a:latin typeface="Times New Roman"/>
              <a:ea typeface="Times New Roman"/>
            </a:endParaRPr>
          </a:p>
          <a:p>
            <a:pPr indent="228600" algn="just">
              <a:lnSpc>
                <a:spcPts val="1610"/>
              </a:lnSpc>
              <a:spcAft>
                <a:spcPts val="0"/>
              </a:spcAft>
            </a:pPr>
            <a:endParaRPr lang="ru-RU" sz="1400" dirty="0">
              <a:latin typeface="Times New Roman"/>
              <a:ea typeface="Times New Roman"/>
            </a:endParaRPr>
          </a:p>
          <a:p>
            <a:pPr indent="228600" algn="just">
              <a:lnSpc>
                <a:spcPts val="1610"/>
              </a:lnSpc>
              <a:spcAft>
                <a:spcPts val="0"/>
              </a:spcAft>
            </a:pPr>
            <a:endParaRPr lang="ru-RU" sz="1400" dirty="0" smtClean="0">
              <a:effectLst/>
              <a:latin typeface="Times New Roman"/>
              <a:ea typeface="Times New Roman"/>
            </a:endParaRPr>
          </a:p>
          <a:p>
            <a:pPr indent="228600" algn="just">
              <a:lnSpc>
                <a:spcPts val="1610"/>
              </a:lnSpc>
              <a:spcAft>
                <a:spcPts val="0"/>
              </a:spcAft>
            </a:pPr>
            <a:endParaRPr lang="ru-RU" sz="1400" dirty="0">
              <a:latin typeface="Times New Roman"/>
              <a:ea typeface="Times New Roman"/>
            </a:endParaRPr>
          </a:p>
          <a:p>
            <a:pPr indent="228600" algn="just">
              <a:lnSpc>
                <a:spcPts val="1610"/>
              </a:lnSpc>
              <a:spcAft>
                <a:spcPts val="0"/>
              </a:spcAft>
            </a:pPr>
            <a:endParaRPr lang="ru-RU" sz="1400" dirty="0" smtClean="0">
              <a:effectLst/>
              <a:latin typeface="Times New Roman"/>
              <a:ea typeface="Times New Roman"/>
            </a:endParaRPr>
          </a:p>
          <a:p>
            <a:pPr indent="228600" algn="just">
              <a:lnSpc>
                <a:spcPts val="1610"/>
              </a:lnSpc>
              <a:spcAft>
                <a:spcPts val="0"/>
              </a:spcAft>
            </a:pPr>
            <a:endParaRPr lang="ru-RU" sz="1400" dirty="0">
              <a:latin typeface="Times New Roman"/>
              <a:ea typeface="Times New Roman"/>
            </a:endParaRPr>
          </a:p>
          <a:p>
            <a:pPr indent="228600" algn="just">
              <a:lnSpc>
                <a:spcPts val="1610"/>
              </a:lnSpc>
              <a:spcAft>
                <a:spcPts val="0"/>
              </a:spcAft>
            </a:pPr>
            <a:endParaRPr lang="ru-RU" sz="1400" dirty="0" smtClean="0">
              <a:effectLst/>
              <a:latin typeface="Times New Roman"/>
              <a:ea typeface="Times New Roman"/>
            </a:endParaRPr>
          </a:p>
          <a:p>
            <a:pPr indent="228600" algn="just">
              <a:lnSpc>
                <a:spcPts val="1610"/>
              </a:lnSpc>
              <a:spcAft>
                <a:spcPts val="0"/>
              </a:spcAft>
            </a:pPr>
            <a:endParaRPr lang="ru-RU" sz="1400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92146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zaved\Desktop\1671746970_kalix-club-p-fon-dlya-prezentatsii-russkie-traditsii-vk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0768" y="17951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 дошкольное  образовательное  учреждение городского округа Саранск </a:t>
            </a:r>
          </a:p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ребенка- детский сад №90»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68761" y="971600"/>
            <a:ext cx="432048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 algn="just">
              <a:lnSpc>
                <a:spcPts val="161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Times New Roman"/>
              </a:rPr>
              <a:t>Цель создания музея - сформировать у детей интерес и уважение к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культуре и традициям мордовского народа, к их труду, жизни посредством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действенного познания. Именно здесь наши воспитанники получают новые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знания и духовное приобщение к уникальной культуре народностей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Мордовии.</a:t>
            </a:r>
          </a:p>
          <a:p>
            <a:pPr indent="228600" algn="just">
              <a:lnSpc>
                <a:spcPts val="161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Times New Roman"/>
              </a:rPr>
              <a:t>В музее я провожу занятия по обучению мордовскому языку, по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художественной продуктивной деятельности, где в качестве образца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показываю детям подлинные вещи (орнамент вышивки, цвета, узор на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глиняной посуде, в музее дети могут покачать зыбку, покрутить настоящую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прялку, спеть колыбельную и т.д.)</a:t>
            </a:r>
          </a:p>
          <a:p>
            <a:pPr indent="228600" algn="just">
              <a:lnSpc>
                <a:spcPts val="161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Times New Roman"/>
              </a:rPr>
              <a:t>Наш детский сад оформлен элементами мордовского орнамента. Оформлен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уголок с символикой </a:t>
            </a:r>
            <a:r>
              <a:rPr lang="ru-RU" sz="1400" dirty="0" err="1" smtClean="0">
                <a:effectLst/>
                <a:latin typeface="Times New Roman"/>
                <a:ea typeface="Times New Roman"/>
              </a:rPr>
              <a:t>Российкого</a:t>
            </a:r>
            <a:r>
              <a:rPr lang="ru-RU" sz="1400" dirty="0" smtClean="0">
                <a:effectLst/>
                <a:latin typeface="Times New Roman"/>
                <a:ea typeface="Times New Roman"/>
              </a:rPr>
              <a:t> государства и Республики Мордовия.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b="1" i="1" spc="0" dirty="0" smtClean="0">
                <a:solidFill>
                  <a:srgbClr val="C00000"/>
                </a:solidFill>
                <a:effectLst/>
                <a:latin typeface="Times New Roman"/>
                <a:ea typeface="Times New Roman"/>
                <a:cs typeface="Times New Roman"/>
              </a:rPr>
              <a:t>(Приложение №2)</a:t>
            </a:r>
            <a:endParaRPr lang="ru-RU" sz="1400" dirty="0" smtClean="0">
              <a:solidFill>
                <a:srgbClr val="C00000"/>
              </a:solidFill>
              <a:effectLst/>
              <a:latin typeface="Times New Roman"/>
              <a:ea typeface="Times New Roman"/>
            </a:endParaRPr>
          </a:p>
          <a:p>
            <a:pPr indent="228600" algn="just">
              <a:lnSpc>
                <a:spcPts val="161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Times New Roman"/>
              </a:rPr>
              <a:t>В своей работе по данной теме я использую региональную программу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«</a:t>
            </a:r>
            <a:r>
              <a:rPr lang="ru-RU" sz="1400" dirty="0" err="1" smtClean="0">
                <a:effectLst/>
                <a:latin typeface="Times New Roman"/>
                <a:ea typeface="Times New Roman"/>
              </a:rPr>
              <a:t>Валдоня</a:t>
            </a:r>
            <a:r>
              <a:rPr lang="ru-RU" sz="1400" dirty="0" smtClean="0">
                <a:effectLst/>
                <a:latin typeface="Times New Roman"/>
                <a:ea typeface="Times New Roman"/>
              </a:rPr>
              <a:t>» («Светлячок»), которая помогает приобщать детей к культурному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наследию родного края. Использую материал хрестоматии к программе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«</a:t>
            </a:r>
            <a:r>
              <a:rPr lang="ru-RU" sz="1400" dirty="0" err="1" smtClean="0">
                <a:effectLst/>
                <a:latin typeface="Times New Roman"/>
                <a:ea typeface="Times New Roman"/>
              </a:rPr>
              <a:t>Валдоня</a:t>
            </a:r>
            <a:r>
              <a:rPr lang="ru-RU" sz="1400" dirty="0" smtClean="0">
                <a:effectLst/>
                <a:latin typeface="Times New Roman"/>
                <a:ea typeface="Times New Roman"/>
              </a:rPr>
              <a:t>» автор-составитель </a:t>
            </a:r>
            <a:r>
              <a:rPr lang="ru-RU" sz="1400" dirty="0" err="1" smtClean="0">
                <a:effectLst/>
                <a:latin typeface="Times New Roman"/>
                <a:ea typeface="Times New Roman"/>
              </a:rPr>
              <a:t>Е.Н.Киркина</a:t>
            </a:r>
            <a:r>
              <a:rPr lang="ru-RU" sz="1400" dirty="0" smtClean="0">
                <a:effectLst/>
                <a:latin typeface="Times New Roman"/>
                <a:ea typeface="Times New Roman"/>
              </a:rPr>
              <a:t>, методические рекомендации для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воспитателей детских дошкольных учреждений, «Мордовские народные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игры» составитель </a:t>
            </a:r>
            <a:r>
              <a:rPr lang="ru-RU" sz="1400" dirty="0" err="1" smtClean="0">
                <a:effectLst/>
                <a:latin typeface="Times New Roman"/>
                <a:ea typeface="Times New Roman"/>
              </a:rPr>
              <a:t>А.И.Исайкина</a:t>
            </a:r>
            <a:r>
              <a:rPr lang="ru-RU" sz="1400" dirty="0" smtClean="0">
                <a:effectLst/>
                <a:latin typeface="Times New Roman"/>
                <a:ea typeface="Times New Roman"/>
              </a:rPr>
              <a:t>, «Мордовские народные игры»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литературная обработка </a:t>
            </a:r>
            <a:r>
              <a:rPr lang="ru-RU" sz="1400" dirty="0" err="1" smtClean="0">
                <a:effectLst/>
                <a:latin typeface="Times New Roman"/>
                <a:ea typeface="Times New Roman"/>
              </a:rPr>
              <a:t>В.С.Брыжинского</a:t>
            </a:r>
            <a:r>
              <a:rPr lang="ru-RU" sz="1400" dirty="0" smtClean="0">
                <a:effectLst/>
                <a:latin typeface="Times New Roman"/>
                <a:ea typeface="Times New Roman"/>
              </a:rPr>
              <a:t>.</a:t>
            </a:r>
            <a:endParaRPr lang="ru-RU" sz="14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921465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zaved\Desktop\1671746970_kalix-club-p-fon-dlya-prezentatsii-russkie-traditsii-vk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" y="-18296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0768" y="17951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 дошкольное  образовательное  учреждение городского округа Саранск </a:t>
            </a:r>
          </a:p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ребенка- детский сад №90»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40768" y="849889"/>
            <a:ext cx="4176464" cy="9961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 algn="just">
              <a:lnSpc>
                <a:spcPts val="161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Times New Roman"/>
              </a:rPr>
              <a:t>Я разработала планы, подобрала материал по всем видам деятельности: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декоративно-прикладному и изобразительному искусству Мордовии;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мордовскому фольклору и детской художественной литературе;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музыкальному фольклору и музыке композиторов Мордовии; мордовским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подвижным играм; ознакомлению с окружающим миром.</a:t>
            </a:r>
          </a:p>
          <a:p>
            <a:pPr algn="just">
              <a:lnSpc>
                <a:spcPts val="1610"/>
              </a:lnSpc>
              <a:spcAft>
                <a:spcPts val="0"/>
              </a:spcAft>
            </a:pPr>
            <a:endParaRPr lang="ru-RU" sz="1400" b="1" i="1" dirty="0" smtClean="0">
              <a:solidFill>
                <a:srgbClr val="C00000"/>
              </a:solidFill>
              <a:effectLst/>
              <a:latin typeface="Times New Roman"/>
              <a:ea typeface="Times New Roman"/>
            </a:endParaRPr>
          </a:p>
          <a:p>
            <a:pPr algn="just">
              <a:lnSpc>
                <a:spcPts val="161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C00000"/>
                </a:solidFill>
                <a:effectLst/>
                <a:latin typeface="Times New Roman"/>
                <a:ea typeface="Times New Roman"/>
              </a:rPr>
              <a:t>(Приложение №3)</a:t>
            </a:r>
          </a:p>
          <a:p>
            <a:pPr indent="228600" algn="just">
              <a:lnSpc>
                <a:spcPts val="161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Times New Roman"/>
              </a:rPr>
              <a:t>Работая с детьми основе анализа индивидуальных бесед я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сделала вывод: у большинства детей не сформированы знания о нашем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мордовском крае, о коренных жителях Мордовии, их традициях, обычаях.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Поэтому я поставила перед собой цели:</a:t>
            </a:r>
          </a:p>
          <a:p>
            <a:pPr marL="342900" lvl="0" indent="-342900" algn="just">
              <a:lnSpc>
                <a:spcPts val="1610"/>
              </a:lnSpc>
              <a:spcAft>
                <a:spcPts val="0"/>
              </a:spcAft>
              <a:buClr>
                <a:srgbClr val="000000"/>
              </a:buClr>
              <a:buSzPts val="1400"/>
              <a:buFont typeface="Symbol"/>
              <a:buChar char="-"/>
              <a:tabLst>
                <a:tab pos="265430" algn="l"/>
              </a:tabLst>
            </a:pPr>
            <a:r>
              <a:rPr lang="ru-RU" sz="1400" u="none" strike="noStrike" spc="0" dirty="0" smtClean="0">
                <a:effectLst/>
                <a:latin typeface="Times New Roman"/>
                <a:ea typeface="Times New Roman"/>
                <a:cs typeface="Times New Roman"/>
              </a:rPr>
              <a:t>приобщать детей к уникальной материальной и духовной культуре</a:t>
            </a:r>
            <a:br>
              <a:rPr lang="ru-RU" sz="1400" u="none" strike="noStrike" spc="0" dirty="0" smtClean="0">
                <a:effectLst/>
                <a:latin typeface="Times New Roman"/>
                <a:ea typeface="Times New Roman"/>
                <a:cs typeface="Times New Roman"/>
              </a:rPr>
            </a:br>
            <a:r>
              <a:rPr lang="ru-RU" sz="1400" u="none" strike="noStrike" spc="0" dirty="0" smtClean="0">
                <a:effectLst/>
                <a:latin typeface="Times New Roman"/>
                <a:ea typeface="Times New Roman"/>
                <a:cs typeface="Times New Roman"/>
              </a:rPr>
              <a:t>древних народов, населяющих территорию республики, к их традициям и</a:t>
            </a:r>
            <a:br>
              <a:rPr lang="ru-RU" sz="1400" u="none" strike="noStrike" spc="0" dirty="0" smtClean="0">
                <a:effectLst/>
                <a:latin typeface="Times New Roman"/>
                <a:ea typeface="Times New Roman"/>
                <a:cs typeface="Times New Roman"/>
              </a:rPr>
            </a:br>
            <a:r>
              <a:rPr lang="ru-RU" sz="1400" u="none" strike="noStrike" spc="0" dirty="0" smtClean="0">
                <a:effectLst/>
                <a:latin typeface="Times New Roman"/>
                <a:ea typeface="Times New Roman"/>
                <a:cs typeface="Times New Roman"/>
              </a:rPr>
              <a:t>обычаям, нравственно-эстетическим ценностям;</a:t>
            </a:r>
          </a:p>
          <a:p>
            <a:pPr marL="342900" lvl="0" indent="-342900" algn="just">
              <a:lnSpc>
                <a:spcPts val="1610"/>
              </a:lnSpc>
              <a:spcAft>
                <a:spcPts val="0"/>
              </a:spcAft>
              <a:buClr>
                <a:srgbClr val="000000"/>
              </a:buClr>
              <a:buSzPts val="1400"/>
              <a:buFont typeface="Symbol"/>
              <a:buChar char="-"/>
              <a:tabLst>
                <a:tab pos="262890" algn="l"/>
              </a:tabLst>
            </a:pPr>
            <a:r>
              <a:rPr lang="ru-RU" sz="1400" u="none" strike="noStrike" spc="0" dirty="0" smtClean="0">
                <a:effectLst/>
                <a:latin typeface="Times New Roman"/>
                <a:ea typeface="Times New Roman"/>
                <a:cs typeface="Times New Roman"/>
              </a:rPr>
              <a:t>формировать интерес к истории культуры, желание изучать культуру</a:t>
            </a:r>
            <a:br>
              <a:rPr lang="ru-RU" sz="1400" u="none" strike="noStrike" spc="0" dirty="0" smtClean="0">
                <a:effectLst/>
                <a:latin typeface="Times New Roman"/>
                <a:ea typeface="Times New Roman"/>
                <a:cs typeface="Times New Roman"/>
              </a:rPr>
            </a:br>
            <a:r>
              <a:rPr lang="ru-RU" sz="1400" u="none" strike="noStrike" spc="0" dirty="0" smtClean="0">
                <a:effectLst/>
                <a:latin typeface="Times New Roman"/>
                <a:ea typeface="Times New Roman"/>
                <a:cs typeface="Times New Roman"/>
              </a:rPr>
              <a:t>коренных народов;</a:t>
            </a:r>
          </a:p>
          <a:p>
            <a:pPr marL="342900" lvl="0" indent="-342900" algn="just">
              <a:lnSpc>
                <a:spcPts val="1610"/>
              </a:lnSpc>
              <a:spcAft>
                <a:spcPts val="0"/>
              </a:spcAft>
              <a:buClr>
                <a:srgbClr val="000000"/>
              </a:buClr>
              <a:buSzPts val="1400"/>
              <a:buFont typeface="Symbol"/>
              <a:buChar char="-"/>
              <a:tabLst>
                <a:tab pos="265430" algn="l"/>
              </a:tabLst>
            </a:pPr>
            <a:r>
              <a:rPr lang="ru-RU" sz="1400" u="none" strike="noStrike" spc="0" dirty="0" smtClean="0">
                <a:effectLst/>
                <a:latin typeface="Times New Roman"/>
                <a:ea typeface="Times New Roman"/>
                <a:cs typeface="Times New Roman"/>
              </a:rPr>
              <a:t>воспитывать чувство уважения и понимания труда и таланта народов</a:t>
            </a:r>
            <a:br>
              <a:rPr lang="ru-RU" sz="1400" u="none" strike="noStrike" spc="0" dirty="0" smtClean="0">
                <a:effectLst/>
                <a:latin typeface="Times New Roman"/>
                <a:ea typeface="Times New Roman"/>
                <a:cs typeface="Times New Roman"/>
              </a:rPr>
            </a:br>
            <a:r>
              <a:rPr lang="ru-RU" sz="1400" u="none" strike="noStrike" spc="0" dirty="0" smtClean="0">
                <a:effectLst/>
                <a:latin typeface="Times New Roman"/>
                <a:ea typeface="Times New Roman"/>
                <a:cs typeface="Times New Roman"/>
              </a:rPr>
              <a:t>Мордовии, любовь к родному краю.</a:t>
            </a:r>
          </a:p>
          <a:p>
            <a:pPr indent="228600" algn="just">
              <a:lnSpc>
                <a:spcPts val="1610"/>
              </a:lnSpc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ahoma"/>
              </a:rPr>
              <a:t>Для реализации поставленных </a:t>
            </a:r>
            <a:r>
              <a:rPr lang="ru-RU" sz="1400" dirty="0" smtClean="0">
                <a:effectLst/>
                <a:latin typeface="Times New Roman"/>
                <a:ea typeface="Times New Roman"/>
              </a:rPr>
              <a:t>целей мне необходимо было решить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следующие задачи:</a:t>
            </a:r>
          </a:p>
          <a:p>
            <a:pPr marL="342900" lvl="0" indent="-342900" algn="just">
              <a:lnSpc>
                <a:spcPts val="1610"/>
              </a:lnSpc>
              <a:spcAft>
                <a:spcPts val="0"/>
              </a:spcAft>
              <a:buClr>
                <a:srgbClr val="000000"/>
              </a:buClr>
              <a:buSzPts val="1400"/>
              <a:buFont typeface="Symbol"/>
              <a:buChar char="-"/>
              <a:tabLst>
                <a:tab pos="268605" algn="l"/>
              </a:tabLst>
            </a:pPr>
            <a:r>
              <a:rPr lang="ru-RU" sz="1400" u="none" strike="noStrike" spc="0" dirty="0" smtClean="0">
                <a:effectLst/>
                <a:latin typeface="Times New Roman"/>
                <a:ea typeface="Times New Roman"/>
                <a:cs typeface="Times New Roman"/>
              </a:rPr>
              <a:t>изучить этнографическую, </a:t>
            </a:r>
            <a:r>
              <a:rPr lang="ru-RU" sz="1400" u="none" strike="noStrike" spc="0" dirty="0" err="1" smtClean="0">
                <a:effectLst/>
                <a:latin typeface="Times New Roman"/>
                <a:ea typeface="Times New Roman"/>
                <a:cs typeface="Times New Roman"/>
              </a:rPr>
              <a:t>этнопедагогическую</a:t>
            </a:r>
            <a:r>
              <a:rPr lang="ru-RU" sz="1400" u="none" strike="noStrike" spc="0" dirty="0" smtClean="0">
                <a:effectLst/>
                <a:latin typeface="Times New Roman"/>
                <a:ea typeface="Times New Roman"/>
                <a:cs typeface="Times New Roman"/>
              </a:rPr>
              <a:t> и научно-</a:t>
            </a:r>
            <a:br>
              <a:rPr lang="ru-RU" sz="1400" u="none" strike="noStrike" spc="0" dirty="0" smtClean="0">
                <a:effectLst/>
                <a:latin typeface="Times New Roman"/>
                <a:ea typeface="Times New Roman"/>
                <a:cs typeface="Times New Roman"/>
              </a:rPr>
            </a:br>
            <a:r>
              <a:rPr lang="ru-RU" sz="1400" u="none" strike="noStrike" spc="0" dirty="0" smtClean="0">
                <a:effectLst/>
                <a:latin typeface="Times New Roman"/>
                <a:ea typeface="Times New Roman"/>
                <a:cs typeface="Times New Roman"/>
              </a:rPr>
              <a:t>художественную литературу;</a:t>
            </a:r>
          </a:p>
          <a:p>
            <a:pPr marL="342900" lvl="0" indent="-342900" algn="just">
              <a:lnSpc>
                <a:spcPts val="1610"/>
              </a:lnSpc>
              <a:spcAft>
                <a:spcPts val="0"/>
              </a:spcAft>
              <a:buClr>
                <a:srgbClr val="000000"/>
              </a:buClr>
              <a:buSzPts val="1400"/>
              <a:buFont typeface="Symbol"/>
              <a:buChar char="-"/>
              <a:tabLst>
                <a:tab pos="287020" algn="l"/>
              </a:tabLst>
            </a:pPr>
            <a:r>
              <a:rPr lang="ru-RU" sz="1400" u="none" strike="noStrike" spc="0" dirty="0" smtClean="0">
                <a:effectLst/>
                <a:latin typeface="Times New Roman"/>
                <a:ea typeface="Times New Roman"/>
                <a:cs typeface="Times New Roman"/>
              </a:rPr>
              <a:t>собрать и систематизировать дидактический материал;</a:t>
            </a:r>
          </a:p>
          <a:p>
            <a:pPr marL="342900" lvl="0" indent="-342900" algn="just">
              <a:lnSpc>
                <a:spcPts val="1610"/>
              </a:lnSpc>
              <a:spcAft>
                <a:spcPts val="0"/>
              </a:spcAft>
              <a:buClr>
                <a:srgbClr val="000000"/>
              </a:buClr>
              <a:buSzPts val="1400"/>
              <a:buFont typeface="Symbol"/>
              <a:buChar char="-"/>
              <a:tabLst>
                <a:tab pos="287020" algn="l"/>
              </a:tabLst>
            </a:pPr>
            <a:r>
              <a:rPr lang="ru-RU" sz="1400" u="none" strike="noStrike" spc="0" dirty="0" smtClean="0">
                <a:effectLst/>
                <a:latin typeface="Times New Roman"/>
                <a:ea typeface="Times New Roman"/>
                <a:cs typeface="Times New Roman"/>
              </a:rPr>
              <a:t>составить план, разработать занятия;</a:t>
            </a:r>
          </a:p>
          <a:p>
            <a:endParaRPr lang="ru-RU" dirty="0" smtClean="0">
              <a:solidFill>
                <a:srgbClr val="000000"/>
              </a:solidFill>
              <a:effectLst/>
              <a:latin typeface="Times New Roman"/>
              <a:ea typeface="Tahoma"/>
            </a:endParaRPr>
          </a:p>
          <a:p>
            <a:endParaRPr lang="ru-RU" dirty="0">
              <a:solidFill>
                <a:srgbClr val="000000"/>
              </a:solidFill>
              <a:latin typeface="Times New Roman"/>
              <a:ea typeface="Tahoma"/>
            </a:endParaRPr>
          </a:p>
          <a:p>
            <a:endParaRPr lang="ru-RU" dirty="0" smtClean="0">
              <a:solidFill>
                <a:srgbClr val="000000"/>
              </a:solidFill>
              <a:latin typeface="Times New Roman"/>
              <a:ea typeface="Tahoma"/>
            </a:endParaRPr>
          </a:p>
          <a:p>
            <a:endParaRPr lang="ru-RU" dirty="0">
              <a:solidFill>
                <a:srgbClr val="000000"/>
              </a:solidFill>
              <a:latin typeface="Times New Roman"/>
              <a:ea typeface="Tahoma"/>
            </a:endParaRPr>
          </a:p>
          <a:p>
            <a:endParaRPr lang="ru-RU" dirty="0" smtClean="0">
              <a:solidFill>
                <a:srgbClr val="000000"/>
              </a:solidFill>
              <a:latin typeface="Times New Roman"/>
              <a:ea typeface="Tahoma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291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zaved\Desktop\1671746970_kalix-club-p-fon-dlya-prezentatsii-russkie-traditsii-vk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0768" y="17951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 дошкольное  образовательное  учреждение городского округа Саранск </a:t>
            </a:r>
          </a:p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ребенка- детский сад №90»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53354" y="800751"/>
            <a:ext cx="4248472" cy="7684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ts val="1610"/>
              </a:lnSpc>
              <a:spcAft>
                <a:spcPts val="0"/>
              </a:spcAft>
              <a:buClr>
                <a:srgbClr val="000000"/>
              </a:buClr>
              <a:buSzPts val="1400"/>
              <a:buFont typeface="Symbol"/>
              <a:buChar char="-"/>
              <a:tabLst>
                <a:tab pos="287020" algn="l"/>
              </a:tabLst>
            </a:pPr>
            <a:r>
              <a:rPr lang="ru-RU" sz="1400" u="none" strike="noStrike" spc="0" dirty="0" smtClean="0">
                <a:effectLst/>
                <a:latin typeface="Times New Roman"/>
                <a:ea typeface="Times New Roman"/>
                <a:cs typeface="Times New Roman"/>
              </a:rPr>
              <a:t>систематизировать сведения о труде жителей Мордовии;</a:t>
            </a:r>
          </a:p>
          <a:p>
            <a:pPr marL="342900" lvl="0" indent="-342900" algn="just">
              <a:lnSpc>
                <a:spcPts val="1610"/>
              </a:lnSpc>
              <a:spcAft>
                <a:spcPts val="0"/>
              </a:spcAft>
              <a:buClr>
                <a:srgbClr val="000000"/>
              </a:buClr>
              <a:buSzPts val="1400"/>
              <a:buFont typeface="Symbol"/>
              <a:buChar char="-"/>
              <a:tabLst>
                <a:tab pos="287020" algn="l"/>
              </a:tabLst>
            </a:pPr>
            <a:r>
              <a:rPr lang="ru-RU" sz="1400" u="none" strike="noStrike" spc="0" dirty="0" smtClean="0">
                <a:effectLst/>
                <a:latin typeface="Times New Roman"/>
                <a:ea typeface="Times New Roman"/>
                <a:cs typeface="Times New Roman"/>
              </a:rPr>
              <a:t>формировать уважение к традициям и обычаям;</a:t>
            </a:r>
          </a:p>
          <a:p>
            <a:pPr marL="342900" lvl="0" indent="-342900" algn="just">
              <a:lnSpc>
                <a:spcPts val="1610"/>
              </a:lnSpc>
              <a:spcAft>
                <a:spcPts val="0"/>
              </a:spcAft>
              <a:buClr>
                <a:srgbClr val="000000"/>
              </a:buClr>
              <a:buSzPts val="1400"/>
              <a:buFont typeface="Symbol"/>
              <a:buChar char="-"/>
              <a:tabLst>
                <a:tab pos="287020" algn="l"/>
              </a:tabLst>
            </a:pPr>
            <a:r>
              <a:rPr lang="ru-RU" sz="1400" u="none" strike="noStrike" spc="0" dirty="0" smtClean="0">
                <a:effectLst/>
                <a:latin typeface="Times New Roman"/>
                <a:ea typeface="Times New Roman"/>
                <a:cs typeface="Times New Roman"/>
              </a:rPr>
              <a:t>знакомить с устным народным творчеством;</a:t>
            </a:r>
          </a:p>
          <a:p>
            <a:pPr marL="342900" lvl="0" indent="-342900" algn="just">
              <a:lnSpc>
                <a:spcPts val="1610"/>
              </a:lnSpc>
              <a:spcAft>
                <a:spcPts val="0"/>
              </a:spcAft>
              <a:buClr>
                <a:srgbClr val="000000"/>
              </a:buClr>
              <a:buSzPts val="1400"/>
              <a:buFont typeface="Symbol"/>
              <a:buChar char="-"/>
              <a:tabLst>
                <a:tab pos="287020" algn="l"/>
              </a:tabLst>
            </a:pPr>
            <a:r>
              <a:rPr lang="ru-RU" sz="1400" u="none" strike="noStrike" spc="0" dirty="0" smtClean="0">
                <a:effectLst/>
                <a:latin typeface="Times New Roman"/>
                <a:ea typeface="Times New Roman"/>
                <a:cs typeface="Times New Roman"/>
              </a:rPr>
              <a:t>воспитывать любовь к мордовскому краю;</a:t>
            </a:r>
          </a:p>
          <a:p>
            <a:pPr marL="342900" lvl="0" indent="-342900" algn="just">
              <a:lnSpc>
                <a:spcPts val="1610"/>
              </a:lnSpc>
              <a:spcAft>
                <a:spcPts val="0"/>
              </a:spcAft>
              <a:buClr>
                <a:srgbClr val="000000"/>
              </a:buClr>
              <a:buSzPts val="1400"/>
              <a:buFont typeface="Symbol"/>
              <a:buChar char="-"/>
              <a:tabLst>
                <a:tab pos="287020" algn="l"/>
              </a:tabLst>
            </a:pPr>
            <a:r>
              <a:rPr lang="ru-RU" sz="1400" u="none" strike="noStrike" spc="0" dirty="0" smtClean="0">
                <a:effectLst/>
                <a:latin typeface="Times New Roman"/>
                <a:ea typeface="Times New Roman"/>
                <a:cs typeface="Times New Roman"/>
              </a:rPr>
              <a:t>изучать мордовский (эрзя) язык с детьми;</a:t>
            </a:r>
          </a:p>
          <a:p>
            <a:pPr marL="342900" lvl="0" indent="-342900" algn="just">
              <a:lnSpc>
                <a:spcPts val="1610"/>
              </a:lnSpc>
              <a:spcAft>
                <a:spcPts val="0"/>
              </a:spcAft>
              <a:buClr>
                <a:srgbClr val="000000"/>
              </a:buClr>
              <a:buSzPts val="1400"/>
              <a:buFont typeface="Symbol"/>
              <a:buChar char="-"/>
              <a:tabLst>
                <a:tab pos="265430" algn="l"/>
              </a:tabLst>
            </a:pPr>
            <a:r>
              <a:rPr lang="ru-RU" sz="1400" u="none" strike="noStrike" spc="0" dirty="0" smtClean="0">
                <a:effectLst/>
                <a:latin typeface="Times New Roman"/>
                <a:ea typeface="Times New Roman"/>
                <a:cs typeface="Times New Roman"/>
              </a:rPr>
              <a:t>прививать основы экологического самосознания через заповеди и</a:t>
            </a:r>
            <a:br>
              <a:rPr lang="ru-RU" sz="1400" u="none" strike="noStrike" spc="0" dirty="0" smtClean="0">
                <a:effectLst/>
                <a:latin typeface="Times New Roman"/>
                <a:ea typeface="Times New Roman"/>
                <a:cs typeface="Times New Roman"/>
              </a:rPr>
            </a:br>
            <a:r>
              <a:rPr lang="ru-RU" sz="1400" u="none" strike="noStrike" spc="0" dirty="0" smtClean="0">
                <a:effectLst/>
                <a:latin typeface="Times New Roman"/>
                <a:ea typeface="Times New Roman"/>
                <a:cs typeface="Times New Roman"/>
              </a:rPr>
              <a:t>народные обычаи.</a:t>
            </a:r>
          </a:p>
          <a:p>
            <a:pPr algn="just">
              <a:lnSpc>
                <a:spcPts val="161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Times New Roman"/>
              </a:rPr>
              <a:t>Для активизации мыслительной деятельности, наблюдательности, памяти и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речи у детей в своей работе я планирую беседы.</a:t>
            </a:r>
          </a:p>
          <a:p>
            <a:pPr algn="just">
              <a:lnSpc>
                <a:spcPts val="1610"/>
              </a:lnSpc>
              <a:spcAft>
                <a:spcPts val="0"/>
              </a:spcAft>
            </a:pPr>
            <a:endParaRPr lang="ru-RU" sz="1400" b="1" i="1" dirty="0" smtClean="0">
              <a:solidFill>
                <a:srgbClr val="C00000"/>
              </a:solidFill>
              <a:effectLst/>
              <a:latin typeface="Times New Roman"/>
              <a:ea typeface="Times New Roman"/>
            </a:endParaRPr>
          </a:p>
          <a:p>
            <a:pPr algn="just">
              <a:lnSpc>
                <a:spcPts val="161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C00000"/>
                </a:solidFill>
                <a:effectLst/>
                <a:latin typeface="Times New Roman"/>
                <a:ea typeface="Times New Roman"/>
              </a:rPr>
              <a:t>(Приложение №4)</a:t>
            </a:r>
          </a:p>
          <a:p>
            <a:pPr indent="228600" algn="just">
              <a:lnSpc>
                <a:spcPts val="161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Times New Roman"/>
              </a:rPr>
              <a:t>Беседа является основной формой речевого общения, как активный метод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умственного воспитания. Общение в форуме вопросов и ответов побуждает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детей воспроизводить наиболее значимые, существенные факты: сравнивать,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обобщать, рассуждать. В единстве с мыслительной деятельностью в беседе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формируется речь: связанные логические высказывания, образные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выражения. Закрепляет умение отвечать кратко, точно, следуя содержанию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вопроса, внимательно слушать других, дополнять и поправлять ответы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друзей.</a:t>
            </a:r>
          </a:p>
          <a:p>
            <a:pPr indent="228600" algn="just">
              <a:lnSpc>
                <a:spcPts val="1610"/>
              </a:lnSpc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ahoma"/>
              </a:rPr>
              <a:t>Знакомство детей с народной культурой я начинаю со старшей группы. Вначале года знакомлю детей с жителями республики и их традиционными</a:t>
            </a:r>
            <a:b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ahoma"/>
              </a:rPr>
            </a:b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ahoma"/>
              </a:rPr>
              <a:t>занятиями. </a:t>
            </a:r>
            <a:endParaRPr lang="ru-RU" sz="1400" dirty="0">
              <a:latin typeface="Times New Roman"/>
              <a:ea typeface="Times New Roman"/>
            </a:endParaRPr>
          </a:p>
          <a:p>
            <a:pPr indent="228600" algn="just">
              <a:lnSpc>
                <a:spcPts val="1610"/>
              </a:lnSpc>
              <a:spcAft>
                <a:spcPts val="0"/>
              </a:spcAft>
            </a:pPr>
            <a:endParaRPr lang="ru-RU" sz="1400" dirty="0" smtClean="0">
              <a:effectLst/>
              <a:latin typeface="Times New Roman"/>
              <a:ea typeface="Times New Roman"/>
            </a:endParaRPr>
          </a:p>
          <a:p>
            <a:pPr indent="228600" algn="just">
              <a:lnSpc>
                <a:spcPts val="1610"/>
              </a:lnSpc>
              <a:spcAft>
                <a:spcPts val="0"/>
              </a:spcAft>
            </a:pPr>
            <a:endParaRPr lang="ru-RU" dirty="0">
              <a:latin typeface="Times New Roman"/>
              <a:ea typeface="Times New Roman"/>
            </a:endParaRPr>
          </a:p>
          <a:p>
            <a:pPr indent="228600" algn="just">
              <a:lnSpc>
                <a:spcPts val="1610"/>
              </a:lnSpc>
              <a:spcAft>
                <a:spcPts val="0"/>
              </a:spcAft>
            </a:pPr>
            <a:endParaRPr lang="ru-RU" dirty="0" smtClean="0">
              <a:effectLst/>
              <a:latin typeface="Times New Roman"/>
              <a:ea typeface="Times New Roman"/>
            </a:endParaRPr>
          </a:p>
          <a:p>
            <a:pPr indent="228600" algn="just">
              <a:lnSpc>
                <a:spcPts val="1610"/>
              </a:lnSpc>
              <a:spcAft>
                <a:spcPts val="0"/>
              </a:spcAft>
            </a:pPr>
            <a:endParaRPr lang="ru-RU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7291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zaved\Desktop\1671746970_kalix-club-p-fon-dlya-prezentatsii-russkie-traditsii-vk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0768" y="17951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 дошкольное  образовательное  учреждение городского округа Саранск </a:t>
            </a:r>
          </a:p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ребенка- детский сад №90»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40768" y="1043608"/>
            <a:ext cx="4176464" cy="7509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 algn="just">
              <a:lnSpc>
                <a:spcPts val="161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Times New Roman"/>
              </a:rPr>
              <a:t>Занятия организую в форме беседы на темы: «Народы республики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Мордовия», «Мордовия - мой край родной», «Жители Мордовии», «О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природе и жизни людей в Мордовии».</a:t>
            </a:r>
          </a:p>
          <a:p>
            <a:pPr indent="228600" algn="just">
              <a:lnSpc>
                <a:spcPts val="161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Times New Roman"/>
              </a:rPr>
              <a:t>Я заметила, что использование в беседе игровых приемов помогает детям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стать более наблюдательными, сообразительными, любознательными.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Беседуя с детьми о жителях Мордовии, рассматриваем альбомы с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изображениями людей разных национальностей, среди которых есть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фотографии народов Мордовии. Предлагаю отобрать только те фотографии,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на которых изображены мордва. Задаю вопросы: «Почему вы считаете, что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это жители Мордовии?», «Назовите различия в одежде», «Почему люди так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одеваются?», «Какие основные занятия жителей Мордовии?» и т.д. В ходе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последующих бесед дети уже сами рассказывают о мордве.</a:t>
            </a:r>
          </a:p>
          <a:p>
            <a:pPr indent="228600" algn="just">
              <a:lnSpc>
                <a:spcPts val="161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Times New Roman"/>
              </a:rPr>
              <a:t>На всех возрастных этапах, я в своей работе использую иллюстрации.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Наличие иллюстративного материала делают рассказы детей связными,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четкими и последовательными. Беседы с использованием картин позволяют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развивать у детей внимание, память и речь. Отвечая на поставленные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вопросы, у детей развивается диалогическая речь, обогащается словарь.</a:t>
            </a:r>
          </a:p>
          <a:p>
            <a:pPr algn="just"/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ahoma"/>
              </a:rPr>
              <a:t>На занятиях по обучению рассказыванию вношу устное народное</a:t>
            </a:r>
            <a:b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ahoma"/>
              </a:rPr>
            </a:b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ahoma"/>
              </a:rPr>
              <a:t>творчество: сказки, пословицы, загадки,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2912247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zaved\Desktop\1671746970_kalix-club-p-fon-dlya-prezentatsii-russkie-traditsii-vk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0768" y="17951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 дошкольное  образовательное  учреждение городского округа Саранск </a:t>
            </a:r>
          </a:p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ребенка- детский сад №90»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40767" y="843003"/>
            <a:ext cx="4248473" cy="10125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 algn="just">
              <a:lnSpc>
                <a:spcPts val="161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Times New Roman"/>
              </a:rPr>
              <a:t>что повышает у детей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эмоциональный интерес и делает рассказы детей более выразительными.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endParaRPr lang="ru-RU" sz="1400" dirty="0" smtClean="0">
              <a:effectLst/>
              <a:latin typeface="Times New Roman"/>
              <a:ea typeface="Times New Roman"/>
            </a:endParaRPr>
          </a:p>
          <a:p>
            <a:pPr indent="228600" algn="just">
              <a:lnSpc>
                <a:spcPts val="1610"/>
              </a:lnSpc>
              <a:spcAft>
                <a:spcPts val="0"/>
              </a:spcAft>
            </a:pPr>
            <a:r>
              <a:rPr lang="ru-RU" sz="1400" b="1" i="1" spc="0" dirty="0" smtClean="0">
                <a:solidFill>
                  <a:srgbClr val="C00000"/>
                </a:solidFill>
                <a:effectLst/>
                <a:latin typeface="Times New Roman"/>
                <a:ea typeface="Times New Roman"/>
                <a:cs typeface="Times New Roman"/>
              </a:rPr>
              <a:t>(Приложение №5)</a:t>
            </a:r>
            <a:endParaRPr lang="ru-RU" sz="1400" dirty="0" smtClean="0">
              <a:solidFill>
                <a:srgbClr val="C00000"/>
              </a:solidFill>
              <a:effectLst/>
              <a:latin typeface="Times New Roman"/>
              <a:ea typeface="Times New Roman"/>
            </a:endParaRPr>
          </a:p>
          <a:p>
            <a:pPr indent="228600" algn="just">
              <a:lnSpc>
                <a:spcPts val="161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Times New Roman"/>
              </a:rPr>
              <a:t>Сочетание рассказов, бесед, устного народного творчества позволило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решить в комплексе познавательные и воспитательные задачи. У детей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появился устойчивый интерес, они научились устанавливать простейшие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связи между трудом и бытом мордовских народов. Дети называют птиц и</a:t>
            </a:r>
          </a:p>
          <a:p>
            <a:pPr algn="just">
              <a:lnSpc>
                <a:spcPts val="161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Times New Roman"/>
              </a:rPr>
              <a:t>животных, приобретают навыки поведения в природе через заповеди и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народные обычаи.</a:t>
            </a:r>
          </a:p>
          <a:p>
            <a:pPr indent="228600" algn="just">
              <a:lnSpc>
                <a:spcPts val="161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Times New Roman"/>
              </a:rPr>
              <a:t>Для обобщения и систематизации знаний детей после бесед и занятий я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использую дидактические игры.</a:t>
            </a:r>
          </a:p>
          <a:p>
            <a:pPr algn="just">
              <a:lnSpc>
                <a:spcPts val="1610"/>
              </a:lnSpc>
              <a:spcAft>
                <a:spcPts val="0"/>
              </a:spcAft>
            </a:pPr>
            <a:endParaRPr lang="ru-RU" sz="1400" b="1" i="1" dirty="0" smtClean="0">
              <a:solidFill>
                <a:srgbClr val="C00000"/>
              </a:solidFill>
              <a:effectLst/>
              <a:latin typeface="Times New Roman"/>
              <a:ea typeface="Times New Roman"/>
            </a:endParaRPr>
          </a:p>
          <a:p>
            <a:pPr algn="just">
              <a:lnSpc>
                <a:spcPts val="161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C00000"/>
                </a:solidFill>
                <a:effectLst/>
                <a:latin typeface="Times New Roman"/>
                <a:ea typeface="Times New Roman"/>
              </a:rPr>
              <a:t>(Приложение №6)</a:t>
            </a:r>
          </a:p>
          <a:p>
            <a:pPr algn="just"/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ahoma"/>
              </a:rPr>
              <a:t>Дидактические игры предоставляют большие возможности для</a:t>
            </a:r>
            <a:b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ahoma"/>
              </a:rPr>
            </a:b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ahoma"/>
              </a:rPr>
              <a:t>умственного, нравственного и эстетического воспитания детей. В старшей группе предлагаю детям игры: «Выложи орнамент», «Укрась фартук» на</a:t>
            </a:r>
            <a:b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ahoma"/>
              </a:rPr>
            </a:b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ahoma"/>
              </a:rPr>
              <a:t>закрепление знаний о геометрических фигурах и цветах, «Найди пару»,</a:t>
            </a:r>
            <a:b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ahoma"/>
              </a:rPr>
            </a:b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ahoma"/>
              </a:rPr>
              <a:t>«Магазин игрушек». Так же использую дидактические игры «Путешествие в</a:t>
            </a:r>
            <a:b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ahoma"/>
              </a:rPr>
            </a:b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ahoma"/>
              </a:rPr>
              <a:t>страну вещей», «Узнаем, из чего сшита одежда», «Чудо-вещи вокруг нас».</a:t>
            </a:r>
            <a:b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ahoma"/>
              </a:rPr>
            </a:b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ahoma"/>
              </a:rPr>
              <a:t>Для закрепления знаний детей о предметах быта, орудиях труда предлагаю</a:t>
            </a:r>
            <a:r>
              <a:rPr lang="ru-RU" dirty="0" smtClean="0">
                <a:solidFill>
                  <a:srgbClr val="000000"/>
                </a:solidFill>
                <a:effectLst/>
                <a:latin typeface="Times New Roman"/>
                <a:ea typeface="Tahoma"/>
              </a:rPr>
              <a:t/>
            </a:r>
            <a:br>
              <a:rPr lang="ru-RU" dirty="0" smtClean="0">
                <a:solidFill>
                  <a:srgbClr val="000000"/>
                </a:solidFill>
                <a:effectLst/>
                <a:latin typeface="Times New Roman"/>
                <a:ea typeface="Tahoma"/>
              </a:rPr>
            </a:b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ahoma"/>
              </a:rPr>
              <a:t>игру «Для чего нужны предметы?». </a:t>
            </a:r>
            <a:endParaRPr lang="ru-RU" sz="1400" dirty="0">
              <a:solidFill>
                <a:srgbClr val="000000"/>
              </a:solidFill>
              <a:latin typeface="Times New Roman"/>
              <a:ea typeface="Tahoma"/>
            </a:endParaRPr>
          </a:p>
          <a:p>
            <a:endParaRPr lang="ru-RU" dirty="0" smtClean="0">
              <a:solidFill>
                <a:srgbClr val="000000"/>
              </a:solidFill>
              <a:latin typeface="Times New Roman"/>
              <a:ea typeface="Tahoma"/>
            </a:endParaRPr>
          </a:p>
          <a:p>
            <a:endParaRPr lang="ru-RU" dirty="0">
              <a:solidFill>
                <a:srgbClr val="000000"/>
              </a:solidFill>
              <a:latin typeface="Times New Roman"/>
              <a:ea typeface="Tahoma"/>
            </a:endParaRPr>
          </a:p>
          <a:p>
            <a:endParaRPr lang="ru-RU" dirty="0" smtClean="0">
              <a:solidFill>
                <a:srgbClr val="000000"/>
              </a:solidFill>
              <a:latin typeface="Times New Roman"/>
              <a:ea typeface="Tahoma"/>
            </a:endParaRPr>
          </a:p>
          <a:p>
            <a:endParaRPr lang="ru-RU" dirty="0">
              <a:solidFill>
                <a:srgbClr val="000000"/>
              </a:solidFill>
              <a:latin typeface="Times New Roman"/>
              <a:ea typeface="Tahoma"/>
            </a:endParaRPr>
          </a:p>
          <a:p>
            <a:endParaRPr lang="ru-RU" dirty="0" smtClean="0">
              <a:solidFill>
                <a:srgbClr val="000000"/>
              </a:solidFill>
              <a:latin typeface="Times New Roman"/>
              <a:ea typeface="Tahoma"/>
            </a:endParaRPr>
          </a:p>
          <a:p>
            <a:endParaRPr lang="ru-RU" dirty="0">
              <a:solidFill>
                <a:srgbClr val="000000"/>
              </a:solidFill>
              <a:latin typeface="Times New Roman"/>
              <a:ea typeface="Tahoma"/>
            </a:endParaRPr>
          </a:p>
          <a:p>
            <a:endParaRPr lang="ru-RU" dirty="0" smtClean="0">
              <a:solidFill>
                <a:srgbClr val="000000"/>
              </a:solidFill>
              <a:latin typeface="Times New Roman"/>
              <a:ea typeface="Tahoma"/>
            </a:endParaRPr>
          </a:p>
          <a:p>
            <a:endParaRPr lang="ru-RU" dirty="0">
              <a:solidFill>
                <a:srgbClr val="000000"/>
              </a:solidFill>
              <a:latin typeface="Times New Roman"/>
              <a:ea typeface="Tahoma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12247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zaved\Desktop\1671746970_kalix-club-p-fon-dlya-prezentatsii-russkie-traditsii-vk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0768" y="17951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 дошкольное  образовательное  учреждение городского округа Саранск </a:t>
            </a:r>
          </a:p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ребенка- детский сад №90»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76772" y="803852"/>
            <a:ext cx="4104456" cy="10556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 algn="just">
              <a:lnSpc>
                <a:spcPts val="161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Times New Roman"/>
              </a:rPr>
              <a:t>На прогулках провожу индивидуально с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детьми словесные игры: «Рыба, птица, зверь», «Угадай по описанию...», «С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какого дерева ветка?» и другие. Благодаря использованию дидактических игр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у детей значительно возрастает интерес к культуре народов Мордовии.</a:t>
            </a:r>
          </a:p>
          <a:p>
            <a:pPr indent="228600" algn="just">
              <a:lnSpc>
                <a:spcPts val="161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Times New Roman"/>
              </a:rPr>
              <a:t>Живой интерес у детей вызывает разгадывание кроссвордов, загадок,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ребусов, викторины «Угадай орнамент», «Предметы природы». Подобные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занятия развивают сообразительность и наблюдательность.</a:t>
            </a:r>
          </a:p>
          <a:p>
            <a:pPr indent="228600" algn="just">
              <a:lnSpc>
                <a:spcPts val="161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Times New Roman"/>
              </a:rPr>
              <a:t>Залогом гармоничного развития личности является воспитание детей,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сочетающее в себе духовное богатство, моральную чистоту, физическое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совершенство и крепкое здоровье. Основным средством такого воспитания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может стать народная игра. Народные игры включают в разные виды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деятельности детей. Они оказывают существенное влияние на формирование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умственных, нравственных и эстетических качеств личности.</a:t>
            </a:r>
          </a:p>
          <a:p>
            <a:pPr algn="just">
              <a:lnSpc>
                <a:spcPts val="161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C00000"/>
                </a:solidFill>
                <a:effectLst/>
                <a:latin typeface="Times New Roman"/>
                <a:ea typeface="Times New Roman"/>
              </a:rPr>
              <a:t> </a:t>
            </a:r>
          </a:p>
          <a:p>
            <a:pPr algn="just">
              <a:lnSpc>
                <a:spcPts val="161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C00000"/>
                </a:solidFill>
                <a:effectLst/>
                <a:latin typeface="Times New Roman"/>
                <a:ea typeface="Times New Roman"/>
              </a:rPr>
              <a:t>(Приложение №7)</a:t>
            </a:r>
          </a:p>
          <a:p>
            <a:pPr indent="228600" algn="just">
              <a:lnSpc>
                <a:spcPts val="161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Times New Roman"/>
              </a:rPr>
              <a:t>Работа по этнокультурному компоненту ведется не только с детьми, но и с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педагогами, родителями, социумом.</a:t>
            </a:r>
          </a:p>
          <a:p>
            <a:pPr indent="228600" algn="just">
              <a:lnSpc>
                <a:spcPts val="161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Times New Roman"/>
              </a:rPr>
              <a:t>Во всех возрастных группах оформлены уголки «Мордовский» и «Русский»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- где выставлены предметы декоративно-прикладного искусства,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дидактические куклы в национальных костюмах, игры, детская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художественная литература мордовских писателей и поэтов. </a:t>
            </a:r>
          </a:p>
          <a:p>
            <a:pPr algn="just">
              <a:lnSpc>
                <a:spcPts val="1610"/>
              </a:lnSpc>
              <a:spcAft>
                <a:spcPts val="0"/>
              </a:spcAft>
            </a:pPr>
            <a:endParaRPr lang="ru-RU" sz="1400" b="1" i="1" dirty="0" smtClean="0">
              <a:effectLst/>
              <a:latin typeface="Times New Roman"/>
              <a:ea typeface="Times New Roman"/>
            </a:endParaRPr>
          </a:p>
          <a:p>
            <a:pPr algn="just">
              <a:lnSpc>
                <a:spcPts val="1610"/>
              </a:lnSpc>
              <a:spcAft>
                <a:spcPts val="0"/>
              </a:spcAft>
            </a:pPr>
            <a:endParaRPr lang="ru-RU" sz="1400" b="1" i="1" dirty="0">
              <a:latin typeface="Times New Roman"/>
              <a:ea typeface="Times New Roman"/>
            </a:endParaRPr>
          </a:p>
          <a:p>
            <a:pPr algn="just">
              <a:lnSpc>
                <a:spcPts val="1610"/>
              </a:lnSpc>
              <a:spcAft>
                <a:spcPts val="0"/>
              </a:spcAft>
            </a:pPr>
            <a:endParaRPr lang="ru-RU" sz="1400" b="1" i="1" dirty="0" smtClean="0">
              <a:effectLst/>
              <a:latin typeface="Times New Roman"/>
              <a:ea typeface="Times New Roman"/>
            </a:endParaRPr>
          </a:p>
          <a:p>
            <a:pPr algn="just">
              <a:lnSpc>
                <a:spcPts val="1610"/>
              </a:lnSpc>
              <a:spcAft>
                <a:spcPts val="0"/>
              </a:spcAft>
            </a:pPr>
            <a:endParaRPr lang="ru-RU" sz="1400" b="1" i="1" dirty="0">
              <a:latin typeface="Times New Roman"/>
              <a:ea typeface="Times New Roman"/>
            </a:endParaRPr>
          </a:p>
          <a:p>
            <a:pPr algn="just">
              <a:lnSpc>
                <a:spcPts val="1610"/>
              </a:lnSpc>
              <a:spcAft>
                <a:spcPts val="0"/>
              </a:spcAft>
            </a:pPr>
            <a:endParaRPr lang="ru-RU" sz="1400" b="1" i="1" dirty="0" smtClean="0">
              <a:effectLst/>
              <a:latin typeface="Times New Roman"/>
              <a:ea typeface="Times New Roman"/>
            </a:endParaRPr>
          </a:p>
          <a:p>
            <a:pPr algn="just">
              <a:lnSpc>
                <a:spcPts val="1610"/>
              </a:lnSpc>
              <a:spcAft>
                <a:spcPts val="0"/>
              </a:spcAft>
            </a:pPr>
            <a:endParaRPr lang="ru-RU" sz="1400" b="1" i="1" dirty="0">
              <a:latin typeface="Times New Roman"/>
              <a:ea typeface="Times New Roman"/>
            </a:endParaRPr>
          </a:p>
          <a:p>
            <a:pPr algn="just">
              <a:lnSpc>
                <a:spcPts val="1610"/>
              </a:lnSpc>
              <a:spcAft>
                <a:spcPts val="0"/>
              </a:spcAft>
            </a:pPr>
            <a:endParaRPr lang="ru-RU" sz="1400" b="1" i="1" dirty="0" smtClean="0">
              <a:effectLst/>
              <a:latin typeface="Times New Roman"/>
              <a:ea typeface="Times New Roman"/>
            </a:endParaRPr>
          </a:p>
          <a:p>
            <a:pPr algn="just">
              <a:lnSpc>
                <a:spcPts val="1610"/>
              </a:lnSpc>
              <a:spcAft>
                <a:spcPts val="0"/>
              </a:spcAft>
            </a:pPr>
            <a:endParaRPr lang="ru-RU" sz="1400" b="1" i="1" dirty="0">
              <a:latin typeface="Times New Roman"/>
              <a:ea typeface="Times New Roman"/>
            </a:endParaRPr>
          </a:p>
          <a:p>
            <a:pPr algn="just">
              <a:lnSpc>
                <a:spcPts val="1610"/>
              </a:lnSpc>
              <a:spcAft>
                <a:spcPts val="0"/>
              </a:spcAft>
            </a:pPr>
            <a:endParaRPr lang="ru-RU" sz="1400" b="1" i="1" dirty="0" smtClean="0">
              <a:effectLst/>
              <a:latin typeface="Times New Roman"/>
              <a:ea typeface="Times New Roman"/>
            </a:endParaRPr>
          </a:p>
          <a:p>
            <a:pPr algn="just">
              <a:lnSpc>
                <a:spcPts val="1610"/>
              </a:lnSpc>
              <a:spcAft>
                <a:spcPts val="0"/>
              </a:spcAft>
            </a:pPr>
            <a:endParaRPr lang="ru-RU" sz="1400" b="1" i="1" dirty="0">
              <a:latin typeface="Times New Roman"/>
              <a:ea typeface="Times New Roman"/>
            </a:endParaRPr>
          </a:p>
          <a:p>
            <a:pPr algn="just">
              <a:lnSpc>
                <a:spcPts val="1610"/>
              </a:lnSpc>
              <a:spcAft>
                <a:spcPts val="0"/>
              </a:spcAft>
            </a:pPr>
            <a:endParaRPr lang="ru-RU" sz="1400" b="1" i="1" dirty="0" smtClean="0">
              <a:effectLst/>
              <a:latin typeface="Times New Roman"/>
              <a:ea typeface="Times New Roman"/>
            </a:endParaRPr>
          </a:p>
          <a:p>
            <a:pPr algn="just">
              <a:lnSpc>
                <a:spcPts val="1610"/>
              </a:lnSpc>
              <a:spcAft>
                <a:spcPts val="0"/>
              </a:spcAft>
            </a:pPr>
            <a:endParaRPr lang="ru-RU" sz="1400" b="1" i="1" dirty="0">
              <a:latin typeface="Times New Roman"/>
              <a:ea typeface="Times New Roman"/>
            </a:endParaRPr>
          </a:p>
          <a:p>
            <a:pPr algn="just">
              <a:lnSpc>
                <a:spcPts val="1610"/>
              </a:lnSpc>
              <a:spcAft>
                <a:spcPts val="0"/>
              </a:spcAft>
            </a:pPr>
            <a:endParaRPr lang="ru-RU" sz="1400" b="1" i="1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001919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zaved\Desktop\1671746970_kalix-club-p-fon-dlya-prezentatsii-russkie-traditsii-vk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0768" y="17951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 дошкольное  образовательное  учреждение городского округа Саранск </a:t>
            </a:r>
          </a:p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ребенка- детский сад №90»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24793" y="806451"/>
            <a:ext cx="4176465" cy="10166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610"/>
              </a:lnSpc>
              <a:spcAft>
                <a:spcPts val="0"/>
              </a:spcAft>
            </a:pPr>
            <a:endParaRPr lang="ru-RU" sz="1400" b="1" i="1" dirty="0" smtClean="0">
              <a:solidFill>
                <a:srgbClr val="C00000"/>
              </a:solidFill>
              <a:effectLst/>
              <a:latin typeface="Times New Roman"/>
              <a:ea typeface="Times New Roman"/>
            </a:endParaRPr>
          </a:p>
          <a:p>
            <a:pPr algn="just">
              <a:lnSpc>
                <a:spcPts val="161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C00000"/>
                </a:solidFill>
                <a:effectLst/>
                <a:latin typeface="Times New Roman"/>
                <a:ea typeface="Times New Roman"/>
              </a:rPr>
              <a:t>(Приложение №8)</a:t>
            </a:r>
          </a:p>
          <a:p>
            <a:pPr indent="228600" algn="just">
              <a:lnSpc>
                <a:spcPts val="161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Times New Roman"/>
              </a:rPr>
              <a:t>В своей работе использую методическую и художественную литературу,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выписываю детский журнал «</a:t>
            </a:r>
            <a:r>
              <a:rPr lang="ru-RU" sz="1400" dirty="0" err="1" smtClean="0">
                <a:effectLst/>
                <a:latin typeface="Times New Roman"/>
                <a:ea typeface="Times New Roman"/>
              </a:rPr>
              <a:t>Чилисема</a:t>
            </a:r>
            <a:r>
              <a:rPr lang="ru-RU" sz="1400" dirty="0" smtClean="0">
                <a:effectLst/>
                <a:latin typeface="Times New Roman"/>
                <a:ea typeface="Times New Roman"/>
              </a:rPr>
              <a:t>».</a:t>
            </a:r>
          </a:p>
          <a:p>
            <a:pPr algn="just">
              <a:lnSpc>
                <a:spcPts val="1610"/>
              </a:lnSpc>
              <a:spcAft>
                <a:spcPts val="0"/>
              </a:spcAft>
            </a:pPr>
            <a:endParaRPr lang="ru-RU" sz="1400" b="1" i="1" dirty="0" smtClean="0">
              <a:solidFill>
                <a:srgbClr val="C00000"/>
              </a:solidFill>
              <a:effectLst/>
              <a:latin typeface="Times New Roman"/>
              <a:ea typeface="Times New Roman"/>
            </a:endParaRPr>
          </a:p>
          <a:p>
            <a:pPr algn="just">
              <a:lnSpc>
                <a:spcPts val="161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C00000"/>
                </a:solidFill>
                <a:effectLst/>
                <a:latin typeface="Times New Roman"/>
                <a:ea typeface="Times New Roman"/>
              </a:rPr>
              <a:t>(Приложение №9)</a:t>
            </a:r>
          </a:p>
          <a:p>
            <a:pPr indent="228600" algn="just">
              <a:lnSpc>
                <a:spcPts val="161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Times New Roman"/>
              </a:rPr>
              <a:t>Для родителей оформляю стенды, папки-передвижки, выставки рисунков.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Готовлю различные консультации и вывешиваю в информационные уголки, провожу анкетирование родителей.</a:t>
            </a:r>
          </a:p>
          <a:p>
            <a:pPr indent="228600" algn="just">
              <a:lnSpc>
                <a:spcPts val="161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Times New Roman"/>
              </a:rPr>
              <a:t>Принимаю активное участие в пополнении музея экспонатами. Провожу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родительские собрания по темам:</a:t>
            </a:r>
          </a:p>
          <a:p>
            <a:pPr marL="342900" lvl="0" indent="-342900" algn="just">
              <a:lnSpc>
                <a:spcPts val="1610"/>
              </a:lnSpc>
              <a:spcAft>
                <a:spcPts val="0"/>
              </a:spcAft>
              <a:buFont typeface="+mj-lt"/>
              <a:buAutoNum type="arabicPeriod"/>
              <a:tabLst>
                <a:tab pos="1319530" algn="l"/>
              </a:tabLst>
            </a:pPr>
            <a:r>
              <a:rPr lang="ru-RU" sz="1400" dirty="0" smtClean="0">
                <a:effectLst/>
                <a:latin typeface="Times New Roman"/>
                <a:ea typeface="Times New Roman"/>
              </a:rPr>
              <a:t>«Развитие национальной культуры Мордовии»</a:t>
            </a:r>
          </a:p>
          <a:p>
            <a:pPr marL="342900" lvl="0" indent="-342900" algn="just">
              <a:lnSpc>
                <a:spcPts val="1610"/>
              </a:lnSpc>
              <a:spcAft>
                <a:spcPts val="0"/>
              </a:spcAft>
              <a:buFont typeface="+mj-lt"/>
              <a:buAutoNum type="arabicPeriod"/>
              <a:tabLst>
                <a:tab pos="1337945" algn="l"/>
              </a:tabLst>
            </a:pPr>
            <a:r>
              <a:rPr lang="ru-RU" sz="1400" dirty="0" smtClean="0">
                <a:effectLst/>
                <a:latin typeface="Times New Roman"/>
                <a:ea typeface="Times New Roman"/>
              </a:rPr>
              <a:t>«Мордовский национальный костюм» и др.</a:t>
            </a:r>
          </a:p>
          <a:p>
            <a:pPr algn="just">
              <a:lnSpc>
                <a:spcPts val="1610"/>
              </a:lnSpc>
              <a:spcAft>
                <a:spcPts val="0"/>
              </a:spcAft>
            </a:pPr>
            <a:r>
              <a:rPr lang="ru-RU" sz="1400" b="1" i="1" dirty="0" smtClean="0">
                <a:effectLst/>
                <a:latin typeface="Times New Roman"/>
                <a:ea typeface="Times New Roman"/>
              </a:rPr>
              <a:t> </a:t>
            </a:r>
          </a:p>
          <a:p>
            <a:pPr algn="just">
              <a:lnSpc>
                <a:spcPts val="161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C00000"/>
                </a:solidFill>
                <a:effectLst/>
                <a:latin typeface="Times New Roman"/>
                <a:ea typeface="Times New Roman"/>
              </a:rPr>
              <a:t>(Приложение №10)</a:t>
            </a:r>
          </a:p>
          <a:p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ahoma"/>
              </a:rPr>
              <a:t>Родители принимают участие при проведении различных развлечений,</a:t>
            </a:r>
            <a:b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ahoma"/>
              </a:rPr>
            </a:b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ahoma"/>
              </a:rPr>
              <a:t>утренников, готовят необходимые костюмы, атрибуты. По просьбе</a:t>
            </a:r>
            <a:b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ahoma"/>
              </a:rPr>
            </a:b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ahoma"/>
              </a:rPr>
              <a:t>воспитателей учат стихи, песни, пословицы и т.д.</a:t>
            </a:r>
          </a:p>
          <a:p>
            <a:endParaRPr lang="ru-RU" sz="1400" dirty="0">
              <a:solidFill>
                <a:srgbClr val="C00000"/>
              </a:solidFill>
              <a:latin typeface="Times New Roman"/>
              <a:ea typeface="Tahoma"/>
            </a:endParaRPr>
          </a:p>
          <a:p>
            <a:pPr indent="228600" algn="just">
              <a:lnSpc>
                <a:spcPts val="1610"/>
              </a:lnSpc>
              <a:spcAft>
                <a:spcPts val="0"/>
              </a:spcAft>
            </a:pPr>
            <a:r>
              <a:rPr lang="ru-RU" sz="1400" b="1" i="1" spc="0" dirty="0" smtClean="0">
                <a:solidFill>
                  <a:srgbClr val="C00000"/>
                </a:solidFill>
                <a:effectLst/>
                <a:latin typeface="Times New Roman"/>
                <a:ea typeface="Times New Roman"/>
                <a:cs typeface="Times New Roman"/>
              </a:rPr>
              <a:t>(Приложение №11)</a:t>
            </a:r>
            <a:endParaRPr lang="ru-RU" sz="1400" dirty="0" smtClean="0">
              <a:solidFill>
                <a:srgbClr val="C00000"/>
              </a:solidFill>
              <a:effectLst/>
              <a:latin typeface="Times New Roman"/>
              <a:ea typeface="Times New Roman"/>
            </a:endParaRPr>
          </a:p>
          <a:p>
            <a:pPr indent="228600" algn="just">
              <a:lnSpc>
                <a:spcPts val="161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Times New Roman"/>
              </a:rPr>
              <a:t>Результатом работы с детьми стал праздник «Венок Дружбы», который</a:t>
            </a:r>
            <a:br>
              <a:rPr lang="ru-RU" sz="1400" dirty="0" smtClean="0">
                <a:effectLst/>
                <a:latin typeface="Times New Roman"/>
                <a:ea typeface="Times New Roman"/>
              </a:rPr>
            </a:br>
            <a:r>
              <a:rPr lang="ru-RU" sz="1400" dirty="0" smtClean="0">
                <a:effectLst/>
                <a:latin typeface="Times New Roman"/>
                <a:ea typeface="Times New Roman"/>
              </a:rPr>
              <a:t>был показан на методическом объединении музыкальных руководителей и педагогов г. о. Саранск на базе нашего МАДОУ «Центр развития ребёнка - детский сад № 90» в 2019 году.</a:t>
            </a:r>
          </a:p>
          <a:p>
            <a:endParaRPr lang="ru-RU" sz="1400" dirty="0" smtClean="0">
              <a:solidFill>
                <a:srgbClr val="000000"/>
              </a:solidFill>
              <a:effectLst/>
              <a:latin typeface="Times New Roman"/>
              <a:ea typeface="Tahoma"/>
            </a:endParaRPr>
          </a:p>
          <a:p>
            <a:endParaRPr lang="ru-RU" sz="1400" dirty="0">
              <a:solidFill>
                <a:srgbClr val="000000"/>
              </a:solidFill>
              <a:latin typeface="Times New Roman"/>
              <a:ea typeface="Tahoma"/>
            </a:endParaRPr>
          </a:p>
          <a:p>
            <a:endParaRPr lang="ru-RU" sz="1400" dirty="0" smtClean="0">
              <a:solidFill>
                <a:srgbClr val="000000"/>
              </a:solidFill>
              <a:effectLst/>
              <a:latin typeface="Times New Roman"/>
              <a:ea typeface="Tahoma"/>
            </a:endParaRPr>
          </a:p>
          <a:p>
            <a:endParaRPr lang="ru-RU" sz="1400" dirty="0">
              <a:solidFill>
                <a:srgbClr val="000000"/>
              </a:solidFill>
              <a:latin typeface="Times New Roman"/>
              <a:ea typeface="Tahoma"/>
            </a:endParaRPr>
          </a:p>
          <a:p>
            <a:endParaRPr lang="ru-RU" sz="1400" dirty="0" smtClean="0">
              <a:solidFill>
                <a:srgbClr val="000000"/>
              </a:solidFill>
              <a:effectLst/>
              <a:latin typeface="Times New Roman"/>
              <a:ea typeface="Tahoma"/>
            </a:endParaRPr>
          </a:p>
          <a:p>
            <a:endParaRPr lang="ru-RU" sz="1400" dirty="0">
              <a:solidFill>
                <a:srgbClr val="000000"/>
              </a:solidFill>
              <a:latin typeface="Times New Roman"/>
              <a:ea typeface="Tahoma"/>
            </a:endParaRPr>
          </a:p>
          <a:p>
            <a:endParaRPr lang="ru-RU" sz="1400" dirty="0" smtClean="0">
              <a:solidFill>
                <a:srgbClr val="000000"/>
              </a:solidFill>
              <a:effectLst/>
              <a:latin typeface="Times New Roman"/>
              <a:ea typeface="Tahoma"/>
            </a:endParaRPr>
          </a:p>
          <a:p>
            <a:endParaRPr lang="ru-RU" sz="1400" dirty="0">
              <a:solidFill>
                <a:srgbClr val="000000"/>
              </a:solidFill>
              <a:latin typeface="Times New Roman"/>
              <a:ea typeface="Tahoma"/>
            </a:endParaRPr>
          </a:p>
          <a:p>
            <a:endParaRPr lang="ru-RU" sz="1400" dirty="0" smtClean="0">
              <a:solidFill>
                <a:srgbClr val="000000"/>
              </a:solidFill>
              <a:effectLst/>
              <a:latin typeface="Times New Roman"/>
              <a:ea typeface="Tahoma"/>
            </a:endParaRPr>
          </a:p>
          <a:p>
            <a:endParaRPr lang="ru-RU" sz="1400" dirty="0">
              <a:solidFill>
                <a:srgbClr val="000000"/>
              </a:solidFill>
              <a:latin typeface="Times New Roman"/>
              <a:ea typeface="Tahoma"/>
            </a:endParaRPr>
          </a:p>
          <a:p>
            <a:endParaRPr lang="ru-RU" sz="1400" dirty="0" smtClean="0">
              <a:solidFill>
                <a:srgbClr val="000000"/>
              </a:solidFill>
              <a:effectLst/>
              <a:latin typeface="Times New Roman"/>
              <a:ea typeface="Tahoma"/>
            </a:endParaRPr>
          </a:p>
          <a:p>
            <a:endParaRPr lang="ru-RU" sz="1400" dirty="0">
              <a:solidFill>
                <a:srgbClr val="000000"/>
              </a:solidFill>
              <a:latin typeface="Times New Roman"/>
              <a:ea typeface="Tahoma"/>
            </a:endParaRPr>
          </a:p>
          <a:p>
            <a:endParaRPr lang="ru-RU" sz="1400" dirty="0" smtClean="0">
              <a:solidFill>
                <a:srgbClr val="000000"/>
              </a:solidFill>
              <a:effectLst/>
              <a:latin typeface="Times New Roman"/>
              <a:ea typeface="Tahoma"/>
            </a:endParaRPr>
          </a:p>
          <a:p>
            <a:endParaRPr lang="ru-RU" sz="1400" dirty="0">
              <a:solidFill>
                <a:srgbClr val="000000"/>
              </a:solidFill>
              <a:latin typeface="Times New Roman"/>
              <a:ea typeface="Tahoma"/>
            </a:endParaRPr>
          </a:p>
          <a:p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ahoma"/>
              </a:rPr>
              <a:t/>
            </a:r>
            <a:b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ahoma"/>
              </a:rPr>
            </a:b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500191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zaved\Desktop\29906f1c30a36a076fc19806a8d429b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2696" y="698921"/>
            <a:ext cx="547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 дошкольное  образовательное  учреждение городского округа Саранск </a:t>
            </a:r>
          </a:p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ребенка- детский сад №90»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2696" y="1622921"/>
            <a:ext cx="54726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 smtClean="0">
              <a:solidFill>
                <a:prstClr val="black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фото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zaved\Desktop\IMG_02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747" y="1645643"/>
            <a:ext cx="4536505" cy="65267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4374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zaved\Desktop\1671746970_kalix-club-p-fon-dlya-prezentatsii-russkie-traditsii-vk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0768" y="17951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 дошкольное  образовательное  учреждение городского округа Саранск </a:t>
            </a:r>
          </a:p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ребенка- детский сад №90»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48972" y="3275856"/>
            <a:ext cx="3728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 №1</a:t>
            </a:r>
            <a:endParaRPr lang="ru-RU" sz="36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9556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zaved\Desktop\1671746970_kalix-club-p-fon-dlya-prezentatsii-russkie-traditsii-vk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0768" y="17951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 дошкольное  образовательное  учреждение городского округа Саранск </a:t>
            </a:r>
          </a:p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ребенка- детский сад №90»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12776" y="825843"/>
            <a:ext cx="4104456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Загадки</a:t>
            </a:r>
          </a:p>
          <a:p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Тапсеса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тапсеви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Керсеса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керсеви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Кундсят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прязонзо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а максы.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Арась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кедензэ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Лопат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певерди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Аволь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ломань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сонсь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корты.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Чачи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пильгсэ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Яла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пандине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лангсо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Прязо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тарны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Чинть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мельга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чары.</a:t>
            </a: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Тельня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ашо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Кизна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серой.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Зярко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кирди-сярдов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кире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чувто-сонсь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лопав,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панар-сонсь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стазь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ломань-сонсь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корты.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Ашо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паля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масторонть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келес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вельтизе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Мезе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муи:ко-ко-ко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Ванна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ямкске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садо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Содасак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сонзэ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эйкакш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Те- мазы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пуло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Молян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-молить,</a:t>
            </a:r>
          </a:p>
          <a:p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Лоткан-лоткить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Тикшеть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каян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ярсыть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89556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zaved\Desktop\1671746970_kalix-club-p-fon-dlya-prezentatsii-russkie-traditsii-vk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0768" y="17951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 дошкольное  образовательное  учреждение городского округа Саранск </a:t>
            </a:r>
          </a:p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ребенка- детский сад №90»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67674" y="3033564"/>
            <a:ext cx="3728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 </a:t>
            </a:r>
            <a:r>
              <a:rPr lang="ru-RU" sz="3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№2</a:t>
            </a:r>
            <a:endParaRPr lang="ru-RU" sz="36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816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zaved\Desktop\1671746970_kalix-club-p-fon-dlya-prezentatsii-russkie-traditsii-vk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21366" y="245860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 дошкольное  образовательное  учреждение городского округа Саранск </a:t>
            </a:r>
          </a:p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ребенка- детский сад №90»</a:t>
            </a:r>
          </a:p>
        </p:txBody>
      </p:sp>
      <p:pic>
        <p:nvPicPr>
          <p:cNvPr id="5122" name="Picture 2" descr="C:\Users\zaved\Desktop\уголок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062" y="971600"/>
            <a:ext cx="4151283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zaved\Desktop\изба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60032"/>
            <a:ext cx="3284984" cy="4283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zaved\Desktop\в музее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984" y="4860033"/>
            <a:ext cx="3573016" cy="4283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816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zaved\Desktop\1671746970_kalix-club-p-fon-dlya-prezentatsii-russkie-traditsii-vk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0768" y="17951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 дошкольное  образовательное  учреждение городского округа Саранск </a:t>
            </a:r>
          </a:p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ребенка- детский сад №90»</a:t>
            </a:r>
          </a:p>
        </p:txBody>
      </p:sp>
      <p:pic>
        <p:nvPicPr>
          <p:cNvPr id="1026" name="Picture 2" descr="C:\Users\zaved\Desktop\папка 2 фото\Изба 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87" y="1115616"/>
            <a:ext cx="5013082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zaved\Desktop\папка 2 фото\Изб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744" y="4932040"/>
            <a:ext cx="4878225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6926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zaved\Desktop\1671746970_kalix-club-p-fon-dlya-prezentatsii-russkie-traditsii-vk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0768" y="17951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 дошкольное  образовательное  учреждение городского округа Саранск </a:t>
            </a:r>
          </a:p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ребенка- детский сад №90»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67674" y="3033564"/>
            <a:ext cx="3728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 </a:t>
            </a:r>
            <a:r>
              <a:rPr lang="ru-RU" sz="3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№3</a:t>
            </a:r>
            <a:endParaRPr lang="ru-RU" sz="36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3464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zaved\Desktop\1671746970_kalix-club-p-fon-dlya-prezentatsii-russkie-traditsii-vk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0768" y="17951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 дошкольное  образовательное  учреждение городского округа Саранск </a:t>
            </a:r>
          </a:p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ребенка- детский сад №90»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26" y="971600"/>
            <a:ext cx="2335213" cy="399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702" y="971600"/>
            <a:ext cx="2378075" cy="399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08" y="5148064"/>
            <a:ext cx="2457450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242" y="5190926"/>
            <a:ext cx="2268537" cy="385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6926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zaved\Desktop\1671746970_kalix-club-p-fon-dlya-prezentatsii-russkie-traditsii-vk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0768" y="17951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 дошкольное  образовательное  учреждение городского округа Саранск </a:t>
            </a:r>
          </a:p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ребенка- детский сад №90»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5817700"/>
              </p:ext>
            </p:extLst>
          </p:nvPr>
        </p:nvGraphicFramePr>
        <p:xfrm>
          <a:off x="1412776" y="2380526"/>
          <a:ext cx="4176465" cy="6747510"/>
        </p:xfrm>
        <a:graphic>
          <a:graphicData uri="http://schemas.openxmlformats.org/drawingml/2006/table">
            <a:tbl>
              <a:tblPr firstRow="1" firstCol="1" bandRow="1"/>
              <a:tblGrid>
                <a:gridCol w="727860"/>
                <a:gridCol w="1361027"/>
                <a:gridCol w="2087578"/>
              </a:tblGrid>
              <a:tr h="1885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Месяц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5" marR="52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Тема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5" marR="52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Цель занятия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5" marR="52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42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Сентябрь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5" marR="52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«Шарфик для куклы»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5" marR="52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Познакомить детей с простым элементом мордовского узора «Крестом». Учить изображать элемент на полосе.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5" marR="52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56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Октябрь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5" marR="52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«Разукрашивание полотенца»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5" marR="52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Продолжать учить детей изображать знакомый элемент на полосе, ритмично располагать их.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5" marR="52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42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Ноябрь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5" marR="52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«Разукрашивание передника»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5" marR="52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Познакомить детей с новым элементом мордовского узора «Галочка». Учить составлять узор из знакомых элементов.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5" marR="52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56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Декабрь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5" marR="52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Разукрашивание рукавички»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5" marR="52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Учить детей использовать в работе знакомые элементы, правильно подбирать цвет.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5" marR="52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42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Январь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5" marR="52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«Разукрашивание салфетки»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5" marR="52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Познакомить детей с новым элементом «Елочка». Учить составлять узор из элементов. Подбирать правильно цвет.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5" marR="52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56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Февраль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5" marR="52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«Разукрашивание платка»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5" marR="52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Продолжать учить детей составлять узор на квадрате, используя знакомые элементы.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5" marR="52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56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Март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5" marR="52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«Разукрашивание тарелки»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5" marR="52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Продолжать учить детей, используя элементы, составлять узор на круге, заполняя узором середину, края.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5" marR="52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56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Апрель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5" marR="52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«Разукрашивание кувшина»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5" marR="52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Учить детей использовать в работе знакомые элементы, правильно подбирать цвета.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5" marR="52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42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Май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5" marR="52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«По замыслу»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5" marR="52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Придумать содержание своей работы, правильно подбирать материал для работы, применять ранее полученные навыки в выполнении работы. 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5" marR="52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315626" y="829321"/>
            <a:ext cx="4320480" cy="1601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ПЕРПЕКТИВНОЕ ПЛАНИРОВАНИЕ </a:t>
            </a:r>
            <a:endParaRPr lang="ru-RU" sz="1400" dirty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ЗАНЯТИЙ ПО ДЕКОРАТИВНОМУ РИСОВАНИЮ </a:t>
            </a:r>
            <a:endParaRPr lang="ru-RU" sz="1400" dirty="0">
              <a:ea typeface="Calibri"/>
              <a:cs typeface="Times New Roman"/>
            </a:endParaRPr>
          </a:p>
          <a:p>
            <a:pPr algn="ctr"/>
            <a:r>
              <a:rPr lang="ru-RU" b="1" dirty="0">
                <a:latin typeface="Times New Roman"/>
                <a:ea typeface="Calibri"/>
              </a:rPr>
              <a:t>В СРЕДНЕЙ ГРУППЕ НА 2022 – 2023 УЧЕБНЫЙ 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39704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zaved\Desktop\1671746970_kalix-club-p-fon-dlya-prezentatsii-russkie-traditsii-vk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0768" y="17951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 дошкольное  образовательное  учреждение городского округа Саранск </a:t>
            </a:r>
          </a:p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ребенка- детский сад №90»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4692160"/>
              </p:ext>
            </p:extLst>
          </p:nvPr>
        </p:nvGraphicFramePr>
        <p:xfrm>
          <a:off x="1196752" y="2267744"/>
          <a:ext cx="4821367" cy="6032226"/>
        </p:xfrm>
        <a:graphic>
          <a:graphicData uri="http://schemas.openxmlformats.org/drawingml/2006/table">
            <a:tbl>
              <a:tblPr firstRow="1" firstCol="1" bandRow="1"/>
              <a:tblGrid>
                <a:gridCol w="840251"/>
                <a:gridCol w="1499656"/>
                <a:gridCol w="2481460"/>
              </a:tblGrid>
              <a:tr h="365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Месяц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05" marR="54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Тема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05" marR="54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Цель занятия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05" marR="54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39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Сентябрь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05" marR="54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«Разукрашивание полотенца»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05" marR="54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Учить составлять узор из готовых деталей по образцу способом последовательного наклеивания.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05" marR="54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92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Октябрь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05" marR="54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«Разукрашивание салфетки»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05" marR="54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Продолжать составлять узор на квадрате.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05" marR="54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92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Ноябрь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05" marR="54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«Разукрашивание платка»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05" marR="54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Учить вырезать по готовой разметке элементы мордовского орнамента. 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05" marR="54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85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Декабрь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05" marR="54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«Разукрашивание передника»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05" marR="54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Продолжать учить детей вырезать по готовой разметке элементы мордовского орнамента, составление узора.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05" marR="54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85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Январь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05" marR="54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«Украшение тарелочки»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05" marR="54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Продолжать учить детей разрезать квадрат по диагонали, прямоугольник, сгибая пополам и составлять узор на круге.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05" marR="54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85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Февраль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05" marR="54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«Украшение закладки для книги»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05" marR="54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Продолжать учить детей навыкам вырезания из квадрата и прямоугольника деталей для составления узора на полосе.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05" marR="54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85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Март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05" marR="54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«Шарфик для куклы»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05" marR="54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Продолжать воспитывать интерес к аппликации на мотивы мордовского орнамента, создавать комбинации узоров.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05" marR="54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85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Апрель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05" marR="54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«Разукрашивание кокошника для куклы» 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05" marR="54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Продолжать закреплять навыки вырезания деталей из геометрических фигур, создавать узор из полученных деталей, правильно подбирать цвет.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05" marR="54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39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Май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05" marR="54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«По замыслу»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05" marR="54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Придумать содержание своей работы, подбирать материал, применять навыки, полученные в течение года.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05" marR="54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340768" y="899592"/>
            <a:ext cx="4248472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ПЕРСПЕКТИВНОЕ ПЛАНИРОВАНИЕ </a:t>
            </a:r>
            <a:endParaRPr kumimoji="0" lang="ru-RU" altLang="ru-RU" sz="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ЗАНЯТИЙ ПО ДЕКОРАТИВНОЙ АППЛИКАЦИИ </a:t>
            </a:r>
            <a:endParaRPr kumimoji="0" lang="ru-RU" altLang="ru-RU" sz="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СРЕДНЕЙ ГРУППЕ НА 2022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2023 УЧЕБНЫЙ ГОД.</a:t>
            </a:r>
            <a:endParaRPr kumimoji="0" lang="ru-RU" altLang="ru-RU" sz="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738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zaved\Desktop\1671746970_kalix-club-p-fon-dlya-prezentatsii-russkie-traditsii-vk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0768" y="17951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 дошкольное  образовательное  учреждение городского округа Саранск </a:t>
            </a:r>
          </a:p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ребенка- детский сад №90»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5752861"/>
              </p:ext>
            </p:extLst>
          </p:nvPr>
        </p:nvGraphicFramePr>
        <p:xfrm>
          <a:off x="1371650" y="1979712"/>
          <a:ext cx="4395952" cy="6216653"/>
        </p:xfrm>
        <a:graphic>
          <a:graphicData uri="http://schemas.openxmlformats.org/drawingml/2006/table">
            <a:tbl>
              <a:tblPr firstRow="1" firstCol="1" bandRow="1"/>
              <a:tblGrid>
                <a:gridCol w="766111"/>
                <a:gridCol w="1497315"/>
                <a:gridCol w="2132526"/>
              </a:tblGrid>
              <a:tr h="3600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Месяц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04" marR="496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Тема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04" marR="496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Цель занятия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04" marR="496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24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Сентябрь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04" marR="496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«Чашка»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04" marR="496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Учить детей лепить посуду из глины, развивать интерес, прививать навыки лепки с материалом.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04" marR="496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9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Октябрь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04" marR="496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«Роспись чашки»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04" marR="496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Учить детей расписывать изделия из глины мордовским узором.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04" marR="496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24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Ноябрь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04" marR="496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«Ковш»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04" marR="496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Продолжать учить детей работать с глиной, лепить из целого куска, применяя различные приемы лепки.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04" marR="496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24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Декабрь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04" marR="496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«Роспись ковша»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04" marR="496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Продолжать учить расписывать готовые предметы, обратить внимание детей на цвета.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04" marR="496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24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Январь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04" marR="496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«Птичка – свистулька»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04" marR="496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Учить детей лепить предметы, состоящие из нескольких частей, применять в лепке разные приемы.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04" marR="496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98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Февраль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04" marR="496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«Роспись птички – свистульки»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04" marR="496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Продолжать учить расписывать готовые предметы, развивать эмоциональную отзывчивость на цветовое восприятие.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04" marR="496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98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Март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04" marR="496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«Матрёшка»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04" marR="496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Продолжать учить детей лепить предметы из целого куска, используя приемы: вытягивание, сглаживание, и др.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04" marR="496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98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Апрель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04" marR="496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«Роспись матрёшки»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04" marR="496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Продолжать развивать эмоциональную отзывчивость на цветовое восприятие и расположение узора на предмете.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04" marR="496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23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Май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04" marR="496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 замыслу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Роспись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04" marR="496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Учить задумывать содержание своей работы, расширять представления детей об изделиях декоративно – прикладного искусства.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 свободное время, по желанию детей.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04" marR="496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312198" y="825843"/>
            <a:ext cx="435892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ПЕРСПЕКТИВНОЕ ПЛАНИРОВАНИЕ</a:t>
            </a:r>
            <a:endParaRPr kumimoji="0" lang="ru-RU" altLang="ru-RU" sz="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ЗАНЯТИЙ ПО ДЕКОРАТИВНОЙ ЛЕПКЕ </a:t>
            </a:r>
            <a:endParaRPr kumimoji="0" lang="ru-RU" altLang="ru-RU" sz="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СРЕДНЕЙ ГРУППЕ НА 2022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2023 УЧЕБНЫЙ ГОД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73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zaved\Desktop\1671746970_kalix-club-p-fon-dlya-prezentatsii-russkie-traditsii-vk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6204" y="1201846"/>
            <a:ext cx="418102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России средь березовых просторов</a:t>
            </a:r>
          </a:p>
          <a:p>
            <a:r>
              <a:rPr lang="ru-RU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Полянка есть - Мордовия моя.</a:t>
            </a:r>
          </a:p>
          <a:p>
            <a:r>
              <a:rPr lang="ru-RU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Она как песня матери, с которой,</a:t>
            </a:r>
          </a:p>
          <a:p>
            <a:r>
              <a:rPr lang="ru-RU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 расстаться никогда!</a:t>
            </a:r>
          </a:p>
          <a:p>
            <a:r>
              <a:rPr lang="ru-RU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Сердцу близкий край Мордовский, </a:t>
            </a:r>
          </a:p>
          <a:p>
            <a:r>
              <a:rPr lang="ru-RU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 мне снишься по ночам.</a:t>
            </a:r>
          </a:p>
          <a:p>
            <a:r>
              <a:rPr lang="ru-RU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белых фартуках березки,</a:t>
            </a:r>
          </a:p>
          <a:p>
            <a:r>
              <a:rPr lang="ru-RU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Говор, смех односельчан.</a:t>
            </a:r>
          </a:p>
          <a:p>
            <a:r>
              <a:rPr lang="ru-RU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Статных сосен возле речки,</a:t>
            </a:r>
          </a:p>
          <a:p>
            <a:r>
              <a:rPr lang="ru-RU" sz="24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ru-RU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вет ромашек на лугу,</a:t>
            </a:r>
          </a:p>
          <a:p>
            <a:r>
              <a:rPr lang="ru-RU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родной  Мордовский речи,</a:t>
            </a:r>
          </a:p>
          <a:p>
            <a:r>
              <a:rPr lang="ru-RU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 ребенка научу !</a:t>
            </a:r>
            <a:endParaRPr lang="ru-RU" sz="24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6204" y="218728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 дошкольное  образовательное  учреждение городского округа Саранск </a:t>
            </a:r>
          </a:p>
          <a:p>
            <a:pPr lvl="0"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ребенка- детский сад №90»</a:t>
            </a:r>
          </a:p>
        </p:txBody>
      </p:sp>
    </p:spTree>
    <p:extLst>
      <p:ext uri="{BB962C8B-B14F-4D97-AF65-F5344CB8AC3E}">
        <p14:creationId xmlns:p14="http://schemas.microsoft.com/office/powerpoint/2010/main" val="33931634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zaved\Desktop\1671746970_kalix-club-p-fon-dlya-prezentatsii-russkie-traditsii-vk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0768" y="17951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 дошкольное  образовательное  учреждение городского округа Саранск </a:t>
            </a:r>
          </a:p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ребенка- детский сад №90»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67674" y="3033564"/>
            <a:ext cx="3728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 </a:t>
            </a:r>
            <a:r>
              <a:rPr lang="ru-RU" sz="3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№4</a:t>
            </a:r>
            <a:endParaRPr lang="ru-RU" sz="36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6351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zaved\Desktop\1671746970_kalix-club-p-fon-dlya-prezentatsii-russkie-traditsii-vk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0768" y="17951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 дошкольное  образовательное  учреждение городского округа Саранск </a:t>
            </a:r>
          </a:p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ребенка- детский сад №90»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47634" y="2195736"/>
            <a:ext cx="417646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беседы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«Мы в мире, дружбе будем жить»</a:t>
            </a:r>
          </a:p>
          <a:p>
            <a:pPr algn="ctr"/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(для детей старшей группы)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algn="r"/>
            <a:endParaRPr lang="ru-RU" dirty="0" smtClean="0"/>
          </a:p>
          <a:p>
            <a:pPr algn="r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</a:t>
            </a:r>
          </a:p>
          <a:p>
            <a:pPr algn="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оспитатель высшей</a:t>
            </a:r>
          </a:p>
          <a:p>
            <a:pPr algn="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квалификационной категории </a:t>
            </a:r>
          </a:p>
          <a:p>
            <a:pPr algn="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Киушкина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.А.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8669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zaved\Desktop\1671746970_kalix-club-p-fon-dlya-prezentatsii-russkie-traditsii-vk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0768" y="17951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 дошкольное  образовательное  учреждение городского округа Саранск </a:t>
            </a:r>
          </a:p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ребенка- детский сад №90»</a:t>
            </a:r>
          </a:p>
        </p:txBody>
      </p:sp>
      <p:pic>
        <p:nvPicPr>
          <p:cNvPr id="12290" name="Picture 2" descr="C:\Users\zaved\Desktop\2._page-00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092" y="872225"/>
            <a:ext cx="4290244" cy="802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8669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zaved\Desktop\1671746970_kalix-club-p-fon-dlya-prezentatsii-russkie-traditsii-vk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0768" y="17951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 дошкольное  образовательное  учреждение городского округа Саранск </a:t>
            </a:r>
          </a:p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ребенка- детский сад №90»</a:t>
            </a:r>
          </a:p>
        </p:txBody>
      </p:sp>
      <p:pic>
        <p:nvPicPr>
          <p:cNvPr id="13314" name="Picture 2" descr="C:\Users\zaved\Desktop\2._page-00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170" y="825843"/>
            <a:ext cx="4157062" cy="8318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8669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zaved\Desktop\1671746970_kalix-club-p-fon-dlya-prezentatsii-russkie-traditsii-vk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0768" y="17951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 дошкольное  образовательное  учреждение городского округа Саранск </a:t>
            </a:r>
          </a:p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ребенка- детский сад №90»</a:t>
            </a:r>
          </a:p>
        </p:txBody>
      </p:sp>
      <p:pic>
        <p:nvPicPr>
          <p:cNvPr id="15362" name="Picture 2" descr="C:\Users\zaved\Desktop\2._page-00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768" y="899592"/>
            <a:ext cx="4320480" cy="806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4994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zaved\Desktop\1671746970_kalix-club-p-fon-dlya-prezentatsii-russkie-traditsii-vk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0768" y="17951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 дошкольное  образовательное  учреждение городского округа Саранск </a:t>
            </a:r>
          </a:p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ребенка- детский сад №90»</a:t>
            </a:r>
          </a:p>
        </p:txBody>
      </p:sp>
      <p:pic>
        <p:nvPicPr>
          <p:cNvPr id="14338" name="Picture 2" descr="C:\Users\zaved\Desktop\2._page-00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768" y="899591"/>
            <a:ext cx="4176464" cy="8136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7110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zaved\Desktop\1671746970_kalix-club-p-fon-dlya-prezentatsii-russkie-traditsii-vk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0768" y="17951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 дошкольное  образовательное  учреждение городского округа Саранск </a:t>
            </a:r>
          </a:p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ребенка- детский сад №90»</a:t>
            </a:r>
          </a:p>
        </p:txBody>
      </p:sp>
      <p:pic>
        <p:nvPicPr>
          <p:cNvPr id="16386" name="Picture 2" descr="C:\Users\zaved\Desktop\2._page-00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740" y="854393"/>
            <a:ext cx="4208492" cy="818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7110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zaved\Desktop\1671746970_kalix-club-p-fon-dlya-prezentatsii-russkie-traditsii-vk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0768" y="17951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 дошкольное  образовательное  учреждение городского округа Саранск </a:t>
            </a:r>
          </a:p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ребенка- детский сад №90»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67674" y="3033564"/>
            <a:ext cx="3728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 </a:t>
            </a:r>
            <a:r>
              <a:rPr lang="ru-RU" sz="3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№5</a:t>
            </a:r>
            <a:endParaRPr lang="ru-RU" sz="36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6351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zaved\Desktop\1671746970_kalix-club-p-fon-dlya-prezentatsii-russkie-traditsii-vk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0768" y="17951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 дошкольное  образовательное  учреждение городского округа Саранск </a:t>
            </a:r>
          </a:p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ребенка- детский сад №90»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40769" y="1187624"/>
            <a:ext cx="4176464" cy="7737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Пословицы</a:t>
            </a:r>
            <a:endParaRPr lang="ru-RU" sz="1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1.Весна красна цветами, а осень пирогами.</a:t>
            </a:r>
            <a:endParaRPr lang="ru-RU" sz="10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err="1">
                <a:latin typeface="Times New Roman"/>
                <a:ea typeface="Calibri"/>
                <a:cs typeface="Times New Roman"/>
              </a:rPr>
              <a:t>Тундось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цецяв</a:t>
            </a:r>
            <a:r>
              <a:rPr lang="ru-RU" dirty="0">
                <a:latin typeface="Times New Roman"/>
                <a:ea typeface="Calibri"/>
                <a:cs typeface="Times New Roman"/>
              </a:rPr>
              <a:t>,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сексесь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прякав</a:t>
            </a:r>
            <a:r>
              <a:rPr lang="ru-RU" dirty="0">
                <a:latin typeface="Times New Roman"/>
                <a:ea typeface="Calibri"/>
                <a:cs typeface="Times New Roman"/>
              </a:rPr>
              <a:t>.</a:t>
            </a:r>
            <a:endParaRPr lang="ru-RU" sz="10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2. В родном краю жизнь как в раю.</a:t>
            </a:r>
            <a:endParaRPr lang="ru-RU" sz="10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err="1">
                <a:latin typeface="Times New Roman"/>
                <a:ea typeface="Calibri"/>
                <a:cs typeface="Times New Roman"/>
              </a:rPr>
              <a:t>Чачома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крайсэ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эрямось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кода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райсэ</a:t>
            </a:r>
            <a:r>
              <a:rPr lang="ru-RU" dirty="0">
                <a:latin typeface="Times New Roman"/>
                <a:ea typeface="Calibri"/>
                <a:cs typeface="Times New Roman"/>
              </a:rPr>
              <a:t>.</a:t>
            </a:r>
            <a:endParaRPr lang="ru-RU" sz="10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3.В делах спешить , смешить.</a:t>
            </a:r>
            <a:endParaRPr lang="ru-RU" sz="10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err="1">
                <a:latin typeface="Times New Roman"/>
                <a:ea typeface="Calibri"/>
                <a:cs typeface="Times New Roman"/>
              </a:rPr>
              <a:t>Капшось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паро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тевть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а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теят</a:t>
            </a:r>
            <a:r>
              <a:rPr lang="ru-RU" dirty="0">
                <a:latin typeface="Times New Roman"/>
                <a:ea typeface="Calibri"/>
                <a:cs typeface="Times New Roman"/>
              </a:rPr>
              <a:t>,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ансяк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раксемат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неят</a:t>
            </a:r>
            <a:r>
              <a:rPr lang="ru-RU" dirty="0">
                <a:latin typeface="Times New Roman"/>
                <a:ea typeface="Calibri"/>
                <a:cs typeface="Times New Roman"/>
              </a:rPr>
              <a:t>.</a:t>
            </a:r>
            <a:endParaRPr lang="ru-RU" sz="10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4.Старый друг лучше новых двух.</a:t>
            </a:r>
            <a:endParaRPr lang="ru-RU" sz="10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Од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ялгась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паро</a:t>
            </a:r>
            <a:r>
              <a:rPr lang="ru-RU" dirty="0">
                <a:latin typeface="Times New Roman"/>
                <a:ea typeface="Calibri"/>
                <a:cs typeface="Times New Roman"/>
              </a:rPr>
              <a:t>,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таштось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седеяк</a:t>
            </a:r>
            <a:r>
              <a:rPr lang="ru-RU" dirty="0">
                <a:latin typeface="Times New Roman"/>
                <a:ea typeface="Calibri"/>
                <a:cs typeface="Times New Roman"/>
              </a:rPr>
              <a:t>.</a:t>
            </a:r>
            <a:endParaRPr lang="ru-RU" sz="10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5. Не хвались пред началом дела, хвались в конце.</a:t>
            </a:r>
            <a:endParaRPr lang="ru-RU" sz="10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err="1">
                <a:latin typeface="Times New Roman"/>
                <a:ea typeface="Calibri"/>
                <a:cs typeface="Times New Roman"/>
              </a:rPr>
              <a:t>Шнак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пря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аволь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ушодомсто</a:t>
            </a:r>
            <a:r>
              <a:rPr lang="ru-RU" dirty="0">
                <a:latin typeface="Times New Roman"/>
                <a:ea typeface="Calibri"/>
                <a:cs typeface="Times New Roman"/>
              </a:rPr>
              <a:t>,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шнак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прядовамсто</a:t>
            </a:r>
            <a:r>
              <a:rPr lang="ru-RU" dirty="0">
                <a:latin typeface="Times New Roman"/>
                <a:ea typeface="Calibri"/>
                <a:cs typeface="Times New Roman"/>
              </a:rPr>
              <a:t>.</a:t>
            </a:r>
            <a:endParaRPr lang="ru-RU" sz="10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6. Поспешишь- людей насмешишь.</a:t>
            </a:r>
            <a:endParaRPr lang="ru-RU" sz="10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err="1">
                <a:latin typeface="Times New Roman"/>
                <a:ea typeface="Calibri"/>
                <a:cs typeface="Times New Roman"/>
              </a:rPr>
              <a:t>Эряскадат</a:t>
            </a:r>
            <a:r>
              <a:rPr lang="ru-RU" dirty="0">
                <a:latin typeface="Times New Roman"/>
                <a:ea typeface="Calibri"/>
                <a:cs typeface="Times New Roman"/>
              </a:rPr>
              <a:t>, ломать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пейдевтат</a:t>
            </a:r>
            <a:r>
              <a:rPr lang="ru-RU" dirty="0">
                <a:latin typeface="Times New Roman"/>
                <a:ea typeface="Calibri"/>
                <a:cs typeface="Times New Roman"/>
              </a:rPr>
              <a:t>.</a:t>
            </a:r>
            <a:endParaRPr lang="ru-RU" sz="10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7. От злости стареешь, от добра молодеешь.</a:t>
            </a:r>
            <a:endParaRPr lang="ru-RU" sz="10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8. Мордва проста с виду, да не даст себя в обиду.</a:t>
            </a:r>
            <a:endParaRPr lang="ru-RU" sz="10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9. Лето сеет, собирает, зима варит, поедает.</a:t>
            </a:r>
            <a:endParaRPr lang="ru-RU" sz="10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10. Доброе дело, добром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оплатится</a:t>
            </a:r>
            <a:r>
              <a:rPr lang="ru-RU" dirty="0">
                <a:latin typeface="Times New Roman"/>
                <a:ea typeface="Calibri"/>
                <a:cs typeface="Times New Roman"/>
              </a:rPr>
              <a:t>.</a:t>
            </a:r>
            <a:endParaRPr lang="ru-RU" sz="10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181435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zaved\Desktop\1671746970_kalix-club-p-fon-dlya-prezentatsii-russkie-traditsii-vk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0768" y="17951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 дошкольное  образовательное  учреждение городского округа Саранск </a:t>
            </a:r>
          </a:p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ребенка- детский сад №90»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27448" y="971600"/>
            <a:ext cx="4608512" cy="6272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i="1" u="sng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Мордовские народные сказки</a:t>
            </a:r>
            <a:endParaRPr lang="ru-RU" sz="1000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latin typeface="Times New Roman"/>
                <a:ea typeface="Calibri"/>
                <a:cs typeface="Times New Roman"/>
              </a:rPr>
              <a:t> </a:t>
            </a:r>
            <a:endParaRPr lang="ru-RU" sz="1000" dirty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«Мышка»</a:t>
            </a:r>
            <a:endParaRPr lang="ru-RU" sz="1000" dirty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«Благодарный медведь»</a:t>
            </a:r>
            <a:endParaRPr lang="ru-RU" sz="1000" dirty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«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Яраска</a:t>
            </a:r>
            <a:r>
              <a:rPr lang="ru-RU" dirty="0">
                <a:latin typeface="Times New Roman"/>
                <a:ea typeface="Calibri"/>
                <a:cs typeface="Times New Roman"/>
              </a:rPr>
              <a:t>»</a:t>
            </a:r>
            <a:endParaRPr lang="ru-RU" sz="1000" dirty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«Бойкие саночки»</a:t>
            </a:r>
            <a:endParaRPr lang="ru-RU" sz="1000" dirty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«Мальчик с пальчик»</a:t>
            </a:r>
            <a:endParaRPr lang="ru-RU" sz="1000" dirty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«Как портной пиво варил»</a:t>
            </a:r>
            <a:endParaRPr lang="ru-RU" sz="1000" dirty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«Как собака друга искала»</a:t>
            </a:r>
            <a:endParaRPr lang="ru-RU" sz="1000" dirty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«Серебряный зубок»</a:t>
            </a:r>
            <a:endParaRPr lang="ru-RU" sz="1000" dirty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«Девушка – березка»</a:t>
            </a:r>
            <a:endParaRPr lang="ru-RU" sz="1000" dirty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«Лыковый кошелек»</a:t>
            </a:r>
            <a:endParaRPr lang="ru-RU" sz="1000" dirty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«Иван да Матрена»</a:t>
            </a:r>
            <a:endParaRPr lang="ru-RU" sz="1000" dirty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«Медведь –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посельник</a:t>
            </a:r>
            <a:r>
              <a:rPr lang="ru-RU" dirty="0">
                <a:latin typeface="Times New Roman"/>
                <a:ea typeface="Calibri"/>
                <a:cs typeface="Times New Roman"/>
              </a:rPr>
              <a:t>»</a:t>
            </a:r>
            <a:endParaRPr lang="ru-RU" sz="1000" dirty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«Черная корова»</a:t>
            </a:r>
            <a:endParaRPr lang="ru-RU" sz="1000" dirty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«Три брата»</a:t>
            </a:r>
            <a:endParaRPr lang="ru-RU" sz="1000" dirty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«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Ведява</a:t>
            </a:r>
            <a:r>
              <a:rPr lang="ru-RU" dirty="0">
                <a:latin typeface="Times New Roman"/>
                <a:ea typeface="Calibri"/>
                <a:cs typeface="Times New Roman"/>
              </a:rPr>
              <a:t>»</a:t>
            </a:r>
            <a:endParaRPr lang="ru-RU" sz="1000" dirty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«Горячие сани»</a:t>
            </a:r>
            <a:endParaRPr lang="ru-RU" sz="1000" dirty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«Семь сирот и Баба-Яга</a:t>
            </a:r>
            <a:endParaRPr lang="ru-RU" sz="10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18143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zaved\Desktop\1671746970_kalix-club-p-fon-dlya-prezentatsii-russkie-traditsii-vk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0768" y="17951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 дошкольное  образовательное  учреждение городского округа Саранск </a:t>
            </a:r>
          </a:p>
          <a:p>
            <a:pPr lvl="0"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ребенка- детский сад №90»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63398" y="1187624"/>
            <a:ext cx="432048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0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Россиясо</a:t>
            </a:r>
            <a:r>
              <a:rPr lang="ru-RU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, </a:t>
            </a:r>
            <a:r>
              <a:rPr lang="ru-RU" sz="20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килейнетнень</a:t>
            </a:r>
            <a:r>
              <a:rPr lang="ru-RU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 </a:t>
            </a:r>
            <a:r>
              <a:rPr lang="ru-RU" sz="20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ютксо</a:t>
            </a:r>
            <a:r>
              <a:rPr lang="ru-RU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,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000" b="1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Сравтовсь</a:t>
            </a:r>
            <a:r>
              <a:rPr lang="ru-RU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 </a:t>
            </a:r>
            <a:r>
              <a:rPr lang="ru-RU" sz="20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кужинесь</a:t>
            </a:r>
            <a:r>
              <a:rPr lang="ru-RU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-  Мордовиям </a:t>
            </a:r>
            <a:r>
              <a:rPr lang="ru-RU" sz="20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монь</a:t>
            </a:r>
            <a:r>
              <a:rPr lang="ru-RU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.</a:t>
            </a:r>
            <a:endParaRPr lang="ru-RU" sz="20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Сон прок </a:t>
            </a:r>
            <a:r>
              <a:rPr lang="ru-RU" sz="20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тиринь</a:t>
            </a:r>
            <a:r>
              <a:rPr lang="ru-RU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 </a:t>
            </a:r>
            <a:r>
              <a:rPr lang="ru-RU" sz="20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авань</a:t>
            </a:r>
            <a:r>
              <a:rPr lang="ru-RU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 </a:t>
            </a:r>
            <a:r>
              <a:rPr lang="ru-RU" sz="20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моро</a:t>
            </a:r>
            <a:r>
              <a:rPr lang="ru-RU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, </a:t>
            </a:r>
            <a:r>
              <a:rPr lang="ru-RU" sz="20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конань</a:t>
            </a:r>
            <a:r>
              <a:rPr lang="ru-RU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 </a:t>
            </a:r>
            <a:r>
              <a:rPr lang="ru-RU" sz="20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марто</a:t>
            </a:r>
            <a:r>
              <a:rPr lang="ru-RU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,</a:t>
            </a:r>
            <a:endParaRPr lang="ru-RU" sz="20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А </a:t>
            </a:r>
            <a:r>
              <a:rPr lang="ru-RU" sz="20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явови</a:t>
            </a:r>
            <a:r>
              <a:rPr lang="ru-RU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 </a:t>
            </a:r>
            <a:r>
              <a:rPr lang="ru-RU" sz="20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эйдесь</a:t>
            </a:r>
            <a:r>
              <a:rPr lang="ru-RU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 </a:t>
            </a:r>
            <a:r>
              <a:rPr lang="ru-RU" sz="20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зярдояк</a:t>
            </a:r>
            <a:r>
              <a:rPr lang="ru-RU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!</a:t>
            </a:r>
            <a:endParaRPr lang="ru-RU" sz="20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0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Вечкевикс</a:t>
            </a:r>
            <a:r>
              <a:rPr lang="ru-RU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 </a:t>
            </a:r>
            <a:r>
              <a:rPr lang="ru-RU" sz="20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мокшо-эрзянь</a:t>
            </a:r>
            <a:r>
              <a:rPr lang="ru-RU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 </a:t>
            </a:r>
            <a:r>
              <a:rPr lang="ru-RU" sz="20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мастором</a:t>
            </a:r>
            <a:r>
              <a:rPr lang="ru-RU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,</a:t>
            </a:r>
            <a:endParaRPr lang="ru-RU" sz="20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Вень </a:t>
            </a:r>
            <a:r>
              <a:rPr lang="ru-RU" sz="20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онозом</a:t>
            </a:r>
            <a:r>
              <a:rPr lang="ru-RU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 </a:t>
            </a:r>
            <a:r>
              <a:rPr lang="ru-RU" sz="20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сакшнат</a:t>
            </a:r>
            <a:r>
              <a:rPr lang="ru-RU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 </a:t>
            </a:r>
            <a:r>
              <a:rPr lang="ru-RU" sz="20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монь</a:t>
            </a:r>
            <a:r>
              <a:rPr lang="ru-RU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.</a:t>
            </a:r>
            <a:endParaRPr lang="ru-RU" sz="20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0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Ашо</a:t>
            </a:r>
            <a:r>
              <a:rPr lang="ru-RU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 </a:t>
            </a:r>
            <a:r>
              <a:rPr lang="ru-RU" sz="20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фартуксо</a:t>
            </a:r>
            <a:r>
              <a:rPr lang="ru-RU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 </a:t>
            </a:r>
            <a:r>
              <a:rPr lang="ru-RU" sz="20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карксазь</a:t>
            </a:r>
            <a:r>
              <a:rPr lang="ru-RU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 </a:t>
            </a:r>
            <a:r>
              <a:rPr lang="ru-RU" sz="20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килейнеть</a:t>
            </a:r>
            <a:r>
              <a:rPr lang="ru-RU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,</a:t>
            </a:r>
            <a:endParaRPr lang="ru-RU" sz="20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0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Тиринь</a:t>
            </a:r>
            <a:r>
              <a:rPr lang="ru-RU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 </a:t>
            </a:r>
            <a:r>
              <a:rPr lang="ru-RU" sz="20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велесэ</a:t>
            </a:r>
            <a:r>
              <a:rPr lang="ru-RU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– </a:t>
            </a:r>
            <a:r>
              <a:rPr lang="ru-RU" sz="20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гайтев</a:t>
            </a:r>
            <a:r>
              <a:rPr lang="ru-RU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 </a:t>
            </a:r>
            <a:r>
              <a:rPr lang="ru-RU" sz="20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вайгельть</a:t>
            </a:r>
            <a:r>
              <a:rPr lang="ru-RU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.</a:t>
            </a:r>
            <a:endParaRPr lang="ru-RU" sz="20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Лей </a:t>
            </a:r>
            <a:r>
              <a:rPr lang="ru-RU" sz="20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чиресэ</a:t>
            </a:r>
            <a:r>
              <a:rPr lang="ru-RU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– </a:t>
            </a:r>
            <a:r>
              <a:rPr lang="ru-RU" sz="20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сэрей</a:t>
            </a:r>
            <a:r>
              <a:rPr lang="ru-RU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 </a:t>
            </a:r>
            <a:r>
              <a:rPr lang="ru-RU" sz="20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пичеть</a:t>
            </a:r>
            <a:r>
              <a:rPr lang="ru-RU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,</a:t>
            </a:r>
            <a:endParaRPr lang="ru-RU" sz="20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Луга </a:t>
            </a:r>
            <a:r>
              <a:rPr lang="ru-RU" sz="20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лангсо</a:t>
            </a:r>
            <a:r>
              <a:rPr lang="ru-RU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– </a:t>
            </a:r>
            <a:r>
              <a:rPr lang="ru-RU" sz="20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пейделькат</a:t>
            </a:r>
            <a:r>
              <a:rPr lang="ru-RU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.</a:t>
            </a:r>
            <a:endParaRPr lang="ru-RU" sz="20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0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Покштянь-бабань</a:t>
            </a:r>
            <a:r>
              <a:rPr lang="ru-RU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 </a:t>
            </a:r>
            <a:r>
              <a:rPr lang="ru-RU" sz="20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тиринь</a:t>
            </a:r>
            <a:r>
              <a:rPr lang="ru-RU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 </a:t>
            </a:r>
            <a:r>
              <a:rPr lang="ru-RU" sz="20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кельтнес</a:t>
            </a:r>
            <a:endParaRPr lang="ru-RU" sz="20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0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Мон</a:t>
            </a:r>
            <a:r>
              <a:rPr lang="ru-RU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  </a:t>
            </a:r>
            <a:r>
              <a:rPr lang="ru-RU" sz="20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эйкакшонть</a:t>
            </a:r>
            <a:r>
              <a:rPr lang="ru-RU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 </a:t>
            </a:r>
            <a:r>
              <a:rPr lang="ru-RU" sz="20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тонавтса</a:t>
            </a:r>
            <a:r>
              <a:rPr lang="ru-RU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!</a:t>
            </a:r>
            <a:endParaRPr lang="ru-RU" sz="20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31634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zaved\Desktop\1671746970_kalix-club-p-fon-dlya-prezentatsii-russkie-traditsii-vk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346"/>
            <a:ext cx="6858000" cy="912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0768" y="17951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 дошкольное  образовательное  учреждение городского округа Саранск </a:t>
            </a:r>
          </a:p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ребенка- детский сад №90»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40768" y="829331"/>
            <a:ext cx="4176464" cy="639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i="1" u="sng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b="1" i="1" u="sng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Поговорки</a:t>
            </a:r>
            <a:endParaRPr lang="ru-RU" sz="1000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1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. Язык мой – враг мой.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/>
                <a:ea typeface="Calibri"/>
                <a:cs typeface="Times New Roman"/>
              </a:rPr>
              <a:t>Монь (</a:t>
            </a:r>
            <a:r>
              <a:rPr lang="ru-RU" sz="1600" dirty="0" err="1">
                <a:latin typeface="Times New Roman"/>
                <a:ea typeface="Calibri"/>
                <a:cs typeface="Times New Roman"/>
              </a:rPr>
              <a:t>лоборда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) </a:t>
            </a:r>
            <a:r>
              <a:rPr lang="ru-RU" sz="1600" dirty="0" err="1">
                <a:latin typeface="Times New Roman"/>
                <a:ea typeface="Calibri"/>
                <a:cs typeface="Times New Roman"/>
              </a:rPr>
              <a:t>келем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 – </a:t>
            </a:r>
            <a:r>
              <a:rPr lang="ru-RU" sz="1600" dirty="0" err="1">
                <a:latin typeface="Times New Roman"/>
                <a:ea typeface="Calibri"/>
                <a:cs typeface="Times New Roman"/>
              </a:rPr>
              <a:t>монь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 врагом.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/>
                <a:ea typeface="Calibri"/>
                <a:cs typeface="Times New Roman"/>
              </a:rPr>
              <a:t>2.Кто любит болтать, тот не любит работать.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/>
                <a:ea typeface="Calibri"/>
                <a:cs typeface="Times New Roman"/>
              </a:rPr>
              <a:t>Кие </a:t>
            </a:r>
            <a:r>
              <a:rPr lang="ru-RU" sz="1600" dirty="0" err="1">
                <a:latin typeface="Times New Roman"/>
                <a:ea typeface="Calibri"/>
                <a:cs typeface="Times New Roman"/>
              </a:rPr>
              <a:t>кортамоть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600" dirty="0" err="1">
                <a:latin typeface="Times New Roman"/>
                <a:ea typeface="Calibri"/>
                <a:cs typeface="Times New Roman"/>
              </a:rPr>
              <a:t>вечксы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 , </a:t>
            </a:r>
            <a:r>
              <a:rPr lang="ru-RU" sz="1600" dirty="0" err="1">
                <a:latin typeface="Times New Roman"/>
                <a:ea typeface="Calibri"/>
                <a:cs typeface="Times New Roman"/>
              </a:rPr>
              <a:t>сэ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600" dirty="0" err="1">
                <a:latin typeface="Times New Roman"/>
                <a:ea typeface="Calibri"/>
                <a:cs typeface="Times New Roman"/>
              </a:rPr>
              <a:t>работанть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600" dirty="0" err="1">
                <a:latin typeface="Times New Roman"/>
                <a:ea typeface="Calibri"/>
                <a:cs typeface="Times New Roman"/>
              </a:rPr>
              <a:t>лангс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600" dirty="0" err="1">
                <a:latin typeface="Times New Roman"/>
                <a:ea typeface="Calibri"/>
                <a:cs typeface="Times New Roman"/>
              </a:rPr>
              <a:t>сельги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.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/>
                <a:ea typeface="Calibri"/>
                <a:cs typeface="Times New Roman"/>
              </a:rPr>
              <a:t>3. Умеешь говорить, умей  слушать.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 err="1">
                <a:latin typeface="Times New Roman"/>
                <a:ea typeface="Calibri"/>
                <a:cs typeface="Times New Roman"/>
              </a:rPr>
              <a:t>Маштат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600" dirty="0" err="1">
                <a:latin typeface="Times New Roman"/>
                <a:ea typeface="Calibri"/>
                <a:cs typeface="Times New Roman"/>
              </a:rPr>
              <a:t>евтамо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, </a:t>
            </a:r>
            <a:r>
              <a:rPr lang="ru-RU" sz="1600" dirty="0" err="1">
                <a:latin typeface="Times New Roman"/>
                <a:ea typeface="Calibri"/>
                <a:cs typeface="Times New Roman"/>
              </a:rPr>
              <a:t>машт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600" dirty="0" err="1">
                <a:latin typeface="Times New Roman"/>
                <a:ea typeface="Calibri"/>
                <a:cs typeface="Times New Roman"/>
              </a:rPr>
              <a:t>кунсоломояк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.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/>
                <a:ea typeface="Calibri"/>
                <a:cs typeface="Times New Roman"/>
              </a:rPr>
              <a:t>4. Красота не в глазах, а в добром сердце.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 err="1">
                <a:latin typeface="Times New Roman"/>
                <a:ea typeface="Calibri"/>
                <a:cs typeface="Times New Roman"/>
              </a:rPr>
              <a:t>Мазычись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600" dirty="0" err="1">
                <a:latin typeface="Times New Roman"/>
                <a:ea typeface="Calibri"/>
                <a:cs typeface="Times New Roman"/>
              </a:rPr>
              <a:t>аволь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600" dirty="0" err="1">
                <a:latin typeface="Times New Roman"/>
                <a:ea typeface="Calibri"/>
                <a:cs typeface="Times New Roman"/>
              </a:rPr>
              <a:t>сельмесэ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, </a:t>
            </a:r>
            <a:r>
              <a:rPr lang="ru-RU" sz="1600" dirty="0" err="1">
                <a:latin typeface="Times New Roman"/>
                <a:ea typeface="Calibri"/>
                <a:cs typeface="Times New Roman"/>
              </a:rPr>
              <a:t>мазычись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600" dirty="0" err="1">
                <a:latin typeface="Times New Roman"/>
                <a:ea typeface="Calibri"/>
                <a:cs typeface="Times New Roman"/>
              </a:rPr>
              <a:t>паро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600" dirty="0" err="1">
                <a:latin typeface="Times New Roman"/>
                <a:ea typeface="Calibri"/>
                <a:cs typeface="Times New Roman"/>
              </a:rPr>
              <a:t>седейсэ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.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/>
                <a:ea typeface="Calibri"/>
                <a:cs typeface="Times New Roman"/>
              </a:rPr>
              <a:t>5. Сытый голодного не разумеет.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 err="1">
                <a:latin typeface="Times New Roman"/>
                <a:ea typeface="Calibri"/>
                <a:cs typeface="Times New Roman"/>
              </a:rPr>
              <a:t>Пешксе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600" dirty="0" err="1">
                <a:latin typeface="Times New Roman"/>
                <a:ea typeface="Calibri"/>
                <a:cs typeface="Times New Roman"/>
              </a:rPr>
              <a:t>пекесь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600" dirty="0" err="1">
                <a:latin typeface="Times New Roman"/>
                <a:ea typeface="Calibri"/>
                <a:cs typeface="Times New Roman"/>
              </a:rPr>
              <a:t>вачочиде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 а </a:t>
            </a:r>
            <a:r>
              <a:rPr lang="ru-RU" sz="1600" dirty="0" err="1">
                <a:latin typeface="Times New Roman"/>
                <a:ea typeface="Calibri"/>
                <a:cs typeface="Times New Roman"/>
              </a:rPr>
              <a:t>арси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.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/>
                <a:ea typeface="Calibri"/>
                <a:cs typeface="Times New Roman"/>
              </a:rPr>
              <a:t>6. Здоровье дороже богатства.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 err="1">
                <a:latin typeface="Times New Roman"/>
                <a:ea typeface="Calibri"/>
                <a:cs typeface="Times New Roman"/>
              </a:rPr>
              <a:t>Шумбрачись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600" dirty="0" err="1">
                <a:latin typeface="Times New Roman"/>
                <a:ea typeface="Calibri"/>
                <a:cs typeface="Times New Roman"/>
              </a:rPr>
              <a:t>сюпавчиде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600" dirty="0" err="1">
                <a:latin typeface="Times New Roman"/>
                <a:ea typeface="Calibri"/>
                <a:cs typeface="Times New Roman"/>
              </a:rPr>
              <a:t>питней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.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/>
                <a:ea typeface="Calibri"/>
                <a:cs typeface="Times New Roman"/>
              </a:rPr>
              <a:t>7. Много спать, хорошего не видать.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 err="1">
                <a:latin typeface="Times New Roman"/>
                <a:ea typeface="Calibri"/>
                <a:cs typeface="Times New Roman"/>
              </a:rPr>
              <a:t>Ламо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600" dirty="0" err="1">
                <a:latin typeface="Times New Roman"/>
                <a:ea typeface="Calibri"/>
                <a:cs typeface="Times New Roman"/>
              </a:rPr>
              <a:t>удат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, </a:t>
            </a:r>
            <a:r>
              <a:rPr lang="ru-RU" sz="1600" dirty="0" err="1">
                <a:latin typeface="Times New Roman"/>
                <a:ea typeface="Calibri"/>
                <a:cs typeface="Times New Roman"/>
              </a:rPr>
              <a:t>паро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 а </a:t>
            </a:r>
            <a:r>
              <a:rPr lang="ru-RU" sz="1600" dirty="0" err="1">
                <a:latin typeface="Times New Roman"/>
                <a:ea typeface="Calibri"/>
                <a:cs typeface="Times New Roman"/>
              </a:rPr>
              <a:t>неят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.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/>
                <a:ea typeface="Calibri"/>
                <a:cs typeface="Times New Roman"/>
              </a:rPr>
              <a:t>8. Дерево свалишь, обратно не поставишь.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 err="1">
                <a:latin typeface="Times New Roman"/>
                <a:ea typeface="Calibri"/>
                <a:cs typeface="Times New Roman"/>
              </a:rPr>
              <a:t>Чувтонь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600" dirty="0" err="1">
                <a:latin typeface="Times New Roman"/>
                <a:ea typeface="Calibri"/>
                <a:cs typeface="Times New Roman"/>
              </a:rPr>
              <a:t>правтсак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 , </a:t>
            </a:r>
            <a:r>
              <a:rPr lang="ru-RU" sz="1600" dirty="0" err="1">
                <a:latin typeface="Times New Roman"/>
                <a:ea typeface="Calibri"/>
                <a:cs typeface="Times New Roman"/>
              </a:rPr>
              <a:t>мекев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 а </a:t>
            </a:r>
            <a:r>
              <a:rPr lang="ru-RU" sz="1600" dirty="0" err="1">
                <a:latin typeface="Times New Roman"/>
                <a:ea typeface="Calibri"/>
                <a:cs typeface="Times New Roman"/>
              </a:rPr>
              <a:t>стявтсак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.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/>
                <a:ea typeface="Calibri"/>
                <a:cs typeface="Times New Roman"/>
              </a:rPr>
              <a:t>9. Зима спросит весной, что делал летом.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 err="1">
                <a:latin typeface="Times New Roman"/>
                <a:ea typeface="Calibri"/>
                <a:cs typeface="Times New Roman"/>
              </a:rPr>
              <a:t>Телесь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600" dirty="0" err="1">
                <a:latin typeface="Times New Roman"/>
                <a:ea typeface="Calibri"/>
                <a:cs typeface="Times New Roman"/>
              </a:rPr>
              <a:t>кевкстянзат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600" dirty="0" err="1">
                <a:latin typeface="Times New Roman"/>
                <a:ea typeface="Calibri"/>
                <a:cs typeface="Times New Roman"/>
              </a:rPr>
              <a:t>тунда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, </a:t>
            </a:r>
            <a:r>
              <a:rPr lang="ru-RU" sz="1600" dirty="0" err="1">
                <a:latin typeface="Times New Roman"/>
                <a:ea typeface="Calibri"/>
                <a:cs typeface="Times New Roman"/>
              </a:rPr>
              <a:t>мезе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600" dirty="0" err="1">
                <a:latin typeface="Times New Roman"/>
                <a:ea typeface="Calibri"/>
                <a:cs typeface="Times New Roman"/>
              </a:rPr>
              <a:t>теить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600" dirty="0" err="1">
                <a:latin typeface="Times New Roman"/>
                <a:ea typeface="Calibri"/>
                <a:cs typeface="Times New Roman"/>
              </a:rPr>
              <a:t>кизна.ж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/>
                <a:ea typeface="Calibri"/>
                <a:cs typeface="Times New Roman"/>
              </a:rPr>
              <a:t> 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4181435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zaved\Desktop\1671746970_kalix-club-p-fon-dlya-prezentatsii-russkie-traditsii-vk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0768" y="17951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 дошкольное  образовательное  учреждение городского округа Саранск </a:t>
            </a:r>
          </a:p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ребенка- детский сад №90»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67674" y="3033564"/>
            <a:ext cx="3728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 </a:t>
            </a:r>
            <a:r>
              <a:rPr lang="ru-RU" sz="3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№6</a:t>
            </a:r>
            <a:endParaRPr lang="ru-RU" sz="36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7426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zaved\Desktop\1671746970_kalix-club-p-fon-dlya-prezentatsii-russkie-traditsii-vk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0768" y="17951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 дошкольное  образовательное  учреждение городского округа Саранск </a:t>
            </a:r>
          </a:p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ребенка- детский сад №90»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68760" y="825843"/>
            <a:ext cx="4248472" cy="8463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Дидактические игры </a:t>
            </a:r>
            <a:endParaRPr lang="ru-RU" sz="1400" b="1" dirty="0" smtClean="0">
              <a:solidFill>
                <a:srgbClr val="FF0000"/>
              </a:solidFill>
              <a:latin typeface="Times New Roman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(</a:t>
            </a:r>
            <a:r>
              <a:rPr lang="ru-RU" sz="1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региональный компонент)</a:t>
            </a:r>
            <a:r>
              <a:rPr lang="ru-RU" sz="1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ru-RU" sz="1100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разработаны воспитателем группы №3 </a:t>
            </a:r>
            <a:r>
              <a:rPr lang="ru-RU" sz="1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Киушкиной</a:t>
            </a: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Ольгой Александровной</a:t>
            </a:r>
            <a:endParaRPr lang="ru-RU" sz="1100" dirty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для детей дошкольного </a:t>
            </a: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возраста</a:t>
            </a:r>
            <a:endParaRPr lang="ru-RU" sz="11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   Знакомство с родным домом, улицей, городом, республикой, страной начинается в дошкольном возрасте. Чтобы ребёнок заинтересовался историей города, в котором он живёт, нужны не только беседы, но целевые прогулки, экскурсии,  игры. </a:t>
            </a:r>
            <a:endParaRPr lang="ru-RU" sz="11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   В нашем детском саду педагогами  разработано много дидактических, настольно – печатных игр по краеведению. Дети очень любят играть в них в свободное время. Хочу предоставить вниманию некоторые из них</a:t>
            </a: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ru-RU" sz="1400" dirty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Дидактическая </a:t>
            </a:r>
            <a:r>
              <a:rPr lang="ru-RU" sz="14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игра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«Где </a:t>
            </a:r>
            <a:r>
              <a:rPr lang="ru-RU" sz="1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находится памятник?»</a:t>
            </a:r>
            <a:endParaRPr lang="ru-RU" sz="1100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Цель:</a:t>
            </a: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учить ориентироваться по карте-схеме города, закреплять знания о памятниках города.</a:t>
            </a:r>
            <a:endParaRPr lang="ru-RU" sz="11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Оборудование:</a:t>
            </a: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карта-схема города, открытки с изображением памятников, фишки.</a:t>
            </a:r>
            <a:endParaRPr lang="ru-RU" sz="11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Ход игры:</a:t>
            </a:r>
            <a:r>
              <a:rPr lang="ru-RU" sz="1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воспитатель предлагает посмотреть на открытку, назвать памятник и показать на карте его местонахождение, ответивший верно получает фишку.</a:t>
            </a:r>
            <a:endParaRPr lang="ru-RU" sz="11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dirty="0" smtClean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dirty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dirty="0" smtClean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dirty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dirty="0" smtClean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dirty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dirty="0" smtClean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dirty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100" dirty="0">
              <a:ea typeface="Calibri"/>
              <a:cs typeface="Times New Roman"/>
            </a:endParaRPr>
          </a:p>
        </p:txBody>
      </p:sp>
      <p:pic>
        <p:nvPicPr>
          <p:cNvPr id="7" name="Рисунок 6" descr="IMG_4803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88840" y="6804248"/>
            <a:ext cx="3861445" cy="22118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76131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zaved\Desktop\1671746970_kalix-club-p-fon-dlya-prezentatsii-russkie-traditsii-vk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0768" y="17951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 дошкольное  образовательное  учреждение городского округа Саранск </a:t>
            </a:r>
          </a:p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ребенка- детский сад №90»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40768" y="848157"/>
            <a:ext cx="4176464" cy="5543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Дидактическая игра </a:t>
            </a:r>
            <a:endParaRPr lang="ru-RU" sz="1400" b="1" dirty="0" smtClean="0">
              <a:solidFill>
                <a:srgbClr val="FF0000"/>
              </a:solidFill>
              <a:latin typeface="Times New Roman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«</a:t>
            </a:r>
            <a:r>
              <a:rPr lang="ru-RU" sz="1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Волшебный куб: достопримечательности Саранска»</a:t>
            </a:r>
            <a:endParaRPr lang="ru-RU" sz="1400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Цель:</a:t>
            </a: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знакомить детей с достопримечательностями нашего города, с их историей; закреплять знания о наших героях – земляках; воспитывать любовь к родному городу.</a:t>
            </a:r>
            <a:endParaRPr lang="ru-RU" sz="1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Оборудование: </a:t>
            </a: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куб с достопримечательностями города Саранска; карточки на каждую иллюстрацию, с небольшим рассказом.</a:t>
            </a:r>
            <a:endParaRPr lang="ru-RU" sz="1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Ход игры:</a:t>
            </a:r>
            <a:r>
              <a:rPr lang="ru-RU" sz="1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 игре участвуют 1 – 3 детей. Поочередно каждый бросает волшебный куб. На выпавшую иллюстрацию необходимо дать небольшой рассказ о данной достопримечательности</a:t>
            </a: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dirty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dirty="0" smtClean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dirty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dirty="0" smtClean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dirty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dirty="0" smtClean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dirty="0">
              <a:ea typeface="Calibri"/>
              <a:cs typeface="Times New Roman"/>
            </a:endParaRPr>
          </a:p>
        </p:txBody>
      </p:sp>
      <p:pic>
        <p:nvPicPr>
          <p:cNvPr id="7" name="Рисунок 6" descr="IMG_4800.JPG"/>
          <p:cNvPicPr/>
          <p:nvPr/>
        </p:nvPicPr>
        <p:blipFill>
          <a:blip r:embed="rId4" cstate="print"/>
          <a:srcRect l="11064" t="9408" r="11972" b="11268"/>
          <a:stretch>
            <a:fillRect/>
          </a:stretch>
        </p:blipFill>
        <p:spPr>
          <a:xfrm>
            <a:off x="1340769" y="4716016"/>
            <a:ext cx="2232248" cy="21602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IMG_4801.JPG"/>
          <p:cNvPicPr/>
          <p:nvPr/>
        </p:nvPicPr>
        <p:blipFill>
          <a:blip r:embed="rId5" cstate="print"/>
          <a:stretch>
            <a:fillRect/>
          </a:stretch>
        </p:blipFill>
        <p:spPr>
          <a:xfrm rot="5400000">
            <a:off x="3305552" y="5919584"/>
            <a:ext cx="3289300" cy="24663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76131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zaved\Desktop\1671746970_kalix-club-p-fon-dlya-prezentatsii-russkie-traditsii-vk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0768" y="17951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 дошкольное  образовательное  учреждение городского округа Саранск </a:t>
            </a:r>
          </a:p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ребенка- детский сад №90»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40768" y="835031"/>
            <a:ext cx="4176464" cy="405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Дидактическая игра «Собери из частей целое»</a:t>
            </a:r>
            <a:endParaRPr lang="ru-RU" sz="1400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Цель:</a:t>
            </a:r>
            <a:r>
              <a:rPr lang="ru-RU" sz="1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учить из частей,  составлять целое (из фрагментов – достопримечательность города).</a:t>
            </a:r>
            <a:endParaRPr lang="ru-RU" sz="1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Оборудование:</a:t>
            </a: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разрезанные картинки.</a:t>
            </a:r>
            <a:endParaRPr lang="ru-RU" sz="1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Ход игры: </a:t>
            </a: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 игре участвуют 1 – 2 ребенка. Воспитатель предлагает по фотографии узнать памятник и рассказать о нем, затем из частей составить целую картинку</a:t>
            </a: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dirty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dirty="0" smtClean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dirty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dirty="0" smtClean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dirty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dirty="0" smtClean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dirty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dirty="0">
              <a:ea typeface="Calibri"/>
              <a:cs typeface="Times New Roman"/>
            </a:endParaRPr>
          </a:p>
        </p:txBody>
      </p:sp>
      <p:pic>
        <p:nvPicPr>
          <p:cNvPr id="7" name="Рисунок 6" descr="IMG_4816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40768" y="2898704"/>
            <a:ext cx="2550790" cy="20751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IMG_4816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77072" y="2889605"/>
            <a:ext cx="2173758" cy="20842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340768" y="4997473"/>
            <a:ext cx="4176464" cy="4127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Дидактическая игра – </a:t>
            </a:r>
            <a:r>
              <a:rPr lang="ru-RU" sz="14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пазл</a:t>
            </a:r>
            <a:r>
              <a:rPr lang="ru-RU" sz="1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«Карта Республика Мордовия»</a:t>
            </a:r>
            <a:endParaRPr lang="ru-RU" sz="1400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Цель:</a:t>
            </a: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знакомство с родным краем, развитие творческого, самостоятельного мышления, сообразительности, догадливости, учить сравнивать, анализировать ,  быть терпеливым, доводить начатое дело до конца.</a:t>
            </a:r>
            <a:endParaRPr lang="ru-RU" sz="1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Оборудование:</a:t>
            </a:r>
            <a:r>
              <a:rPr lang="ru-RU" sz="1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пазлы</a:t>
            </a: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из картона в цветном решении; прилагается карта республики.</a:t>
            </a:r>
            <a:endParaRPr lang="ru-RU" sz="1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Ход игры:</a:t>
            </a:r>
            <a:r>
              <a:rPr lang="ru-RU" sz="1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участвуют 1 – 2 ребенка, складывается </a:t>
            </a:r>
            <a:r>
              <a:rPr lang="ru-RU" sz="1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пазл</a:t>
            </a: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по образцу.</a:t>
            </a:r>
            <a:endParaRPr lang="ru-RU" sz="1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ru-RU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dirty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dirty="0" smtClean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dirty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dirty="0">
              <a:ea typeface="Calibri"/>
              <a:cs typeface="Times New Roman"/>
            </a:endParaRPr>
          </a:p>
        </p:txBody>
      </p:sp>
      <p:pic>
        <p:nvPicPr>
          <p:cNvPr id="10" name="Рисунок 9" descr="IMG_4804.JPG"/>
          <p:cNvPicPr/>
          <p:nvPr/>
        </p:nvPicPr>
        <p:blipFill>
          <a:blip r:embed="rId6" cstate="print"/>
          <a:srcRect l="6314" t="22751" r="3462" b="5322"/>
          <a:stretch>
            <a:fillRect/>
          </a:stretch>
        </p:blipFill>
        <p:spPr>
          <a:xfrm>
            <a:off x="2708920" y="7533426"/>
            <a:ext cx="3119502" cy="15284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76131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zaved\Desktop\1671746970_kalix-club-p-fon-dlya-prezentatsii-russkie-traditsii-vk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0768" y="17951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 дошкольное  образовательное  учреждение городского округа Саранск </a:t>
            </a:r>
          </a:p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ребенка- детский сад №90»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40768" y="849889"/>
            <a:ext cx="4176464" cy="8516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Дидактическая игра «Чистая река»</a:t>
            </a:r>
            <a:endParaRPr lang="ru-RU" sz="1400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Цель:</a:t>
            </a: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пройти по реке Инсар от ее истока до устья и выяснить, какие опасности угрожают водоему, предложить варианты его охраны, познакомить с достопримечательностями, расположенными вдоль русла реки.</a:t>
            </a:r>
            <a:endParaRPr lang="ru-RU" sz="1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Оборудование:</a:t>
            </a:r>
            <a:r>
              <a:rPr lang="ru-RU" sz="1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игровое поле с изображением реки Инсар; 2 комплекта карточек (с изображением рисунков, символизирующих те или иные проблемы загрязнения, и с изображением наиболее интересных мест); кубик, фишки.</a:t>
            </a:r>
            <a:endParaRPr lang="ru-RU" sz="1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Ход игры:</a:t>
            </a:r>
            <a:r>
              <a:rPr lang="ru-RU" sz="1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 игре принимают участие 4 – 5детей. Карточки лежат на столе, перевернутые изображением вниз. В процессе игры дети по очереди бросают кубик и передвигают свою фишку вниз по течению реки на столько кружков, сколько точек показывает подброшенный кубик. Если фишка одного из игроков попадает на красный кружок, игра приостанавливается. Ведущий открывает карточку комплекта № 1. Дети предлагают свои варианты решения проблемы. Если фишка одного из игроков попадает на зеленый кружок, то открывается карточка комплекта № 2. Ребенок пропускает 1 – 2 хода для того, чтобы познакомиться с интересным местом. Финиш игры обозначен в устье реки, Побеждает тот, кто больше увидел и запомнил</a:t>
            </a: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dirty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dirty="0" smtClean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dirty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dirty="0" smtClean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dirty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dirty="0" smtClean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dirty="0">
              <a:ea typeface="Calibri"/>
              <a:cs typeface="Times New Roman"/>
            </a:endParaRPr>
          </a:p>
        </p:txBody>
      </p:sp>
      <p:pic>
        <p:nvPicPr>
          <p:cNvPr id="7" name="Рисунок 6" descr="IMG_4823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13584" y="7263600"/>
            <a:ext cx="3744416" cy="18356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42059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zaved\Desktop\1671746970_kalix-club-p-fon-dlya-prezentatsii-russkie-traditsii-vk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0768" y="17951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 дошкольное  образовательное  учреждение городского округа Саранск </a:t>
            </a:r>
          </a:p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ребенка- детский сад №90»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67674" y="3033564"/>
            <a:ext cx="3728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 </a:t>
            </a:r>
            <a:r>
              <a:rPr lang="ru-RU" sz="3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№7</a:t>
            </a:r>
            <a:endParaRPr lang="ru-RU" sz="36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9534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zaved\Desktop\1671746970_kalix-club-p-fon-dlya-prezentatsii-russkie-traditsii-vk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0768" y="17951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 дошкольное  образовательное  учреждение городского округа Саранск </a:t>
            </a:r>
          </a:p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ребенка- детский сад №90»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32776" y="886723"/>
            <a:ext cx="4176464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Мордовские подвижные игры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 В зайчиков»- «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Нумолнесэ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 белочек» - «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Урнесэ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 гусей и волка» – «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Галынесэ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ды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вергизнесэ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 волков»- «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Вергизнесэ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 журавлей»- «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Каргинесэ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 петушка»- «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Атякшкесэ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 ворону»- «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Варакасо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 платочки»- «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Пацинесэ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 голубей»- «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Ггулинесэ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«Раю-раю…»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 корову»- «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Скалнесэ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Подвижная игра «В круги»</a:t>
            </a:r>
          </a:p>
          <a:p>
            <a:pPr algn="just"/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закреплять навыки ходьбы по кругу, играть честно, не нарушая правила игры.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Играющие становиться в круг,  выбирают водящего, который стоит в центре круга с завязанными глазами. Игроки ходят по кругу и приговаривают:</a:t>
            </a:r>
          </a:p>
          <a:p>
            <a:pPr algn="just"/>
            <a:r>
              <a:rPr lang="ru-RU" sz="1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Отгадай, чей голосок</a:t>
            </a:r>
          </a:p>
          <a:p>
            <a:pPr algn="just"/>
            <a:r>
              <a:rPr lang="ru-RU" sz="1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Становится во кружок,</a:t>
            </a:r>
          </a:p>
          <a:p>
            <a:pPr algn="just"/>
            <a:r>
              <a:rPr lang="ru-RU" sz="1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скорей кого-нибудь</a:t>
            </a:r>
          </a:p>
          <a:p>
            <a:pPr algn="just"/>
            <a:r>
              <a:rPr lang="ru-RU" sz="1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Своей палочкой коснись,</a:t>
            </a:r>
          </a:p>
          <a:p>
            <a:pPr algn="just"/>
            <a:r>
              <a:rPr lang="ru-RU" sz="1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Отвечай поскорей,</a:t>
            </a:r>
          </a:p>
          <a:p>
            <a:pPr algn="just"/>
            <a:r>
              <a:rPr lang="ru-RU" sz="1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Отгадать торопись!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Игроки останавливаются, водящий подходит к ним и ощупывает их головы. По разным признакам должен узнать стоящего перед ним игрока. Кто будет угадан, становиться водящим.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Правила игры: при повторении игры дети, стоящие в кругу, идут в другую сторону.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2059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zaved\Desktop\1671746970_kalix-club-p-fon-dlya-prezentatsii-russkie-traditsii-vk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0768" y="17951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 дошкольное  образовательное  учреждение городского округа Саранск </a:t>
            </a:r>
          </a:p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ребенка- детский сад №90»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67674" y="3033564"/>
            <a:ext cx="3728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 </a:t>
            </a:r>
            <a:r>
              <a:rPr lang="ru-RU" sz="3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№8</a:t>
            </a:r>
            <a:endParaRPr lang="ru-RU" sz="36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7854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zaved\Desktop\1671746970_kalix-club-p-fon-dlya-prezentatsii-russkie-traditsii-vk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0768" y="17951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 дошкольное  образовательное  учреждение городского округа Саранск </a:t>
            </a:r>
          </a:p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ребенка- детский сад №90»</a:t>
            </a:r>
          </a:p>
        </p:txBody>
      </p:sp>
      <p:pic>
        <p:nvPicPr>
          <p:cNvPr id="4098" name="Picture 2" descr="C:\Users\zaved\Desktop\папка8\IMG-b1ca9a9365e49e897453dd94e8d1b81d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768" y="1115616"/>
            <a:ext cx="4235624" cy="317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zaved\Desktop\папка8\IMG-18665b63b2177c0bfd1aadb5d4fdcb79-V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768" y="4716016"/>
            <a:ext cx="4235624" cy="386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617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zaved\Desktop\1671746970_kalix-club-p-fon-dlya-prezentatsii-russkie-traditsii-vk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0768" y="17951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 дошкольное  образовательное  учреждение городского округа Саранск </a:t>
            </a:r>
          </a:p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ребенка- детский сад №90»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40768" y="1619672"/>
            <a:ext cx="4176464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Содержание:</a:t>
            </a:r>
          </a:p>
          <a:p>
            <a:pPr marL="342900" indent="-342900">
              <a:buAutoNum type="arabicPeriod"/>
            </a:pPr>
            <a:r>
              <a:rPr lang="ru-RU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карта участника конкурса.</a:t>
            </a:r>
          </a:p>
          <a:p>
            <a:pPr marL="342900" indent="-342900">
              <a:buAutoNum type="arabicPeriod"/>
            </a:pPr>
            <a:r>
              <a:rPr lang="ru-RU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Согласие на обработку и публикацию персональных данных участника конкурса.</a:t>
            </a:r>
          </a:p>
          <a:p>
            <a:pPr marL="342900" indent="-342900">
              <a:buAutoNum type="arabicPeriod"/>
            </a:pPr>
            <a:r>
              <a:rPr lang="ru-RU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Копия диплома о профессиональном образовании.</a:t>
            </a:r>
          </a:p>
          <a:p>
            <a:pPr marL="342900" indent="-342900">
              <a:buAutoNum type="arabicPeriod"/>
            </a:pPr>
            <a:r>
              <a:rPr lang="ru-RU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Аналитическая справка о деятельности воспитателя за последние три года.</a:t>
            </a:r>
          </a:p>
          <a:p>
            <a:pPr marL="342900" indent="-342900">
              <a:buAutoNum type="arabicPeriod"/>
            </a:pPr>
            <a:r>
              <a:rPr lang="ru-RU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опыт воспитателя.</a:t>
            </a:r>
          </a:p>
          <a:p>
            <a:pPr marL="342900" indent="-342900">
              <a:buAutoNum type="arabicPeriod"/>
            </a:pPr>
            <a:r>
              <a:rPr lang="ru-RU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Ссылка на видеоролик «</a:t>
            </a:r>
            <a:r>
              <a:rPr lang="ru-RU" sz="2000" b="1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Медиавизитка</a:t>
            </a:r>
            <a:r>
              <a:rPr lang="ru-RU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». Презентация « Мой детский сад – моя семья».</a:t>
            </a:r>
          </a:p>
          <a:p>
            <a:pPr marL="342900" indent="-342900">
              <a:buAutoNum type="arabicPeriod"/>
            </a:pPr>
            <a:r>
              <a:rPr lang="ru-RU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«</a:t>
            </a:r>
            <a:r>
              <a:rPr lang="ru-RU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етодическая мастерская».</a:t>
            </a:r>
            <a:endParaRPr lang="ru-RU" sz="20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8894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zaved\Desktop\1671746970_kalix-club-p-fon-dlya-prezentatsii-russkie-traditsii-vk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0768" y="17951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 дошкольное  образовательное  учреждение городского округа Саранск </a:t>
            </a:r>
          </a:p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ребенка- детский сад №90»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67674" y="3033564"/>
            <a:ext cx="3728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 </a:t>
            </a:r>
            <a:r>
              <a:rPr lang="ru-RU" sz="3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№9</a:t>
            </a:r>
            <a:endParaRPr lang="ru-RU" sz="36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2004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zaved\Desktop\1671746970_kalix-club-p-fon-dlya-prezentatsii-russkie-traditsii-vk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0768" y="17951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 дошкольное  образовательное  учреждение городского округа Саранск </a:t>
            </a:r>
          </a:p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ребенка- детский сад №90»</a:t>
            </a:r>
          </a:p>
        </p:txBody>
      </p:sp>
      <p:pic>
        <p:nvPicPr>
          <p:cNvPr id="5122" name="Picture 2" descr="C:\Users\zaved\Desktop\IMG-b39209e4fa4899d72181bb97e1193142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616" y="952504"/>
            <a:ext cx="4388768" cy="369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zaved\Desktop\IMG-70f9784305d8fd9fa7745b26865fbf74-V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764" y="5508104"/>
            <a:ext cx="4419651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4694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zaved\Desktop\1671746970_kalix-club-p-fon-dlya-prezentatsii-russkie-traditsii-vk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0768" y="17951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 дошкольное  образовательное  учреждение городского округа Саранск </a:t>
            </a:r>
          </a:p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ребенка- детский сад №90»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51803" y="3033564"/>
            <a:ext cx="39598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 </a:t>
            </a:r>
            <a:r>
              <a:rPr lang="ru-RU" sz="3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№10</a:t>
            </a:r>
            <a:endParaRPr lang="ru-RU" sz="36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3663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zaved\Desktop\1671746970_kalix-club-p-fon-dlya-prezentatsii-russkie-traditsii-vk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0768" y="17951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 дошкольное  образовательное  учреждение городского округа Саранск </a:t>
            </a:r>
          </a:p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ребенка- детский сад №90»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768" y="956265"/>
            <a:ext cx="4176464" cy="3831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636" y="6228184"/>
            <a:ext cx="18256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C:\Users\zaved\Desktop\IMG-74c6026d98bba27d95ed6650c7c591e1-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768" y="5004048"/>
            <a:ext cx="4176464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4694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zaved\Desktop\1671746970_kalix-club-p-fon-dlya-prezentatsii-russkie-traditsii-vk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0768" y="17951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 дошкольное  образовательное  учреждение городского округа Саранск </a:t>
            </a:r>
          </a:p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ребенка- детский сад №90»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51803" y="3033564"/>
            <a:ext cx="39343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 </a:t>
            </a:r>
            <a:r>
              <a:rPr lang="ru-RU" sz="3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№11</a:t>
            </a:r>
            <a:endParaRPr lang="ru-RU" sz="36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9487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zaved\Desktop\1671746970_kalix-club-p-fon-dlya-prezentatsii-russkie-traditsii-vk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0768" y="17951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 дошкольное  образовательное  учреждение городского округа Саранск </a:t>
            </a:r>
          </a:p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ребенка- детский сад №90»</a:t>
            </a:r>
          </a:p>
        </p:txBody>
      </p:sp>
      <p:pic>
        <p:nvPicPr>
          <p:cNvPr id="7170" name="Picture 2" descr="C:\Users\zaved\Desktop\папка 11\венок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971600"/>
            <a:ext cx="3009066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zaved\Desktop\папка 11\венок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04" y="954470"/>
            <a:ext cx="2748732" cy="397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zaved\Desktop\папка 11\венок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94" y="5076056"/>
            <a:ext cx="5452864" cy="3631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4694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zaved\Desktop\1671746970_kalix-club-p-fon-dlya-prezentatsii-russkie-traditsii-vk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0768" y="17951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 дошкольное  образовательное  учреждение городского округа Саранск </a:t>
            </a:r>
          </a:p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ребенка- детский сад №90»</a:t>
            </a:r>
          </a:p>
        </p:txBody>
      </p:sp>
      <p:pic>
        <p:nvPicPr>
          <p:cNvPr id="8194" name="Picture 2" descr="C:\Users\zaved\Desktop\папка 11\венок 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309" y="2267744"/>
            <a:ext cx="4608512" cy="389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1833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zaved\Desktop\1671746970_kalix-club-p-fon-dlya-prezentatsii-russkie-traditsii-vk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0768" y="17951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 дошкольное  образовательное  учреждение городского округа Саранск </a:t>
            </a:r>
          </a:p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ребенка- детский сад №90»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43472" y="2185020"/>
            <a:ext cx="41764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Ссылка на видеоролик </a:t>
            </a:r>
            <a:r>
              <a:rPr 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Медиавизитка</a:t>
            </a:r>
            <a:r>
              <a:rPr 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ru-RU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</a:t>
            </a:r>
            <a:endParaRPr lang="ru-RU" sz="3600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 </a:t>
            </a:r>
            <a:r>
              <a:rPr 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Мой детский сад – моя семья».</a:t>
            </a:r>
          </a:p>
        </p:txBody>
      </p:sp>
    </p:spTree>
    <p:extLst>
      <p:ext uri="{BB962C8B-B14F-4D97-AF65-F5344CB8AC3E}">
        <p14:creationId xmlns:p14="http://schemas.microsoft.com/office/powerpoint/2010/main" val="16990389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zaved\Desktop\1671746970_kalix-club-p-fon-dlya-prezentatsii-russkie-traditsii-vk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6" y="0"/>
            <a:ext cx="6850702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0768" y="17951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 дошкольное  образовательное  учреждение городского округа Саранск </a:t>
            </a:r>
          </a:p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ребенка- детский сад №90»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40769" y="1109513"/>
            <a:ext cx="4176463" cy="8156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225"/>
              </a:spcBef>
              <a:spcAft>
                <a:spcPts val="225"/>
              </a:spcAft>
            </a:pPr>
            <a:r>
              <a:rPr lang="ru-RU" sz="1400" dirty="0" smtClean="0">
                <a:solidFill>
                  <a:srgbClr val="212529"/>
                </a:solidFill>
                <a:effectLst/>
                <a:latin typeface="Times New Roman"/>
              </a:rPr>
              <a:t>   </a:t>
            </a:r>
            <a:r>
              <a:rPr lang="ru-RU" sz="1400" i="1" dirty="0" smtClean="0">
                <a:solidFill>
                  <a:srgbClr val="212529"/>
                </a:solidFill>
                <a:effectLst/>
                <a:latin typeface="Times New Roman"/>
              </a:rPr>
              <a:t>Здравствуйте Уважаемые члены жюри, коллеги, гости! </a:t>
            </a:r>
          </a:p>
          <a:p>
            <a:pPr algn="just">
              <a:spcBef>
                <a:spcPts val="225"/>
              </a:spcBef>
              <a:spcAft>
                <a:spcPts val="225"/>
              </a:spcAft>
            </a:pPr>
            <a:r>
              <a:rPr lang="ru-RU" sz="1400" i="1" dirty="0" smtClean="0">
                <a:solidFill>
                  <a:srgbClr val="212529"/>
                </a:solidFill>
                <a:effectLst/>
                <a:latin typeface="Times New Roman"/>
              </a:rPr>
              <a:t>   Позвольте представиться. Меня зовут </a:t>
            </a:r>
            <a:r>
              <a:rPr lang="ru-RU" sz="1400" i="1" dirty="0" err="1" smtClean="0">
                <a:solidFill>
                  <a:srgbClr val="212529"/>
                </a:solidFill>
                <a:effectLst/>
                <a:latin typeface="Times New Roman"/>
              </a:rPr>
              <a:t>Киушкина</a:t>
            </a:r>
            <a:r>
              <a:rPr lang="ru-RU" sz="1400" i="1" dirty="0" smtClean="0">
                <a:solidFill>
                  <a:srgbClr val="212529"/>
                </a:solidFill>
                <a:effectLst/>
                <a:latin typeface="Times New Roman"/>
              </a:rPr>
              <a:t> Ольга Александровна. Я воспитатель Муниципального автономного дошкольного образовательного учреждения городского округа Саранск « Центр развития ребёнка- детский сад № 90».</a:t>
            </a:r>
            <a:endParaRPr lang="ru-RU" sz="1400" i="1" dirty="0" smtClean="0">
              <a:effectLst/>
            </a:endParaRPr>
          </a:p>
          <a:p>
            <a:pPr algn="just">
              <a:spcBef>
                <a:spcPts val="225"/>
              </a:spcBef>
              <a:spcAft>
                <a:spcPts val="225"/>
              </a:spcAft>
            </a:pPr>
            <a:r>
              <a:rPr lang="ru-RU" sz="1400" i="1" dirty="0" smtClean="0">
                <a:solidFill>
                  <a:srgbClr val="212529"/>
                </a:solidFill>
                <a:effectLst/>
                <a:latin typeface="Times New Roman"/>
              </a:rPr>
              <a:t>    Вашему вниманию  предоставляется визитная карточка « Мой детский сад- моя семья»</a:t>
            </a:r>
            <a:endParaRPr lang="ru-RU" sz="1400" i="1" dirty="0" smtClean="0">
              <a:effectLst/>
            </a:endParaRPr>
          </a:p>
          <a:p>
            <a:pPr algn="just">
              <a:spcBef>
                <a:spcPts val="225"/>
              </a:spcBef>
              <a:spcAft>
                <a:spcPts val="225"/>
              </a:spcAft>
            </a:pPr>
            <a:r>
              <a:rPr lang="ru-RU" sz="1400" i="1" dirty="0" smtClean="0">
                <a:solidFill>
                  <a:srgbClr val="212529"/>
                </a:solidFill>
                <a:effectLst/>
                <a:latin typeface="Times New Roman"/>
              </a:rPr>
              <a:t>Расскажу немного о себе. Я родилась в </a:t>
            </a:r>
            <a:r>
              <a:rPr lang="ru-RU" sz="1400" i="1" dirty="0" err="1" smtClean="0">
                <a:solidFill>
                  <a:srgbClr val="212529"/>
                </a:solidFill>
                <a:effectLst/>
                <a:latin typeface="Times New Roman"/>
              </a:rPr>
              <a:t>Кочкуровском</a:t>
            </a:r>
            <a:r>
              <a:rPr lang="ru-RU" sz="1400" i="1" dirty="0" smtClean="0">
                <a:solidFill>
                  <a:srgbClr val="212529"/>
                </a:solidFill>
                <a:effectLst/>
                <a:latin typeface="Times New Roman"/>
              </a:rPr>
              <a:t> районе в  мордовском селе Кочкурово. Помню, будучи совсем крохой, я много времени проводила у бабушки в деревне. Там, в старенькой деревянный избе, царила атмосфера, которая переносила меня в давние времена. В комнатах было много необычных предметов из прошлого, и я любила слушать бабушкины рассказы о них. А перед сном бабушка рассказывала мне увлекательные истории из своей жизни и множество сказок, в которых добро всегда побеждало зло. От неё я впервые узнала о существовании таких вещей, как ухват, чугунок, колыбель, прялка, лапти, рушник, коромысло. Больше всего мне нравилось заглядывать в огромный сундук, наполненный старинной одеждой. Сорочки, рубахи и сарафаны, хранящиеся в нём, были украшены яркими лентами, вышивкой, в которой переплетались причудливые узоры.     Долгими вечерами вместе с бабушкой мы рассматривали эти незатейливые орнаменты. </a:t>
            </a:r>
          </a:p>
          <a:p>
            <a:pPr algn="just">
              <a:spcBef>
                <a:spcPts val="225"/>
              </a:spcBef>
              <a:spcAft>
                <a:spcPts val="225"/>
              </a:spcAft>
            </a:pPr>
            <a:r>
              <a:rPr lang="ru-RU" sz="1400" i="1" dirty="0" smtClean="0">
                <a:solidFill>
                  <a:srgbClr val="212529"/>
                </a:solidFill>
                <a:effectLst/>
                <a:latin typeface="Times New Roman"/>
              </a:rPr>
              <a:t>    Детство закончилось, я повзрослела и, выбрав профессию педагога, окончила Саранский педагогический институт им. М.Е. </a:t>
            </a:r>
            <a:r>
              <a:rPr lang="ru-RU" sz="1400" i="1" dirty="0" err="1" smtClean="0">
                <a:solidFill>
                  <a:srgbClr val="212529"/>
                </a:solidFill>
                <a:effectLst/>
                <a:latin typeface="Times New Roman"/>
              </a:rPr>
              <a:t>Евсевьева</a:t>
            </a:r>
            <a:r>
              <a:rPr lang="ru-RU" sz="1400" i="1" dirty="0" smtClean="0">
                <a:solidFill>
                  <a:srgbClr val="212529"/>
                </a:solidFill>
                <a:effectLst/>
                <a:latin typeface="Times New Roman"/>
              </a:rPr>
              <a:t>.       </a:t>
            </a:r>
          </a:p>
          <a:p>
            <a:pPr algn="just">
              <a:spcBef>
                <a:spcPts val="225"/>
              </a:spcBef>
              <a:spcAft>
                <a:spcPts val="225"/>
              </a:spcAft>
            </a:pPr>
            <a:endParaRPr lang="ru-RU" sz="1400" dirty="0">
              <a:solidFill>
                <a:srgbClr val="212529"/>
              </a:solidFill>
              <a:latin typeface="Times New Roman"/>
            </a:endParaRPr>
          </a:p>
          <a:p>
            <a:pPr algn="just">
              <a:spcBef>
                <a:spcPts val="225"/>
              </a:spcBef>
              <a:spcAft>
                <a:spcPts val="225"/>
              </a:spcAft>
            </a:pPr>
            <a:endParaRPr lang="ru-RU" sz="1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834381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zaved\Desktop\1671746970_kalix-club-p-fon-dlya-prezentatsii-russkie-traditsii-vk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0768" y="17951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 дошкольное  образовательное  учреждение городского округа Саранск </a:t>
            </a:r>
          </a:p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ребенка- детский сад №90»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95688" y="1043608"/>
            <a:ext cx="4137000" cy="102387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spcBef>
                <a:spcPts val="225"/>
              </a:spcBef>
              <a:spcAft>
                <a:spcPts val="225"/>
              </a:spcAft>
            </a:pPr>
            <a:r>
              <a:rPr lang="ru-RU" sz="1400" dirty="0" smtClean="0">
                <a:solidFill>
                  <a:srgbClr val="212529"/>
                </a:solidFill>
                <a:effectLst/>
                <a:latin typeface="Times New Roman"/>
              </a:rPr>
              <a:t>    </a:t>
            </a:r>
            <a:r>
              <a:rPr lang="ru-RU" sz="1400" i="1" dirty="0" smtClean="0">
                <a:solidFill>
                  <a:srgbClr val="212529"/>
                </a:solidFill>
                <a:effectLst/>
                <a:latin typeface="Times New Roman"/>
              </a:rPr>
              <a:t>Мой трудовой путь начался в детском саду  колхоза « Большевик» </a:t>
            </a:r>
            <a:r>
              <a:rPr lang="ru-RU" sz="1400" i="1" dirty="0" err="1" smtClean="0">
                <a:solidFill>
                  <a:srgbClr val="212529"/>
                </a:solidFill>
                <a:effectLst/>
                <a:latin typeface="Times New Roman"/>
              </a:rPr>
              <a:t>Кочкуровского</a:t>
            </a:r>
            <a:r>
              <a:rPr lang="ru-RU" sz="1400" i="1" dirty="0" smtClean="0">
                <a:solidFill>
                  <a:srgbClr val="212529"/>
                </a:solidFill>
                <a:effectLst/>
                <a:latin typeface="Times New Roman"/>
              </a:rPr>
              <a:t> района, где я набирала первый свой опыт у педагогов- наставников. Далее свой педагогический путь я прервала с переездом в город. Работая в другой сфере поняла, что моё призвание – это педагогика.  Мне важно что люди доверяют мне  самое дорого- своих детей.  И я вновь пришла к детям. </a:t>
            </a:r>
            <a:endParaRPr lang="ru-RU" sz="1400" i="1" dirty="0" smtClean="0">
              <a:effectLst/>
            </a:endParaRPr>
          </a:p>
          <a:p>
            <a:pPr algn="just">
              <a:spcBef>
                <a:spcPts val="225"/>
              </a:spcBef>
              <a:spcAft>
                <a:spcPts val="225"/>
              </a:spcAft>
            </a:pPr>
            <a:r>
              <a:rPr lang="ru-RU" sz="1400" i="1" dirty="0" smtClean="0">
                <a:solidFill>
                  <a:srgbClr val="212529"/>
                </a:solidFill>
                <a:effectLst/>
                <a:latin typeface="Times New Roman"/>
              </a:rPr>
              <a:t> Основным направлением в моей работе стало приобщение детей к национальным традициям и культуре народов, проживающих на территории нашей Мордовии.</a:t>
            </a:r>
            <a:endParaRPr lang="ru-RU" sz="1400" i="1" dirty="0" smtClean="0">
              <a:effectLst/>
            </a:endParaRPr>
          </a:p>
          <a:p>
            <a:pPr algn="just">
              <a:spcBef>
                <a:spcPts val="225"/>
              </a:spcBef>
              <a:spcAft>
                <a:spcPts val="225"/>
              </a:spcAft>
            </a:pPr>
            <a:r>
              <a:rPr lang="ru-RU" sz="1400" i="1" dirty="0" smtClean="0">
                <a:solidFill>
                  <a:srgbClr val="212529"/>
                </a:solidFill>
                <a:effectLst/>
                <a:latin typeface="Times New Roman"/>
              </a:rPr>
              <a:t>    Теперь я имею возможность поделиться воспоминаниями из детства со своими воспитанниками и познакомить их с многогранным народным творчеством. Лучше всего это получается в мини-музее нашего развивающего центра. Здесь проводятся занятия и экскурсии, во время которых дети могут увидеть своеобразную национальную одежду, обувь, домашнюю утварь, предметы быта, могут узнать историю их появления, всё рассмотреть поближе и даже потрогать руками. </a:t>
            </a:r>
          </a:p>
          <a:p>
            <a:pPr algn="just">
              <a:spcBef>
                <a:spcPts val="225"/>
              </a:spcBef>
              <a:spcAft>
                <a:spcPts val="225"/>
              </a:spcAft>
            </a:pPr>
            <a:r>
              <a:rPr lang="ru-RU" sz="1400" i="1" dirty="0" smtClean="0">
                <a:solidFill>
                  <a:srgbClr val="212529"/>
                </a:solidFill>
                <a:effectLst/>
                <a:latin typeface="Times New Roman"/>
              </a:rPr>
              <a:t>  Знакомство с ценностями народной культуры происходит практически через все виды деятельности ребенка, пока он находится в детском саду. Так, в образовательной программе по изобразительному искусству есть раздел «Народные промыслы». Изучая его, ребята знакомятся с декоративно-прикладным искусством народов России. Детям очень нравится лепить из пластилина и глины, выполнять различные аппликации, рисовать.</a:t>
            </a:r>
          </a:p>
          <a:p>
            <a:pPr algn="just">
              <a:spcBef>
                <a:spcPts val="225"/>
              </a:spcBef>
              <a:spcAft>
                <a:spcPts val="225"/>
              </a:spcAft>
            </a:pPr>
            <a:endParaRPr lang="ru-RU" sz="1400" dirty="0" smtClean="0">
              <a:solidFill>
                <a:srgbClr val="212529"/>
              </a:solidFill>
              <a:effectLst/>
              <a:latin typeface="Times New Roman"/>
            </a:endParaRPr>
          </a:p>
          <a:p>
            <a:pPr algn="just">
              <a:spcBef>
                <a:spcPts val="225"/>
              </a:spcBef>
              <a:spcAft>
                <a:spcPts val="225"/>
              </a:spcAft>
            </a:pPr>
            <a:endParaRPr lang="ru-RU" sz="1400" dirty="0">
              <a:solidFill>
                <a:srgbClr val="212529"/>
              </a:solidFill>
              <a:latin typeface="Times New Roman"/>
            </a:endParaRPr>
          </a:p>
          <a:p>
            <a:pPr algn="just">
              <a:spcBef>
                <a:spcPts val="225"/>
              </a:spcBef>
              <a:spcAft>
                <a:spcPts val="225"/>
              </a:spcAft>
            </a:pPr>
            <a:endParaRPr lang="ru-RU" sz="1400" dirty="0" smtClean="0">
              <a:solidFill>
                <a:srgbClr val="212529"/>
              </a:solidFill>
              <a:effectLst/>
              <a:latin typeface="Times New Roman"/>
            </a:endParaRPr>
          </a:p>
          <a:p>
            <a:pPr algn="just">
              <a:spcBef>
                <a:spcPts val="225"/>
              </a:spcBef>
              <a:spcAft>
                <a:spcPts val="225"/>
              </a:spcAft>
            </a:pPr>
            <a:endParaRPr lang="ru-RU" sz="1400" dirty="0">
              <a:solidFill>
                <a:srgbClr val="212529"/>
              </a:solidFill>
              <a:latin typeface="Times New Roman"/>
            </a:endParaRPr>
          </a:p>
          <a:p>
            <a:pPr algn="just">
              <a:spcBef>
                <a:spcPts val="225"/>
              </a:spcBef>
              <a:spcAft>
                <a:spcPts val="225"/>
              </a:spcAft>
            </a:pPr>
            <a:endParaRPr lang="ru-RU" sz="1400" dirty="0" smtClean="0">
              <a:solidFill>
                <a:srgbClr val="212529"/>
              </a:solidFill>
              <a:effectLst/>
              <a:latin typeface="Times New Roman"/>
            </a:endParaRPr>
          </a:p>
          <a:p>
            <a:pPr algn="just">
              <a:spcBef>
                <a:spcPts val="225"/>
              </a:spcBef>
              <a:spcAft>
                <a:spcPts val="225"/>
              </a:spcAft>
            </a:pPr>
            <a:endParaRPr lang="ru-RU" sz="1400" dirty="0">
              <a:solidFill>
                <a:srgbClr val="212529"/>
              </a:solidFill>
              <a:latin typeface="Times New Roman"/>
            </a:endParaRPr>
          </a:p>
          <a:p>
            <a:pPr algn="just">
              <a:spcBef>
                <a:spcPts val="225"/>
              </a:spcBef>
              <a:spcAft>
                <a:spcPts val="225"/>
              </a:spcAft>
            </a:pPr>
            <a:endParaRPr lang="ru-RU" sz="1400" dirty="0" smtClean="0">
              <a:solidFill>
                <a:srgbClr val="212529"/>
              </a:solidFill>
              <a:effectLst/>
              <a:latin typeface="Times New Roman"/>
            </a:endParaRPr>
          </a:p>
          <a:p>
            <a:pPr algn="just">
              <a:spcBef>
                <a:spcPts val="225"/>
              </a:spcBef>
              <a:spcAft>
                <a:spcPts val="225"/>
              </a:spcAft>
            </a:pPr>
            <a:endParaRPr lang="ru-RU" sz="1400" dirty="0">
              <a:solidFill>
                <a:srgbClr val="212529"/>
              </a:solidFill>
              <a:latin typeface="Times New Roman"/>
            </a:endParaRPr>
          </a:p>
          <a:p>
            <a:pPr algn="just">
              <a:spcBef>
                <a:spcPts val="225"/>
              </a:spcBef>
              <a:spcAft>
                <a:spcPts val="225"/>
              </a:spcAft>
            </a:pPr>
            <a:endParaRPr lang="ru-RU" sz="1400" dirty="0" smtClean="0">
              <a:solidFill>
                <a:srgbClr val="212529"/>
              </a:solidFill>
              <a:effectLst/>
              <a:latin typeface="Times New Roman"/>
            </a:endParaRPr>
          </a:p>
          <a:p>
            <a:pPr algn="just">
              <a:spcBef>
                <a:spcPts val="225"/>
              </a:spcBef>
              <a:spcAft>
                <a:spcPts val="225"/>
              </a:spcAft>
            </a:pPr>
            <a:endParaRPr lang="ru-RU" sz="1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88165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zaved\Desktop\1671746970_kalix-club-p-fon-dlya-prezentatsii-russkie-traditsii-vk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0768" y="17951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 дошкольное  образовательное  учреждение городского округа Саранск </a:t>
            </a:r>
          </a:p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ребенка- детский сад №90»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40768" y="2189564"/>
            <a:ext cx="41764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карта участника конкурса.</a:t>
            </a:r>
          </a:p>
        </p:txBody>
      </p:sp>
    </p:spTree>
    <p:extLst>
      <p:ext uri="{BB962C8B-B14F-4D97-AF65-F5344CB8AC3E}">
        <p14:creationId xmlns:p14="http://schemas.microsoft.com/office/powerpoint/2010/main" val="168414615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zaved\Desktop\1671746970_kalix-club-p-fon-dlya-prezentatsii-russkie-traditsii-vk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0768" y="17951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 дошкольное  образовательное  учреждение городского округа Саранск </a:t>
            </a:r>
          </a:p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ребенка- детский сад №90»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95688" y="1043608"/>
            <a:ext cx="4137000" cy="1173654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spcBef>
                <a:spcPts val="225"/>
              </a:spcBef>
              <a:spcAft>
                <a:spcPts val="225"/>
              </a:spcAft>
            </a:pPr>
            <a:r>
              <a:rPr lang="ru-RU" sz="1400" dirty="0" smtClean="0">
                <a:solidFill>
                  <a:srgbClr val="212529"/>
                </a:solidFill>
                <a:effectLst/>
                <a:latin typeface="Times New Roman"/>
              </a:rPr>
              <a:t>    </a:t>
            </a:r>
            <a:r>
              <a:rPr lang="ru-RU" sz="1400" i="1" dirty="0" smtClean="0">
                <a:solidFill>
                  <a:srgbClr val="212529"/>
                </a:solidFill>
                <a:effectLst/>
                <a:latin typeface="Times New Roman"/>
              </a:rPr>
              <a:t>Занимаясь декоративным творчеством, каждый ребенок овладевает необходимыми для него техническими приёмами, что способствует развитию двигательных ощущений, а главное – мелкой моторики пальцев, ведь детям приходится прописывать непростые элементы росписи.</a:t>
            </a:r>
            <a:endParaRPr lang="ru-RU" sz="1400" i="1" dirty="0" smtClean="0">
              <a:effectLst/>
            </a:endParaRPr>
          </a:p>
          <a:p>
            <a:pPr algn="just">
              <a:spcBef>
                <a:spcPts val="225"/>
              </a:spcBef>
              <a:spcAft>
                <a:spcPts val="225"/>
              </a:spcAft>
            </a:pPr>
            <a:r>
              <a:rPr lang="ru-RU" sz="1400" i="1" dirty="0" smtClean="0">
                <a:solidFill>
                  <a:srgbClr val="212529"/>
                </a:solidFill>
                <a:effectLst/>
                <a:latin typeface="Times New Roman"/>
              </a:rPr>
              <a:t>     На занятиях по чтению художественной литературы мы знакомимся с устным народным творчеством. Я часто вспоминаю бабушкины песенки, </a:t>
            </a:r>
            <a:r>
              <a:rPr lang="ru-RU" sz="1400" i="1" dirty="0" err="1" smtClean="0">
                <a:solidFill>
                  <a:srgbClr val="212529"/>
                </a:solidFill>
                <a:effectLst/>
                <a:latin typeface="Times New Roman"/>
              </a:rPr>
              <a:t>потешки</a:t>
            </a:r>
            <a:r>
              <a:rPr lang="ru-RU" sz="1400" i="1" dirty="0" smtClean="0">
                <a:solidFill>
                  <a:srgbClr val="212529"/>
                </a:solidFill>
                <a:effectLst/>
                <a:latin typeface="Times New Roman"/>
              </a:rPr>
              <a:t>, прибаутки, приговорки и привожу их в пример. Но нет ничего ближе и интереснее для ребят, чем герои и образы сказок, которые в дальнейшем используются нами в театральных постановках. Таким образом, дети погружаются в историю, узнают о прошлом своих предков, окунаются в народную культуру.</a:t>
            </a:r>
          </a:p>
          <a:p>
            <a:pPr algn="just">
              <a:spcBef>
                <a:spcPts val="225"/>
              </a:spcBef>
              <a:spcAft>
                <a:spcPts val="225"/>
              </a:spcAft>
            </a:pPr>
            <a:r>
              <a:rPr lang="ru-RU" sz="1400" i="1" dirty="0" smtClean="0">
                <a:solidFill>
                  <a:srgbClr val="212529"/>
                </a:solidFill>
                <a:effectLst/>
                <a:latin typeface="Times New Roman"/>
              </a:rPr>
              <a:t>     Работая много лет с дошкольниками, из своего опыта и практики я заметила, что народные игры, хороводы и танцы близки детям и любимы ими.  Совместно с музыкальным руководителем мы слушаем и разучиваем народные песни, отрабатываем элементы основных народных движений, играем в забытые детские игры.  Итогом такой работы являются фольклорные фестивали, где отражается яркость и самобытность народов Мордовского края .</a:t>
            </a:r>
            <a:endParaRPr lang="ru-RU" sz="1400" i="1" dirty="0">
              <a:solidFill>
                <a:srgbClr val="212529"/>
              </a:solidFill>
              <a:latin typeface="Times New Roman"/>
            </a:endParaRPr>
          </a:p>
          <a:p>
            <a:pPr algn="just">
              <a:spcBef>
                <a:spcPts val="225"/>
              </a:spcBef>
              <a:spcAft>
                <a:spcPts val="225"/>
              </a:spcAft>
            </a:pPr>
            <a:r>
              <a:rPr lang="ru-RU" sz="1400" i="1" dirty="0" smtClean="0">
                <a:solidFill>
                  <a:srgbClr val="212529"/>
                </a:solidFill>
                <a:effectLst/>
                <a:latin typeface="Times New Roman"/>
              </a:rPr>
              <a:t>     В своей работе я всегда руководствуюсь словами Василия Сухомлинского: «Красота родного края, открывающаяся благодаря сказке, фантазии, творчеству - это источник любви к Родине… Пусть ребенок чувствует красоту и восторгается ею, пусть в его сердце и памяти навсегда сохраняются образы, в которых воплощается Родина».</a:t>
            </a:r>
          </a:p>
          <a:p>
            <a:pPr algn="just">
              <a:spcBef>
                <a:spcPts val="225"/>
              </a:spcBef>
              <a:spcAft>
                <a:spcPts val="225"/>
              </a:spcAft>
            </a:pPr>
            <a:r>
              <a:rPr lang="ru-RU" sz="1400" i="1" dirty="0" smtClean="0">
                <a:solidFill>
                  <a:srgbClr val="212529"/>
                </a:solidFill>
                <a:effectLst/>
                <a:latin typeface="Times New Roman"/>
              </a:rPr>
              <a:t>  Я очень люблю свою работу, и верю, что мои воспитанники вырастут хорошими людьми, уважающими культурное наследие своей страны. </a:t>
            </a:r>
            <a:endParaRPr lang="ru-RU" sz="1400" i="1" dirty="0">
              <a:solidFill>
                <a:srgbClr val="212529"/>
              </a:solidFill>
              <a:latin typeface="Times New Roman"/>
            </a:endParaRPr>
          </a:p>
          <a:p>
            <a:pPr>
              <a:spcBef>
                <a:spcPts val="225"/>
              </a:spcBef>
              <a:spcAft>
                <a:spcPts val="225"/>
              </a:spcAft>
            </a:pPr>
            <a:endParaRPr lang="ru-RU" sz="1400" i="1" dirty="0" smtClean="0">
              <a:solidFill>
                <a:srgbClr val="212529"/>
              </a:solidFill>
              <a:effectLst/>
              <a:latin typeface="Times New Roman"/>
            </a:endParaRPr>
          </a:p>
          <a:p>
            <a:pPr>
              <a:spcBef>
                <a:spcPts val="225"/>
              </a:spcBef>
              <a:spcAft>
                <a:spcPts val="225"/>
              </a:spcAft>
            </a:pPr>
            <a:endParaRPr lang="ru-RU" sz="1400" dirty="0">
              <a:solidFill>
                <a:srgbClr val="212529"/>
              </a:solidFill>
              <a:latin typeface="Times New Roman"/>
            </a:endParaRPr>
          </a:p>
          <a:p>
            <a:pPr>
              <a:spcBef>
                <a:spcPts val="225"/>
              </a:spcBef>
              <a:spcAft>
                <a:spcPts val="225"/>
              </a:spcAft>
            </a:pPr>
            <a:endParaRPr lang="ru-RU" sz="1400" dirty="0" smtClean="0">
              <a:solidFill>
                <a:srgbClr val="212529"/>
              </a:solidFill>
              <a:effectLst/>
              <a:latin typeface="Times New Roman"/>
            </a:endParaRPr>
          </a:p>
          <a:p>
            <a:pPr>
              <a:spcBef>
                <a:spcPts val="225"/>
              </a:spcBef>
              <a:spcAft>
                <a:spcPts val="225"/>
              </a:spcAft>
            </a:pPr>
            <a:endParaRPr lang="ru-RU" sz="1400" dirty="0">
              <a:solidFill>
                <a:srgbClr val="212529"/>
              </a:solidFill>
              <a:latin typeface="Times New Roman"/>
            </a:endParaRPr>
          </a:p>
          <a:p>
            <a:pPr>
              <a:spcBef>
                <a:spcPts val="225"/>
              </a:spcBef>
              <a:spcAft>
                <a:spcPts val="225"/>
              </a:spcAft>
            </a:pPr>
            <a:endParaRPr lang="ru-RU" sz="1400" dirty="0" smtClean="0">
              <a:solidFill>
                <a:srgbClr val="212529"/>
              </a:solidFill>
              <a:effectLst/>
              <a:latin typeface="Times New Roman"/>
            </a:endParaRPr>
          </a:p>
          <a:p>
            <a:pPr>
              <a:spcBef>
                <a:spcPts val="225"/>
              </a:spcBef>
              <a:spcAft>
                <a:spcPts val="225"/>
              </a:spcAft>
            </a:pPr>
            <a:endParaRPr lang="ru-RU" sz="1400" dirty="0">
              <a:solidFill>
                <a:srgbClr val="212529"/>
              </a:solidFill>
              <a:latin typeface="Times New Roman"/>
            </a:endParaRPr>
          </a:p>
          <a:p>
            <a:pPr>
              <a:spcBef>
                <a:spcPts val="225"/>
              </a:spcBef>
              <a:spcAft>
                <a:spcPts val="225"/>
              </a:spcAft>
            </a:pPr>
            <a:endParaRPr lang="ru-RU" sz="1400" dirty="0" smtClean="0">
              <a:solidFill>
                <a:srgbClr val="212529"/>
              </a:solidFill>
              <a:effectLst/>
              <a:latin typeface="Times New Roman"/>
            </a:endParaRPr>
          </a:p>
          <a:p>
            <a:pPr>
              <a:spcBef>
                <a:spcPts val="225"/>
              </a:spcBef>
              <a:spcAft>
                <a:spcPts val="225"/>
              </a:spcAft>
            </a:pPr>
            <a:endParaRPr lang="ru-RU" sz="1400" dirty="0">
              <a:solidFill>
                <a:srgbClr val="212529"/>
              </a:solidFill>
              <a:latin typeface="Times New Roman"/>
            </a:endParaRPr>
          </a:p>
          <a:p>
            <a:pPr>
              <a:spcBef>
                <a:spcPts val="225"/>
              </a:spcBef>
              <a:spcAft>
                <a:spcPts val="225"/>
              </a:spcAft>
            </a:pPr>
            <a:endParaRPr lang="ru-RU" sz="1400" dirty="0" smtClean="0">
              <a:solidFill>
                <a:srgbClr val="212529"/>
              </a:solidFill>
              <a:effectLst/>
              <a:latin typeface="Times New Roman"/>
            </a:endParaRPr>
          </a:p>
          <a:p>
            <a:pPr>
              <a:spcBef>
                <a:spcPts val="225"/>
              </a:spcBef>
              <a:spcAft>
                <a:spcPts val="225"/>
              </a:spcAft>
            </a:pPr>
            <a:endParaRPr lang="ru-RU" sz="1400" dirty="0">
              <a:solidFill>
                <a:srgbClr val="212529"/>
              </a:solidFill>
              <a:latin typeface="Times New Roman"/>
            </a:endParaRPr>
          </a:p>
          <a:p>
            <a:pPr>
              <a:spcBef>
                <a:spcPts val="225"/>
              </a:spcBef>
              <a:spcAft>
                <a:spcPts val="225"/>
              </a:spcAft>
            </a:pPr>
            <a:endParaRPr lang="ru-RU" sz="1400" dirty="0" smtClean="0">
              <a:solidFill>
                <a:srgbClr val="212529"/>
              </a:solidFill>
              <a:effectLst/>
              <a:latin typeface="Times New Roman"/>
            </a:endParaRPr>
          </a:p>
          <a:p>
            <a:pPr>
              <a:spcBef>
                <a:spcPts val="225"/>
              </a:spcBef>
              <a:spcAft>
                <a:spcPts val="225"/>
              </a:spcAft>
            </a:pPr>
            <a:endParaRPr lang="ru-RU" sz="1400" dirty="0">
              <a:solidFill>
                <a:srgbClr val="212529"/>
              </a:solidFill>
              <a:latin typeface="Times New Roman"/>
            </a:endParaRPr>
          </a:p>
          <a:p>
            <a:pPr>
              <a:spcBef>
                <a:spcPts val="225"/>
              </a:spcBef>
              <a:spcAft>
                <a:spcPts val="225"/>
              </a:spcAft>
            </a:pPr>
            <a:endParaRPr lang="ru-RU" sz="1400" dirty="0" smtClean="0">
              <a:solidFill>
                <a:srgbClr val="212529"/>
              </a:solidFill>
              <a:effectLst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901837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zaved\Desktop\1671746970_kalix-club-p-fon-dlya-prezentatsii-russkie-traditsii-vk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0768" y="17951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 дошкольное  образовательное  учреждение городского округа Саранск </a:t>
            </a:r>
          </a:p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ребенка- детский сад №90»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95688" y="1043608"/>
            <a:ext cx="4137000" cy="21339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spcBef>
                <a:spcPts val="225"/>
              </a:spcBef>
              <a:spcAft>
                <a:spcPts val="225"/>
              </a:spcAft>
            </a:pPr>
            <a:r>
              <a:rPr lang="ru-RU" sz="1400" dirty="0" smtClean="0">
                <a:solidFill>
                  <a:srgbClr val="212529"/>
                </a:solidFill>
                <a:effectLst/>
                <a:latin typeface="Times New Roman"/>
              </a:rPr>
              <a:t>  </a:t>
            </a:r>
            <a:r>
              <a:rPr lang="ru-RU" sz="1400" i="1" dirty="0" smtClean="0">
                <a:solidFill>
                  <a:srgbClr val="212529"/>
                </a:solidFill>
                <a:effectLst/>
                <a:latin typeface="Times New Roman"/>
              </a:rPr>
              <a:t>Искренне надеюсь, что они сумеют сохранить и передать своим детям ту частичку души, которую когда-то вложила в меня моя бабушка, а я старалась вложить её в них. Пусть не прекращается связь времён и поколений, ведь именно в этом и есть смысл нашей педагогической профессии и всей нашей жизни.</a:t>
            </a:r>
            <a:endParaRPr lang="ru-RU" sz="1400" i="1" dirty="0" smtClean="0">
              <a:effectLst/>
            </a:endParaRPr>
          </a:p>
          <a:p>
            <a:pPr algn="just">
              <a:spcBef>
                <a:spcPts val="225"/>
              </a:spcBef>
              <a:spcAft>
                <a:spcPts val="225"/>
              </a:spcAft>
            </a:pPr>
            <a:r>
              <a:rPr lang="ru-RU" sz="1400" i="1" dirty="0" smtClean="0">
                <a:effectLst/>
              </a:rPr>
              <a:t> </a:t>
            </a:r>
          </a:p>
          <a:p>
            <a:pPr>
              <a:spcBef>
                <a:spcPts val="225"/>
              </a:spcBef>
              <a:spcAft>
                <a:spcPts val="225"/>
              </a:spcAft>
            </a:pPr>
            <a:r>
              <a:rPr lang="ru-RU" sz="1400" dirty="0" smtClean="0">
                <a:effectLst/>
              </a:rPr>
              <a:t> </a:t>
            </a:r>
            <a:endParaRPr lang="ru-RU" sz="1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745570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zaved\Desktop\1671746970_kalix-club-p-fon-dlya-prezentatsii-russkie-traditsii-vk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0768" y="17951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 дошкольное  образовательное  учреждение городского округа Саранск </a:t>
            </a:r>
          </a:p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ребенка- детский сад №90»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40768" y="2771800"/>
            <a:ext cx="41764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</a:t>
            </a:r>
          </a:p>
          <a:p>
            <a:pPr lvl="0" algn="ctr"/>
            <a:r>
              <a:rPr lang="ru-RU" sz="3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«Методическая </a:t>
            </a:r>
            <a:endParaRPr lang="ru-RU" sz="36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мастерская</a:t>
            </a:r>
            <a:r>
              <a:rPr 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37448015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zaved\Desktop\1671746970_kalix-club-p-fon-dlya-prezentatsii-russkie-traditsii-vk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0768" y="17951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 дошкольное  образовательное  учреждение городского округа Саранск </a:t>
            </a:r>
          </a:p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ребенка- детский сад №90»</a:t>
            </a:r>
          </a:p>
        </p:txBody>
      </p:sp>
      <p:pic>
        <p:nvPicPr>
          <p:cNvPr id="17410" name="Picture 2" descr="C:\Users\zaved\Desktop\2024-03-01_10-41-0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974" y="1043608"/>
            <a:ext cx="4482274" cy="286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zaved\Desktop\2024-03-01_10-41-1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826" y="3909362"/>
            <a:ext cx="4463988" cy="259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zaved\Desktop\2024-03-01_10-41-4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974" y="6527377"/>
            <a:ext cx="4606988" cy="259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966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zaved\Desktop\1671746970_kalix-club-p-fon-dlya-prezentatsii-russkie-traditsii-vk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0768" y="17951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 дошкольное  образовательное  учреждение городского округа Саранск </a:t>
            </a:r>
          </a:p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ребенка- детский сад №90»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07468" y="2123728"/>
            <a:ext cx="424847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Согласие на обработку </a:t>
            </a:r>
            <a:endParaRPr lang="ru-RU" sz="3600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3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публикацию</a:t>
            </a:r>
          </a:p>
          <a:p>
            <a:pPr lvl="0" algn="ctr"/>
            <a:r>
              <a:rPr lang="ru-RU" sz="3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персональных данных </a:t>
            </a:r>
            <a:endParaRPr lang="ru-RU" sz="3600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3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 </a:t>
            </a:r>
            <a:r>
              <a:rPr lang="ru-RU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конкурса.</a:t>
            </a:r>
          </a:p>
        </p:txBody>
      </p:sp>
    </p:spTree>
    <p:extLst>
      <p:ext uri="{BB962C8B-B14F-4D97-AF65-F5344CB8AC3E}">
        <p14:creationId xmlns:p14="http://schemas.microsoft.com/office/powerpoint/2010/main" val="12841922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zaved\Desktop\1671746970_kalix-club-p-fon-dlya-prezentatsii-russkie-traditsii-vk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0768" y="17951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 дошкольное  образовательное  учреждение городского округа Саранск </a:t>
            </a:r>
          </a:p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ребенка- детский сад №90»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68760" y="2875746"/>
            <a:ext cx="42484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Копия диплома </a:t>
            </a:r>
            <a:endParaRPr lang="ru-RU" sz="3600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3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профессиональном </a:t>
            </a:r>
            <a:endParaRPr lang="ru-RU" sz="3600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3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образовании</a:t>
            </a:r>
            <a:r>
              <a:rPr lang="ru-RU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86045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zaved\Desktop\1671746970_kalix-club-p-fon-dlya-prezentatsii-russkie-traditsii-vk-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0768" y="17951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 дошкольное  образовательное  учреждение городского округа Саранск </a:t>
            </a:r>
          </a:p>
          <a:p>
            <a:pPr algn="ctr"/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ребенка- детский сад №90»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40768" y="2189564"/>
            <a:ext cx="41764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Аналитическая справка о деятельности воспитателя за последние три года.</a:t>
            </a:r>
          </a:p>
        </p:txBody>
      </p:sp>
    </p:spTree>
    <p:extLst>
      <p:ext uri="{BB962C8B-B14F-4D97-AF65-F5344CB8AC3E}">
        <p14:creationId xmlns:p14="http://schemas.microsoft.com/office/powerpoint/2010/main" val="128419229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2833</TotalTime>
  <Words>3409</Words>
  <Application>Microsoft Office PowerPoint</Application>
  <PresentationFormat>Экран (4:3)</PresentationFormat>
  <Paragraphs>636</Paragraphs>
  <Slides>63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zaved</dc:creator>
  <cp:lastModifiedBy>A</cp:lastModifiedBy>
  <cp:revision>28</cp:revision>
  <dcterms:created xsi:type="dcterms:W3CDTF">2024-02-28T08:31:19Z</dcterms:created>
  <dcterms:modified xsi:type="dcterms:W3CDTF">2024-03-04T06:52:52Z</dcterms:modified>
</cp:coreProperties>
</file>