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8" r:id="rId1"/>
    <p:sldMasterId id="2147484056" r:id="rId2"/>
    <p:sldMasterId id="2147484074" r:id="rId3"/>
  </p:sldMasterIdLst>
  <p:notesMasterIdLst>
    <p:notesMasterId r:id="rId48"/>
  </p:notesMasterIdLst>
  <p:sldIdLst>
    <p:sldId id="278" r:id="rId4"/>
    <p:sldId id="310" r:id="rId5"/>
    <p:sldId id="256" r:id="rId6"/>
    <p:sldId id="260" r:id="rId7"/>
    <p:sldId id="312" r:id="rId8"/>
    <p:sldId id="280" r:id="rId9"/>
    <p:sldId id="329" r:id="rId10"/>
    <p:sldId id="281" r:id="rId11"/>
    <p:sldId id="313" r:id="rId12"/>
    <p:sldId id="282" r:id="rId13"/>
    <p:sldId id="322" r:id="rId14"/>
    <p:sldId id="316" r:id="rId15"/>
    <p:sldId id="323" r:id="rId16"/>
    <p:sldId id="330" r:id="rId17"/>
    <p:sldId id="317" r:id="rId18"/>
    <p:sldId id="357" r:id="rId19"/>
    <p:sldId id="361" r:id="rId20"/>
    <p:sldId id="368" r:id="rId21"/>
    <p:sldId id="332" r:id="rId22"/>
    <p:sldId id="364" r:id="rId23"/>
    <p:sldId id="360" r:id="rId24"/>
    <p:sldId id="362" r:id="rId25"/>
    <p:sldId id="355" r:id="rId26"/>
    <p:sldId id="275" r:id="rId27"/>
    <p:sldId id="363" r:id="rId28"/>
    <p:sldId id="276" r:id="rId29"/>
    <p:sldId id="356" r:id="rId30"/>
    <p:sldId id="365" r:id="rId31"/>
    <p:sldId id="294" r:id="rId32"/>
    <p:sldId id="291" r:id="rId33"/>
    <p:sldId id="292" r:id="rId34"/>
    <p:sldId id="366" r:id="rId35"/>
    <p:sldId id="367" r:id="rId36"/>
    <p:sldId id="295" r:id="rId37"/>
    <p:sldId id="297" r:id="rId38"/>
    <p:sldId id="293" r:id="rId39"/>
    <p:sldId id="340" r:id="rId40"/>
    <p:sldId id="344" r:id="rId41"/>
    <p:sldId id="370" r:id="rId42"/>
    <p:sldId id="285" r:id="rId43"/>
    <p:sldId id="318" r:id="rId44"/>
    <p:sldId id="328" r:id="rId45"/>
    <p:sldId id="287" r:id="rId46"/>
    <p:sldId id="289" r:id="rId47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7" autoAdjust="0"/>
    <p:restoredTop sz="94660"/>
  </p:normalViewPr>
  <p:slideViewPr>
    <p:cSldViewPr>
      <p:cViewPr varScale="1">
        <p:scale>
          <a:sx n="102" d="100"/>
          <a:sy n="102" d="100"/>
        </p:scale>
        <p:origin x="6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484F5-1283-40AE-8D8F-2175D29C0A7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9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9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93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81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8917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25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301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555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186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97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433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76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985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87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81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741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67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30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799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506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984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068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03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547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898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915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789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50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701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998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254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23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82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7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64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78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87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38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2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42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47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0261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32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6211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08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1757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491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0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80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26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6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3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05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768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79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9036496" cy="66663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образования Республики Мордовия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               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 </a:t>
            </a: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</a:t>
            </a:r>
            <a:r>
              <a:rPr lang="ru-RU" sz="28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</a:t>
            </a:r>
            <a:r>
              <a:rPr lang="ru-RU" sz="2000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   </a:t>
            </a:r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             </a:t>
            </a:r>
            <a:b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                             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                          </a:t>
            </a:r>
            <a: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b="1" i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Вергазова</a:t>
            </a:r>
            <a:r>
              <a:rPr lang="ru-RU" sz="20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</a:t>
            </a:r>
            <a:r>
              <a:rPr lang="ru-RU" sz="2000" b="1" i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Алекесандра</a:t>
            </a:r>
            <a:r>
              <a:rPr lang="ru-RU" sz="20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Васильевича</a:t>
            </a:r>
            <a:r>
              <a:rPr lang="ru-RU" sz="2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       </a:t>
            </a:r>
            <a:r>
              <a:rPr lang="ru-RU" sz="20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греко-римской борьбе</a:t>
            </a:r>
            <a:r>
              <a:rPr lang="ru-RU" sz="2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                 МУДО «СДЮСШ № 4» </a:t>
            </a:r>
            <a:r>
              <a:rPr lang="ru-RU" sz="2000" b="1" i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г.о</a:t>
            </a:r>
            <a:r>
              <a:rPr lang="ru-RU" sz="2000" b="1" i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2" charset="0"/>
                <a:cs typeface="Arial Unicode MS" charset="0"/>
              </a:rPr>
              <a:t>. Саранск</a:t>
            </a:r>
            <a: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6624736" cy="165618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Выполнение воспитанниками требований для присвоения спортивных званий и разрядов</a:t>
            </a:r>
            <a:endParaRPr lang="ru-RU" sz="24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3980576" cy="552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72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76864" cy="1700808"/>
          </a:xfrm>
        </p:spPr>
        <p:txBody>
          <a:bodyPr>
            <a:normAutofit/>
          </a:bodyPr>
          <a:lstStyle/>
          <a:p>
            <a:r>
              <a:rPr lang="ru-RU" sz="2400" dirty="0"/>
              <a:t>5</a:t>
            </a:r>
            <a:r>
              <a:rPr lang="ru-RU" sz="2400" dirty="0" smtClean="0"/>
              <a:t>. Проведение </a:t>
            </a:r>
            <a:r>
              <a:rPr lang="ru-RU" sz="2400" dirty="0"/>
              <a:t>открытых мастер-классов, открытых занятий, мероприятий (очно)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837707"/>
              </p:ext>
            </p:extLst>
          </p:nvPr>
        </p:nvGraphicFramePr>
        <p:xfrm>
          <a:off x="899592" y="1412776"/>
          <a:ext cx="7416825" cy="506777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85214">
                  <a:extLst>
                    <a:ext uri="{9D8B030D-6E8A-4147-A177-3AD203B41FA5}">
                      <a16:colId xmlns:a16="http://schemas.microsoft.com/office/drawing/2014/main" val="2983222981"/>
                    </a:ext>
                  </a:extLst>
                </a:gridCol>
                <a:gridCol w="1220860">
                  <a:extLst>
                    <a:ext uri="{9D8B030D-6E8A-4147-A177-3AD203B41FA5}">
                      <a16:colId xmlns:a16="http://schemas.microsoft.com/office/drawing/2014/main" val="3445843425"/>
                    </a:ext>
                  </a:extLst>
                </a:gridCol>
                <a:gridCol w="1312816">
                  <a:extLst>
                    <a:ext uri="{9D8B030D-6E8A-4147-A177-3AD203B41FA5}">
                      <a16:colId xmlns:a16="http://schemas.microsoft.com/office/drawing/2014/main" val="3151208932"/>
                    </a:ext>
                  </a:extLst>
                </a:gridCol>
                <a:gridCol w="1772302">
                  <a:extLst>
                    <a:ext uri="{9D8B030D-6E8A-4147-A177-3AD203B41FA5}">
                      <a16:colId xmlns:a16="http://schemas.microsoft.com/office/drawing/2014/main" val="1853165315"/>
                    </a:ext>
                  </a:extLst>
                </a:gridCol>
                <a:gridCol w="2625633">
                  <a:extLst>
                    <a:ext uri="{9D8B030D-6E8A-4147-A177-3AD203B41FA5}">
                      <a16:colId xmlns:a16="http://schemas.microsoft.com/office/drawing/2014/main" val="2251878637"/>
                    </a:ext>
                  </a:extLst>
                </a:gridCol>
              </a:tblGrid>
              <a:tr h="928670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</a:p>
                    <a:p>
                      <a:r>
                        <a:rPr lang="ru-RU" dirty="0" smtClean="0"/>
                        <a:t>п</a:t>
                      </a:r>
                      <a:r>
                        <a:rPr lang="en-US" dirty="0" smtClean="0"/>
                        <a:t>/</a:t>
                      </a:r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</a:t>
                      </a:r>
                      <a:endParaRPr lang="ru-RU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2728"/>
                  </a:ext>
                </a:extLst>
              </a:tr>
              <a:tr h="98097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1.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19.02.2019 г.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Борцовский зал  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Тактико-техническая подготовка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«Совершенствование технико-тактических действий в тренировочных группах»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32626"/>
                  </a:ext>
                </a:extLst>
              </a:tr>
              <a:tr h="98097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2.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17.11.2020 г.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Борцовский зал  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Волевая подготовка спортсменов 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«Занятия с установкой перед соревнованиями»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167926"/>
                  </a:ext>
                </a:extLst>
              </a:tr>
              <a:tr h="875640"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3.</a:t>
                      </a: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r>
                        <a:rPr lang="ru-RU" sz="11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4.</a:t>
                      </a: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  <a:p>
                      <a:endParaRPr lang="ru-RU" sz="1100" dirty="0" smtClean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  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ГБУ РМ СШОР по спортивной борьбе и дзюдо Мишина А.В.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Судейство соревнований «Республиканский турнир по спортивной борьбе на призы В.А. Коурина и выпускников 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598515"/>
                  </a:ext>
                </a:extLst>
              </a:tr>
              <a:tr h="875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Спортивный зал 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Судейство соревнований «Открытое первенство СДЮСШ № 4 по греко-римской борьбе</a:t>
                      </a:r>
                      <a:r>
                        <a:rPr lang="ru-RU" sz="10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197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2696"/>
            <a:ext cx="4192663" cy="5833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41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069"/>
            <a:ext cx="5760640" cy="962699"/>
          </a:xfrm>
        </p:spPr>
        <p:txBody>
          <a:bodyPr/>
          <a:lstStyle/>
          <a:p>
            <a:r>
              <a:rPr lang="ru-RU" sz="18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18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Выступление </a:t>
            </a:r>
            <a:r>
              <a:rPr lang="ru-RU" sz="18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заседаниях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8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методических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советов, научно-практических конференциях, педагогических чтениях, семинарах, секциях, форумах, радиопередачах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очно))</a:t>
            </a:r>
            <a:endParaRPr lang="ru-RU" sz="24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450280"/>
              </p:ext>
            </p:extLst>
          </p:nvPr>
        </p:nvGraphicFramePr>
        <p:xfrm>
          <a:off x="323528" y="1916832"/>
          <a:ext cx="8568952" cy="4386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983">
                  <a:extLst>
                    <a:ext uri="{9D8B030D-6E8A-4147-A177-3AD203B41FA5}">
                      <a16:colId xmlns:a16="http://schemas.microsoft.com/office/drawing/2014/main" val="4009080468"/>
                    </a:ext>
                  </a:extLst>
                </a:gridCol>
                <a:gridCol w="2469020">
                  <a:extLst>
                    <a:ext uri="{9D8B030D-6E8A-4147-A177-3AD203B41FA5}">
                      <a16:colId xmlns:a16="http://schemas.microsoft.com/office/drawing/2014/main" val="1966426606"/>
                    </a:ext>
                  </a:extLst>
                </a:gridCol>
                <a:gridCol w="1742838">
                  <a:extLst>
                    <a:ext uri="{9D8B030D-6E8A-4147-A177-3AD203B41FA5}">
                      <a16:colId xmlns:a16="http://schemas.microsoft.com/office/drawing/2014/main" val="295500783"/>
                    </a:ext>
                  </a:extLst>
                </a:gridCol>
                <a:gridCol w="2832111">
                  <a:extLst>
                    <a:ext uri="{9D8B030D-6E8A-4147-A177-3AD203B41FA5}">
                      <a16:colId xmlns:a16="http://schemas.microsoft.com/office/drawing/2014/main" val="3161493138"/>
                    </a:ext>
                  </a:extLst>
                </a:gridCol>
              </a:tblGrid>
              <a:tr h="50407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Дата</a:t>
                      </a:r>
                      <a:endParaRPr lang="ru-RU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Место</a:t>
                      </a:r>
                      <a:endParaRPr lang="ru-RU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Тема</a:t>
                      </a:r>
                      <a:endParaRPr lang="ru-RU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Название</a:t>
                      </a:r>
                      <a:endParaRPr lang="ru-RU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45972"/>
                  </a:ext>
                </a:extLst>
              </a:tr>
              <a:tr h="14071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14.11.2019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Психологическая подготовка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Психология тренера и спортсмена. Психологические рекомендации.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43019"/>
                  </a:ext>
                </a:extLst>
              </a:tr>
              <a:tr h="9302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09.12.2021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Психологическая подготовка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Психологические факторы в греко-римской борьбе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454170"/>
                  </a:ext>
                </a:extLst>
              </a:tr>
              <a:tr h="15452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20.10.2022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МУДО «СДЮСШ № 4»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Психологическая подготовка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Психологическая компетентность как фактор профессионализма тренера-преподавателя. 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9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64704"/>
            <a:ext cx="3888432" cy="5472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0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5284387" cy="151216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Результаты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участия воспитанников в официальных соревнованиях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8760"/>
            <a:ext cx="3757809" cy="522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047730" cy="6072626"/>
          </a:xfrm>
        </p:spPr>
        <p:txBody>
          <a:bodyPr/>
          <a:lstStyle/>
          <a:p>
            <a:r>
              <a:rPr lang="ru-RU" sz="1400" dirty="0" smtClean="0"/>
              <a:t>- Первенство ФСОП «Россия» Всероссийский турнир по греко-римской борьбе памяти воинов </a:t>
            </a:r>
            <a:r>
              <a:rPr lang="ru-RU" sz="1400" dirty="0" err="1" smtClean="0"/>
              <a:t>борчан</a:t>
            </a:r>
            <a:r>
              <a:rPr lang="ru-RU" sz="1400" dirty="0" smtClean="0"/>
              <a:t>, погибших в Афганистане и других горячих точках, г . Бор, 2019 г.</a:t>
            </a:r>
            <a:br>
              <a:rPr lang="ru-RU" sz="1400" dirty="0" smtClean="0"/>
            </a:br>
            <a:r>
              <a:rPr lang="ru-RU" sz="1400" dirty="0" smtClean="0"/>
              <a:t>1. </a:t>
            </a:r>
            <a:r>
              <a:rPr lang="ru-RU" sz="1400" dirty="0" err="1" smtClean="0"/>
              <a:t>Абузяров</a:t>
            </a:r>
            <a:r>
              <a:rPr lang="ru-RU" sz="1400" dirty="0" smtClean="0"/>
              <a:t> </a:t>
            </a:r>
            <a:r>
              <a:rPr lang="ru-RU" sz="1400" dirty="0" err="1" smtClean="0"/>
              <a:t>Адеель</a:t>
            </a:r>
            <a:r>
              <a:rPr lang="ru-RU" sz="1400" dirty="0" smtClean="0"/>
              <a:t> 1 место</a:t>
            </a:r>
            <a:br>
              <a:rPr lang="ru-RU" sz="1400" dirty="0" smtClean="0"/>
            </a:br>
            <a:r>
              <a:rPr lang="ru-RU" sz="1400" dirty="0" smtClean="0"/>
              <a:t>- Первенство Республики Мордовия по греко-римской борьбе. Г .Саранск 2019 г.</a:t>
            </a:r>
            <a:br>
              <a:rPr lang="ru-RU" sz="1400" dirty="0" smtClean="0"/>
            </a:br>
            <a:r>
              <a:rPr lang="ru-RU" sz="1400" dirty="0" smtClean="0"/>
              <a:t>1. </a:t>
            </a:r>
            <a:r>
              <a:rPr lang="ru-RU" sz="1400" dirty="0" err="1" smtClean="0"/>
              <a:t>Абузяров</a:t>
            </a:r>
            <a:r>
              <a:rPr lang="ru-RU" sz="1400" dirty="0" smtClean="0"/>
              <a:t> Адель 1 место</a:t>
            </a:r>
            <a:br>
              <a:rPr lang="ru-RU" sz="1400" dirty="0" smtClean="0"/>
            </a:br>
            <a:r>
              <a:rPr lang="ru-RU" sz="1400" dirty="0" smtClean="0"/>
              <a:t>- Всероссийский турнир «Надежды России» по греко-римской борьбе памяти МС СССР С.Т. </a:t>
            </a:r>
            <a:r>
              <a:rPr lang="ru-RU" sz="1400" dirty="0" err="1" smtClean="0"/>
              <a:t>Сусликова</a:t>
            </a:r>
            <a:r>
              <a:rPr lang="ru-RU" sz="1400" dirty="0" smtClean="0"/>
              <a:t> г. </a:t>
            </a:r>
            <a:r>
              <a:rPr lang="ru-RU" sz="1400" dirty="0" err="1" smtClean="0"/>
              <a:t>Самар</a:t>
            </a:r>
            <a:r>
              <a:rPr lang="ru-RU" sz="1400" dirty="0" smtClean="0"/>
              <a:t> 2019 г.</a:t>
            </a:r>
            <a:br>
              <a:rPr lang="ru-RU" sz="1400" dirty="0" smtClean="0"/>
            </a:br>
            <a:r>
              <a:rPr lang="ru-RU" sz="1400" dirty="0" smtClean="0"/>
              <a:t>1</a:t>
            </a:r>
            <a:r>
              <a:rPr lang="ru-RU" sz="1400" dirty="0"/>
              <a:t>. </a:t>
            </a:r>
            <a:r>
              <a:rPr lang="ru-RU" sz="1400" dirty="0" err="1"/>
              <a:t>Абузяров</a:t>
            </a:r>
            <a:r>
              <a:rPr lang="ru-RU" sz="1400" dirty="0"/>
              <a:t> Адель 1 место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- Республиканский турнир по греко-римской борьбе посвященный памяти мастера спорта СССР заслуженного тренера РСФСР </a:t>
            </a:r>
            <a:r>
              <a:rPr lang="ru-RU" sz="1400" dirty="0" err="1" smtClean="0"/>
              <a:t>Кокурина</a:t>
            </a:r>
            <a:r>
              <a:rPr lang="ru-RU" sz="1400" dirty="0" smtClean="0"/>
              <a:t> К.А.</a:t>
            </a:r>
            <a:br>
              <a:rPr lang="ru-RU" sz="1400" dirty="0" smtClean="0"/>
            </a:br>
            <a:r>
              <a:rPr lang="ru-RU" sz="1400" dirty="0" smtClean="0"/>
              <a:t>1. </a:t>
            </a:r>
            <a:r>
              <a:rPr lang="ru-RU" sz="1400" dirty="0" err="1" smtClean="0"/>
              <a:t>Подмарев</a:t>
            </a:r>
            <a:r>
              <a:rPr lang="ru-RU" sz="1400" dirty="0" smtClean="0"/>
              <a:t> Егор 3 место</a:t>
            </a:r>
            <a:br>
              <a:rPr lang="ru-RU" sz="1400" dirty="0" smtClean="0"/>
            </a:br>
            <a:r>
              <a:rPr lang="ru-RU" sz="1400" dirty="0" smtClean="0"/>
              <a:t>- Всероссийский турнир по </a:t>
            </a:r>
            <a:r>
              <a:rPr lang="ru-RU" sz="1400" dirty="0" err="1" smtClean="0"/>
              <a:t>греко</a:t>
            </a:r>
            <a:r>
              <a:rPr lang="ru-RU" sz="1400" dirty="0" smtClean="0"/>
              <a:t>–римской борьбе среди юношей памяти Игоря </a:t>
            </a:r>
            <a:r>
              <a:rPr lang="ru-RU" sz="1400" dirty="0" err="1" smtClean="0"/>
              <a:t>Найвальта</a:t>
            </a:r>
            <a:r>
              <a:rPr lang="ru-RU" sz="1400" dirty="0" smtClean="0"/>
              <a:t> г. Самара 2019 г.</a:t>
            </a:r>
            <a:br>
              <a:rPr lang="ru-RU" sz="1400" dirty="0" smtClean="0"/>
            </a:br>
            <a:r>
              <a:rPr lang="ru-RU" sz="1400" dirty="0" smtClean="0"/>
              <a:t>1. </a:t>
            </a:r>
            <a:r>
              <a:rPr lang="ru-RU" sz="1400" dirty="0" err="1" smtClean="0"/>
              <a:t>Абузяров</a:t>
            </a:r>
            <a:r>
              <a:rPr lang="ru-RU" sz="1400" dirty="0" smtClean="0"/>
              <a:t>  1 место</a:t>
            </a:r>
            <a:br>
              <a:rPr lang="ru-RU" sz="1400" dirty="0" smtClean="0"/>
            </a:br>
            <a:r>
              <a:rPr lang="ru-RU" sz="1400" dirty="0" smtClean="0"/>
              <a:t>- Первенство России по </a:t>
            </a:r>
            <a:r>
              <a:rPr lang="ru-RU" sz="1400" dirty="0" err="1" smtClean="0"/>
              <a:t>греко</a:t>
            </a:r>
            <a:r>
              <a:rPr lang="ru-RU" sz="1400" dirty="0" smtClean="0"/>
              <a:t>–римской борьбе среди юношей до 18 лет </a:t>
            </a:r>
            <a:br>
              <a:rPr lang="ru-RU" sz="1400" dirty="0" smtClean="0"/>
            </a:br>
            <a:r>
              <a:rPr lang="ru-RU" sz="1400" dirty="0" smtClean="0"/>
              <a:t>г. Назрань, 2020 г.</a:t>
            </a:r>
            <a:br>
              <a:rPr lang="ru-RU" sz="1400" dirty="0" smtClean="0"/>
            </a:br>
            <a:r>
              <a:rPr lang="ru-RU" sz="1400" dirty="0" smtClean="0"/>
              <a:t>1. </a:t>
            </a:r>
            <a:r>
              <a:rPr lang="ru-RU" sz="1400" dirty="0" err="1" smtClean="0"/>
              <a:t>Абузяров</a:t>
            </a:r>
            <a:r>
              <a:rPr lang="ru-RU" sz="1400" dirty="0" smtClean="0"/>
              <a:t> Адель 3 место</a:t>
            </a:r>
            <a:br>
              <a:rPr lang="ru-RU" sz="1400" dirty="0" smtClean="0"/>
            </a:br>
            <a:r>
              <a:rPr lang="ru-RU" sz="1400" dirty="0" smtClean="0"/>
              <a:t>- Первенство Республики Мордовия по греко-римской борьбе посвященный Дню </a:t>
            </a:r>
            <a:r>
              <a:rPr lang="ru-RU" sz="1400" dirty="0"/>
              <a:t>з</a:t>
            </a:r>
            <a:r>
              <a:rPr lang="ru-RU" sz="1400" dirty="0" smtClean="0"/>
              <a:t>ащитника Отечества. С. Большая Елховка, 2020 г.</a:t>
            </a:r>
            <a:br>
              <a:rPr lang="ru-RU" sz="1400" dirty="0" smtClean="0"/>
            </a:br>
            <a:r>
              <a:rPr lang="ru-RU" sz="1400" dirty="0" smtClean="0"/>
              <a:t>1. </a:t>
            </a:r>
            <a:r>
              <a:rPr lang="ru-RU" sz="1400" dirty="0" err="1" smtClean="0"/>
              <a:t>Илькинов</a:t>
            </a:r>
            <a:r>
              <a:rPr lang="ru-RU" sz="1400" dirty="0" smtClean="0"/>
              <a:t> Дмитрий 3 место</a:t>
            </a:r>
            <a:br>
              <a:rPr lang="ru-RU" sz="1400" dirty="0" smtClean="0"/>
            </a:br>
            <a:r>
              <a:rPr lang="ru-RU" sz="1400" dirty="0"/>
              <a:t>- Открытый Республиканский турнир по греко-римской борьбе посвященный Дню Победы 2021 г.</a:t>
            </a:r>
            <a:br>
              <a:rPr lang="ru-RU" sz="1400" dirty="0"/>
            </a:br>
            <a:r>
              <a:rPr lang="ru-RU" sz="1400" dirty="0"/>
              <a:t>1. Вишняков Кирилл 2 место</a:t>
            </a:r>
            <a:br>
              <a:rPr lang="ru-RU" sz="1400" dirty="0"/>
            </a:br>
            <a:r>
              <a:rPr lang="ru-RU" sz="1400" dirty="0"/>
              <a:t>- Первенство Республики Мордовия по греко-римской борьбе 2021 г.</a:t>
            </a:r>
            <a:br>
              <a:rPr lang="ru-RU" sz="1400" dirty="0"/>
            </a:br>
            <a:r>
              <a:rPr lang="ru-RU" sz="1400" dirty="0"/>
              <a:t>1. </a:t>
            </a:r>
            <a:r>
              <a:rPr lang="ru-RU" sz="1400" dirty="0" err="1"/>
              <a:t>Абдюшев</a:t>
            </a:r>
            <a:r>
              <a:rPr lang="ru-RU" sz="1400" dirty="0"/>
              <a:t> </a:t>
            </a:r>
            <a:r>
              <a:rPr lang="ru-RU" sz="1400" dirty="0" err="1"/>
              <a:t>Азамат</a:t>
            </a:r>
            <a:r>
              <a:rPr lang="ru-RU" sz="1400" dirty="0"/>
              <a:t> 2 место.</a:t>
            </a:r>
            <a:br>
              <a:rPr lang="ru-RU" sz="1400" dirty="0"/>
            </a:br>
            <a:r>
              <a:rPr lang="ru-RU" sz="1400" dirty="0"/>
              <a:t>2. Новокрещенов Антон 3 место.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400" dirty="0" smtClean="0"/>
              <a:t>- Первенство Республики Мордовия по греко-римской борьбе г. </a:t>
            </a:r>
            <a:r>
              <a:rPr lang="ru-RU" sz="1400" dirty="0"/>
              <a:t>С</a:t>
            </a:r>
            <a:r>
              <a:rPr lang="ru-RU" sz="1400" dirty="0" smtClean="0"/>
              <a:t>аранск. 2021 г.</a:t>
            </a:r>
            <a:br>
              <a:rPr lang="ru-RU" sz="1400" dirty="0" smtClean="0"/>
            </a:br>
            <a:r>
              <a:rPr lang="ru-RU" sz="1400" dirty="0" smtClean="0"/>
              <a:t>1. </a:t>
            </a:r>
            <a:r>
              <a:rPr lang="ru-RU" sz="1400" dirty="0" err="1" smtClean="0"/>
              <a:t>Абузяров</a:t>
            </a:r>
            <a:r>
              <a:rPr lang="ru-RU" sz="1400" dirty="0" smtClean="0"/>
              <a:t> Адель 3 место</a:t>
            </a:r>
            <a:br>
              <a:rPr lang="ru-RU" sz="1400" dirty="0" smtClean="0"/>
            </a:br>
            <a:r>
              <a:rPr lang="ru-RU" sz="1400" dirty="0" smtClean="0"/>
              <a:t>- Первенство России по </a:t>
            </a:r>
            <a:r>
              <a:rPr lang="ru-RU" sz="1400" dirty="0" err="1" smtClean="0"/>
              <a:t>греко</a:t>
            </a:r>
            <a:r>
              <a:rPr lang="ru-RU" sz="1400" dirty="0" smtClean="0"/>
              <a:t> –римской борьбе среди юношей, г. Саранск, 2021 г.</a:t>
            </a:r>
            <a:br>
              <a:rPr lang="ru-RU" sz="1400" dirty="0" smtClean="0"/>
            </a:br>
            <a:r>
              <a:rPr lang="ru-RU" sz="1400" dirty="0" smtClean="0"/>
              <a:t>1. </a:t>
            </a:r>
            <a:r>
              <a:rPr lang="ru-RU" sz="1400" dirty="0" err="1" smtClean="0"/>
              <a:t>Абузяров</a:t>
            </a:r>
            <a:r>
              <a:rPr lang="ru-RU" sz="1400" dirty="0" smtClean="0"/>
              <a:t> Адель 3 место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29097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245175"/>
            <a:ext cx="7992888" cy="6612825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- Первенство Приволжского Федерального округа по греко-римской борьбе памяти ЗТР РСФСР Пушкарева В.В.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Абузяров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Адель 2 место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- Республиканский турнир по спортивной борьбе среди юношей посвященный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Днь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защитника Отечества. Г. Саранск, 2021 г.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Илькинов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Дмитрий 2 место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- Первенство Городского округа Саранск по вольной борьбе среди мальчиков и девочек г .Саранск 2021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Подмарев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Егор 3 место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Первенство МУДО «СДЮСШ № 4» по греко-римской борьбе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Подмарев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Егор 1 место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- Открытый Республиканский турнир по греко-римской борьбе, посвященный Дню Победы г. Рузаевка 2021 г.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Якимов Георгий 3 место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2.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Маширов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Матвей 3 место</a:t>
            </a:r>
          </a:p>
          <a:p>
            <a:pPr>
              <a:spcBef>
                <a:spcPts val="0"/>
              </a:spcBef>
            </a:pPr>
            <a:r>
              <a:rPr lang="ru-RU" sz="1500" dirty="0" smtClean="0">
                <a:solidFill>
                  <a:schemeClr val="tx1">
                    <a:lumMod val="85000"/>
                  </a:schemeClr>
                </a:solidFill>
              </a:rPr>
              <a:t>- Первенство Республики </a:t>
            </a:r>
            <a:r>
              <a:rPr lang="ru-RU" sz="1500" dirty="0">
                <a:solidFill>
                  <a:schemeClr val="tx1">
                    <a:lumMod val="85000"/>
                  </a:schemeClr>
                </a:solidFill>
              </a:rPr>
              <a:t>Мордовия по греко-римской </a:t>
            </a:r>
            <a:r>
              <a:rPr lang="ru-RU" sz="1500" dirty="0" smtClean="0">
                <a:solidFill>
                  <a:schemeClr val="tx1">
                    <a:lumMod val="85000"/>
                  </a:schemeClr>
                </a:solidFill>
              </a:rPr>
              <a:t>борьбе среди юношей до 21 года </a:t>
            </a:r>
            <a:r>
              <a:rPr lang="ru-RU" sz="1500" dirty="0">
                <a:solidFill>
                  <a:schemeClr val="tx1">
                    <a:lumMod val="85000"/>
                  </a:schemeClr>
                </a:solidFill>
              </a:rPr>
              <a:t>г. Саранск. </a:t>
            </a:r>
            <a:r>
              <a:rPr lang="ru-RU" sz="1500" dirty="0" smtClean="0">
                <a:solidFill>
                  <a:schemeClr val="tx1">
                    <a:lumMod val="85000"/>
                  </a:schemeClr>
                </a:solidFill>
              </a:rPr>
              <a:t>2022 </a:t>
            </a:r>
            <a:r>
              <a:rPr lang="ru-RU" sz="1500" dirty="0">
                <a:solidFill>
                  <a:schemeClr val="tx1">
                    <a:lumMod val="85000"/>
                  </a:schemeClr>
                </a:solidFill>
              </a:rPr>
              <a:t>г.</a:t>
            </a:r>
            <a:br>
              <a:rPr lang="ru-RU" sz="15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ru-RU" sz="1500" dirty="0">
                <a:solidFill>
                  <a:schemeClr val="tx1">
                    <a:lumMod val="85000"/>
                  </a:schemeClr>
                </a:solidFill>
              </a:rPr>
              <a:t>1. </a:t>
            </a:r>
            <a:r>
              <a:rPr lang="ru-RU" sz="1500" dirty="0" err="1">
                <a:solidFill>
                  <a:schemeClr val="tx1">
                    <a:lumMod val="85000"/>
                  </a:schemeClr>
                </a:solidFill>
              </a:rPr>
              <a:t>Абузяров</a:t>
            </a:r>
            <a:r>
              <a:rPr lang="ru-RU" sz="1500" dirty="0">
                <a:solidFill>
                  <a:schemeClr val="tx1">
                    <a:lumMod val="85000"/>
                  </a:schemeClr>
                </a:solidFill>
              </a:rPr>
              <a:t> Адель 3 </a:t>
            </a:r>
            <a:r>
              <a:rPr lang="ru-RU" sz="1500" dirty="0" smtClean="0">
                <a:solidFill>
                  <a:schemeClr val="tx1">
                    <a:lumMod val="85000"/>
                  </a:schemeClr>
                </a:solidFill>
              </a:rPr>
              <a:t>место</a:t>
            </a:r>
          </a:p>
          <a:p>
            <a:pPr>
              <a:spcBef>
                <a:spcPts val="0"/>
              </a:spcBef>
            </a:pPr>
            <a:r>
              <a:rPr lang="ru-RU" sz="1500" dirty="0" smtClean="0">
                <a:solidFill>
                  <a:schemeClr val="tx1">
                    <a:lumMod val="85000"/>
                  </a:schemeClr>
                </a:solidFill>
              </a:rPr>
              <a:t>-</a:t>
            </a:r>
            <a:r>
              <a:rPr lang="ru-RU" sz="1500" cap="none" dirty="0">
                <a:solidFill>
                  <a:schemeClr val="tx1">
                    <a:lumMod val="85000"/>
                  </a:schemeClr>
                </a:solidFill>
              </a:rPr>
              <a:t>Первенство МУДО «СДЮСШ № 4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» городского округа Саранск </a:t>
            </a:r>
            <a:r>
              <a:rPr lang="ru-RU" sz="1500" cap="none" dirty="0">
                <a:solidFill>
                  <a:schemeClr val="tx1">
                    <a:lumMod val="85000"/>
                  </a:schemeClr>
                </a:solidFill>
              </a:rPr>
              <a:t>по греко-римской 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борьбе 2022 г.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Бочков Савелий 1 место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2. Вишняков Кирилл  1 место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3. Головин Кирилл 2 место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4.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Маширов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Матвей 2 место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Соревнования по спортивной борьбе спортивно оздоровительного Лагеря «Орленок»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Вергазов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Дмитрий 3 место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Фестиваль детской борьбы «Юный Чемпион» г. Саранск 2022 г.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Вергазов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Дмитрий 1 место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Первенство </a:t>
            </a:r>
            <a:r>
              <a:rPr lang="ru-RU" sz="1500" cap="none" dirty="0">
                <a:solidFill>
                  <a:schemeClr val="tx1">
                    <a:lumMod val="85000"/>
                  </a:schemeClr>
                </a:solidFill>
              </a:rPr>
              <a:t>МУДО «СДЮСШ № 4» 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по </a:t>
            </a:r>
            <a:r>
              <a:rPr lang="ru-RU" sz="1500" cap="none" dirty="0">
                <a:solidFill>
                  <a:schemeClr val="tx1">
                    <a:lumMod val="85000"/>
                  </a:schemeClr>
                </a:solidFill>
              </a:rPr>
              <a:t>греко-римской 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борьбе среди младших школьников </a:t>
            </a:r>
            <a:r>
              <a:rPr lang="ru-RU" sz="1500" cap="none" dirty="0">
                <a:solidFill>
                  <a:schemeClr val="tx1">
                    <a:lumMod val="85000"/>
                  </a:schemeClr>
                </a:solidFill>
              </a:rPr>
              <a:t>2022 г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Вергазов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Дмитрий 1 место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2. Головин Кирилл  3 место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- </a:t>
            </a:r>
            <a:r>
              <a:rPr lang="ru-RU" sz="1500" cap="none" dirty="0">
                <a:solidFill>
                  <a:schemeClr val="tx1">
                    <a:lumMod val="85000"/>
                  </a:schemeClr>
                </a:solidFill>
              </a:rPr>
              <a:t>Первенство МУДО «СДЮСШ № 4» по греко-римской борьбе среди 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мальчиков 2022 </a:t>
            </a:r>
            <a:r>
              <a:rPr lang="ru-RU" sz="1500" cap="none" dirty="0">
                <a:solidFill>
                  <a:schemeClr val="tx1">
                    <a:lumMod val="85000"/>
                  </a:schemeClr>
                </a:solidFill>
              </a:rPr>
              <a:t>г.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</a:t>
            </a:r>
            <a:r>
              <a:rPr lang="ru-RU" sz="1500" cap="none" dirty="0" err="1" smtClean="0">
                <a:solidFill>
                  <a:schemeClr val="tx1">
                    <a:lumMod val="85000"/>
                  </a:schemeClr>
                </a:solidFill>
              </a:rPr>
              <a:t>Вергазов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sz="1500" cap="none" dirty="0">
                <a:solidFill>
                  <a:schemeClr val="tx1">
                    <a:lumMod val="85000"/>
                  </a:schemeClr>
                </a:solidFill>
              </a:rPr>
              <a:t>Дмитрий 1 </a:t>
            </a: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место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Первенство СДЮСШ № 4 по ОФП г. Саранск, 2022 г.</a:t>
            </a:r>
          </a:p>
          <a:p>
            <a:pPr>
              <a:spcBef>
                <a:spcPts val="0"/>
              </a:spcBef>
            </a:pPr>
            <a:r>
              <a:rPr lang="ru-RU" sz="1500" cap="none" dirty="0" smtClean="0">
                <a:solidFill>
                  <a:schemeClr val="tx1">
                    <a:lumMod val="85000"/>
                  </a:schemeClr>
                </a:solidFill>
              </a:rPr>
              <a:t>1. Вишняков Кирилл 1 место</a:t>
            </a:r>
          </a:p>
          <a:p>
            <a:pPr>
              <a:spcBef>
                <a:spcPts val="0"/>
              </a:spcBef>
            </a:pPr>
            <a:r>
              <a:rPr lang="ru-RU" sz="1400" cap="none" dirty="0" smtClean="0">
                <a:solidFill>
                  <a:schemeClr val="tx1">
                    <a:lumMod val="85000"/>
                  </a:schemeClr>
                </a:solidFill>
              </a:rPr>
              <a:t>- </a:t>
            </a:r>
            <a:r>
              <a:rPr lang="ru-RU" sz="1400" cap="none" dirty="0">
                <a:solidFill>
                  <a:schemeClr val="tx1">
                    <a:lumMod val="85000"/>
                  </a:schemeClr>
                </a:solidFill>
              </a:rPr>
              <a:t>Первенство Городского округа Саранск по вольной борьбе среди мальчиков и девочек г .Саранск </a:t>
            </a:r>
            <a:r>
              <a:rPr lang="ru-RU" sz="1400" cap="none" dirty="0" smtClean="0">
                <a:solidFill>
                  <a:schemeClr val="tx1">
                    <a:lumMod val="85000"/>
                  </a:schemeClr>
                </a:solidFill>
              </a:rPr>
              <a:t>2022</a:t>
            </a:r>
            <a:endParaRPr lang="ru-RU" sz="1400" cap="none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cap="none" dirty="0" err="1" smtClean="0">
                <a:solidFill>
                  <a:schemeClr val="tx1">
                    <a:lumMod val="85000"/>
                  </a:schemeClr>
                </a:solidFill>
              </a:rPr>
              <a:t>Кашкин</a:t>
            </a:r>
            <a:r>
              <a:rPr lang="ru-RU" sz="1400" cap="none" dirty="0" smtClean="0">
                <a:solidFill>
                  <a:schemeClr val="tx1">
                    <a:lumMod val="85000"/>
                  </a:schemeClr>
                </a:solidFill>
              </a:rPr>
              <a:t> Денис 2 место</a:t>
            </a:r>
            <a:endParaRPr lang="ru-RU" sz="1400" cap="none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ru-RU" sz="1400" cap="none" dirty="0">
              <a:solidFill>
                <a:schemeClr val="tx1">
                  <a:lumMod val="8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/>
              <a:t/>
            </a:r>
            <a:br>
              <a:rPr lang="ru-RU" sz="1400" dirty="0"/>
            </a:br>
            <a:endParaRPr lang="ru-RU" sz="1400" cap="none" dirty="0" smtClean="0"/>
          </a:p>
          <a:p>
            <a:pPr>
              <a:spcBef>
                <a:spcPts val="0"/>
              </a:spcBef>
            </a:pPr>
            <a:endParaRPr lang="ru-RU" sz="1400" cap="none" dirty="0"/>
          </a:p>
        </p:txBody>
      </p:sp>
    </p:spTree>
    <p:extLst>
      <p:ext uri="{BB962C8B-B14F-4D97-AF65-F5344CB8AC3E}">
        <p14:creationId xmlns:p14="http://schemas.microsoft.com/office/powerpoint/2010/main" val="4262949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body" idx="1"/>
          </p:nvPr>
        </p:nvSpPr>
        <p:spPr>
          <a:xfrm>
            <a:off x="250825" y="260350"/>
            <a:ext cx="7235825" cy="6337300"/>
          </a:xfrm>
        </p:spPr>
        <p:txBody>
          <a:bodyPr>
            <a:normAutofit/>
          </a:bodyPr>
          <a:lstStyle/>
          <a:p>
            <a:r>
              <a:rPr lang="ru-RU" sz="1400" cap="none" dirty="0" smtClean="0"/>
              <a:t>Первенство МУДО «СДЮСШ № 4» городского округа Саранск по вольной борьбе среди девочек и мальчиков г. Саранск 2022 г.</a:t>
            </a:r>
          </a:p>
          <a:p>
            <a:pPr marL="342900" indent="-342900">
              <a:buAutoNum type="arabicPeriod"/>
            </a:pPr>
            <a:r>
              <a:rPr lang="ru-RU" sz="1400" cap="none" dirty="0" smtClean="0"/>
              <a:t>Лосев Артем 3 место</a:t>
            </a:r>
          </a:p>
          <a:p>
            <a:r>
              <a:rPr lang="ru-RU" sz="1400" cap="none" dirty="0" smtClean="0"/>
              <a:t>Первенство МУДО «СДЮСШ № 4» городского округа Саранск по спортивному самбо. Саранск, 2022г.</a:t>
            </a:r>
          </a:p>
          <a:p>
            <a:pPr marL="342900" indent="-342900">
              <a:buAutoNum type="arabicPeriod"/>
            </a:pPr>
            <a:r>
              <a:rPr lang="ru-RU" sz="1400" cap="none" dirty="0" err="1" smtClean="0"/>
              <a:t>Подмарев</a:t>
            </a:r>
            <a:r>
              <a:rPr lang="ru-RU" sz="1400" cap="none" dirty="0" smtClean="0"/>
              <a:t> Егор 2 место</a:t>
            </a:r>
          </a:p>
          <a:p>
            <a:r>
              <a:rPr lang="ru-RU" sz="1400" cap="none" dirty="0" smtClean="0"/>
              <a:t>Республиканский турнир по спортивной борьбе на призы </a:t>
            </a:r>
            <a:r>
              <a:rPr lang="ru-RU" sz="1400" cap="none" dirty="0" err="1" smtClean="0"/>
              <a:t>Кокурина</a:t>
            </a:r>
            <a:r>
              <a:rPr lang="ru-RU" sz="1400" cap="none" dirty="0" smtClean="0"/>
              <a:t> В.А. и выпускников СДЮСШ № 4» г. Саранск, 2022 г.</a:t>
            </a:r>
          </a:p>
          <a:p>
            <a:pPr marL="342900" indent="-342900">
              <a:buAutoNum type="arabicPeriod"/>
            </a:pPr>
            <a:r>
              <a:rPr lang="ru-RU" sz="1400" cap="none" dirty="0" err="1" smtClean="0"/>
              <a:t>Подмарев</a:t>
            </a:r>
            <a:r>
              <a:rPr lang="ru-RU" sz="1400" cap="none" dirty="0" smtClean="0"/>
              <a:t> Егор 2 </a:t>
            </a:r>
            <a:r>
              <a:rPr lang="ru-RU" sz="1400" cap="none" dirty="0" err="1" smtClean="0"/>
              <a:t>сместо</a:t>
            </a:r>
            <a:endParaRPr lang="ru-RU" sz="1400" cap="none" dirty="0" smtClean="0"/>
          </a:p>
          <a:p>
            <a:r>
              <a:rPr lang="ru-RU" sz="1400" cap="none" dirty="0" smtClean="0"/>
              <a:t>Республиканский турнир по спортивной борьбе посвященный 40-летию спортивной карьеры тренера преподавателя </a:t>
            </a:r>
            <a:r>
              <a:rPr lang="ru-RU" sz="1400" cap="none" dirty="0" err="1" smtClean="0"/>
              <a:t>Фатиха</a:t>
            </a:r>
            <a:r>
              <a:rPr lang="ru-RU" sz="1400" cap="none" dirty="0" smtClean="0"/>
              <a:t> </a:t>
            </a:r>
            <a:r>
              <a:rPr lang="ru-RU" sz="1400" cap="none" dirty="0" err="1" smtClean="0"/>
              <a:t>Ихаковича</a:t>
            </a:r>
            <a:r>
              <a:rPr lang="ru-RU" sz="1400" cap="none" dirty="0" smtClean="0"/>
              <a:t> </a:t>
            </a:r>
            <a:r>
              <a:rPr lang="ru-RU" sz="1400" cap="none" dirty="0" err="1" smtClean="0"/>
              <a:t>Шафиева</a:t>
            </a:r>
            <a:r>
              <a:rPr lang="ru-RU" sz="1400" cap="none" dirty="0" smtClean="0"/>
              <a:t> с. Б. Елховка 2022 г.</a:t>
            </a:r>
          </a:p>
          <a:p>
            <a:r>
              <a:rPr lang="ru-RU" sz="1400" cap="none" dirty="0" smtClean="0"/>
              <a:t>1. </a:t>
            </a:r>
            <a:r>
              <a:rPr lang="ru-RU" sz="1400" cap="none" dirty="0" err="1" smtClean="0"/>
              <a:t>Подмарев</a:t>
            </a:r>
            <a:r>
              <a:rPr lang="ru-RU" sz="1400" cap="none" dirty="0" smtClean="0"/>
              <a:t> Егор 2 место</a:t>
            </a:r>
            <a:endParaRPr lang="ru-RU" sz="1400" cap="none" dirty="0"/>
          </a:p>
        </p:txBody>
      </p:sp>
    </p:spTree>
    <p:extLst>
      <p:ext uri="{BB962C8B-B14F-4D97-AF65-F5344CB8AC3E}">
        <p14:creationId xmlns:p14="http://schemas.microsoft.com/office/powerpoint/2010/main" val="1573113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655272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60223"/>
            <a:ext cx="3500307" cy="520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860223"/>
            <a:ext cx="3581574" cy="520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-99392"/>
            <a:ext cx="7848872" cy="470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bg2">
                  <a:lumMod val="7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bg2">
                  <a:lumMod val="7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bg2">
                  <a:lumMod val="7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tx2">
                  <a:lumMod val="1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solidFill>
                <a:schemeClr val="tx2">
                  <a:lumMod val="10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6" charset="0"/>
                <a:cs typeface="Arial Unicode MS" charset="0"/>
              </a:rPr>
              <a:t> </a:t>
            </a:r>
            <a:endParaRPr lang="ru-RU" sz="2000" b="1" dirty="0" smtClean="0">
              <a:solidFill>
                <a:schemeClr val="tx1">
                  <a:lumMod val="8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 Дата </a:t>
            </a:r>
            <a:r>
              <a:rPr lang="ru-RU" sz="2000" b="1" dirty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рождения: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08.06.1981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- Профессиональное </a:t>
            </a:r>
            <a:r>
              <a:rPr lang="ru-RU" sz="2000" b="1" dirty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образование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: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Государственное образовательное учреждение высшего профессионального образования «МГПИ имени М.Е. </a:t>
            </a:r>
            <a:r>
              <a:rPr lang="ru-RU" sz="2000" b="1" dirty="0" err="1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Евсевьева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» №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диплома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ВСБ 0820054 от 26.01.2005 г.</a:t>
            </a:r>
            <a:endParaRPr lang="ru-RU" sz="2000" b="1" dirty="0" smtClean="0">
              <a:solidFill>
                <a:schemeClr val="tx1">
                  <a:lumMod val="8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solidFill>
                <a:schemeClr val="tx1">
                  <a:lumMod val="8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-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22 года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22 года</a:t>
            </a:r>
            <a:endParaRPr lang="ru-RU" sz="2000" b="1" dirty="0">
              <a:solidFill>
                <a:schemeClr val="tx1">
                  <a:lumMod val="85000"/>
                </a:schemeClr>
              </a:solidFill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Times New Roman" pitchFamily="16" charset="0"/>
                <a:cs typeface="Arial Unicode MS" charset="0"/>
              </a:rPr>
              <a:t>Повышение квалификации: Профессиональные аспекты деятельности тренеров-преподавателей ДЮСШ в условиях реализации Федеральных стандартов спортивной подготовки.</a:t>
            </a:r>
            <a:endParaRPr lang="ru-RU" sz="2000" b="1" dirty="0">
              <a:solidFill>
                <a:schemeClr val="tx1">
                  <a:lumMod val="85000"/>
                </a:schemeClr>
              </a:solidFill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572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82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3552065" cy="539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14709"/>
            <a:ext cx="3384376" cy="5421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721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3830063" cy="577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10367"/>
            <a:ext cx="4024494" cy="5654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751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3560679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872716"/>
            <a:ext cx="3600400" cy="5059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0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80728"/>
            <a:ext cx="3676122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5581"/>
            <a:ext cx="3723172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61420"/>
            <a:ext cx="3859741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776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820648" cy="548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92696"/>
            <a:ext cx="3864672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035421" cy="5661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4054312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938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70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861405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4187784" cy="581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7894386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</a:rPr>
              <a:t>ПРЕДСТАВЛЕНИЕ</a:t>
            </a:r>
            <a:endParaRPr lang="ru-RU" sz="24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96" y="1124744"/>
            <a:ext cx="3793254" cy="536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233927" cy="5949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21686"/>
            <a:ext cx="3768438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4261155" cy="5949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91080"/>
            <a:ext cx="3760763" cy="59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4489"/>
            <a:ext cx="4290274" cy="5877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6497"/>
            <a:ext cx="416566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45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t="7350" r="13202" b="5500"/>
          <a:stretch/>
        </p:blipFill>
        <p:spPr>
          <a:xfrm>
            <a:off x="2699792" y="476672"/>
            <a:ext cx="4179934" cy="608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95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4851" r="13601" b="3800"/>
          <a:stretch/>
        </p:blipFill>
        <p:spPr>
          <a:xfrm>
            <a:off x="179512" y="352559"/>
            <a:ext cx="4320480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701" r="12200" b="10101"/>
          <a:stretch/>
        </p:blipFill>
        <p:spPr>
          <a:xfrm>
            <a:off x="4716016" y="444470"/>
            <a:ext cx="4248472" cy="61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4384534" cy="616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3800" r="9401" b="2751"/>
          <a:stretch/>
        </p:blipFill>
        <p:spPr>
          <a:xfrm>
            <a:off x="251520" y="449174"/>
            <a:ext cx="4113356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9174"/>
            <a:ext cx="3943300" cy="59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073677" cy="5760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32628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76672"/>
            <a:ext cx="4176464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5320"/>
            <a:ext cx="401419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1019" r="10625"/>
          <a:stretch/>
        </p:blipFill>
        <p:spPr>
          <a:xfrm>
            <a:off x="2339752" y="548680"/>
            <a:ext cx="4320480" cy="5917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08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70080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Степень обеспечения повышения </a:t>
            </a:r>
            <a:b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уровня подготовленности воспитанников</a:t>
            </a:r>
            <a:endParaRPr lang="ru-RU" sz="24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3994" y="336610"/>
            <a:ext cx="484968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614"/>
            <a:ext cx="8676456" cy="204223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Система взаимодействия с родителями воспитанников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76672"/>
            <a:ext cx="7056784" cy="604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76672"/>
            <a:ext cx="4336679" cy="603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056" y="1142256"/>
            <a:ext cx="6620968" cy="1981200"/>
          </a:xfrm>
        </p:spPr>
        <p:txBody>
          <a:bodyPr/>
          <a:lstStyle/>
          <a:p>
            <a:r>
              <a:rPr lang="ru-RU" sz="32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2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Награды </a:t>
            </a:r>
            <a:r>
              <a:rPr lang="ru-RU" sz="32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sz="32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2132856"/>
            <a:ext cx="6696744" cy="38869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</a:rPr>
              <a:t>- Благодарность </a:t>
            </a: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</a:rPr>
              <a:t>Главы городского округа Саранск за многолетний добросовестный труд и достигнутые успехи в профессиональной деятельности.</a:t>
            </a:r>
            <a:endParaRPr lang="ru-RU" sz="2000" b="1" dirty="0" smtClean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024"/>
            <a:ext cx="4824536" cy="670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80920" cy="172819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10.Общественно-педагогическая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38811"/>
            <a:ext cx="3945939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20688"/>
            <a:ext cx="4048647" cy="563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84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6408712" cy="1628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Сохранность контингента </a:t>
            </a:r>
            <a:b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воспитанников на этапах спортивной подготовки</a:t>
            </a:r>
            <a:endParaRPr lang="ru-RU" sz="24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309302"/>
              </p:ext>
            </p:extLst>
          </p:nvPr>
        </p:nvGraphicFramePr>
        <p:xfrm>
          <a:off x="899592" y="1634605"/>
          <a:ext cx="7560840" cy="4605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608524045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154567777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3282084159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542939575"/>
                    </a:ext>
                  </a:extLst>
                </a:gridCol>
              </a:tblGrid>
              <a:tr h="71516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КРИТЕРИИ</a:t>
                      </a:r>
                      <a:endParaRPr lang="ru-RU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2019-2020 уч. </a:t>
                      </a:r>
                      <a:r>
                        <a:rPr lang="ru-RU" baseline="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год</a:t>
                      </a:r>
                      <a:endParaRPr lang="ru-RU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2020-2021</a:t>
                      </a:r>
                      <a:r>
                        <a:rPr lang="ru-RU" baseline="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 уч. год</a:t>
                      </a:r>
                      <a:endParaRPr lang="ru-RU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2021-2022</a:t>
                      </a:r>
                      <a:r>
                        <a:rPr lang="ru-RU" baseline="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 уч. год</a:t>
                      </a:r>
                      <a:endParaRPr lang="ru-RU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55289"/>
                  </a:ext>
                </a:extLst>
              </a:tr>
              <a:tr h="869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1. По списку</a:t>
                      </a:r>
                      <a:endParaRPr lang="ru-RU" sz="16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Базовый уровень 5 г.о.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чел.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Базовый уровень 6 г.о.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чел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Углубленный уровень 1 </a:t>
                      </a:r>
                      <a:r>
                        <a:rPr lang="ru-RU" sz="1000" dirty="0" err="1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lang="ru-RU" sz="10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чел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883640"/>
                  </a:ext>
                </a:extLst>
              </a:tr>
              <a:tr h="875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2. Прибыло вновь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(переводом)</a:t>
                      </a:r>
                      <a:endParaRPr lang="ru-RU" sz="16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917832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3. Выбыло в течении года</a:t>
                      </a:r>
                      <a:endParaRPr lang="ru-RU" sz="16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19538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4. Закончило</a:t>
                      </a:r>
                      <a:r>
                        <a:rPr lang="ru-RU" sz="1600" baseline="0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 учебный год</a:t>
                      </a:r>
                      <a:endParaRPr lang="ru-RU" sz="1600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чел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чел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чел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923911"/>
                  </a:ext>
                </a:extLst>
              </a:tr>
              <a:tr h="71516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Сохранность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tx1">
                              <a:lumMod val="85000"/>
                            </a:schemeClr>
                          </a:solidFill>
                        </a:rPr>
                        <a:t>контингента</a:t>
                      </a:r>
                      <a:endParaRPr lang="ru-RU" sz="1600" b="1" dirty="0">
                        <a:solidFill>
                          <a:schemeClr val="tx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8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3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309121" cy="606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2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4888"/>
            <a:ext cx="5328592" cy="1273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Результаты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80728"/>
            <a:ext cx="7704856" cy="550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</a:t>
            </a:r>
            <a:r>
              <a:rPr lang="ru-RU" sz="2000" b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solidFill>
                  <a:schemeClr val="tx1">
                    <a:lumMod val="8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48680"/>
            <a:ext cx="413173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1793</TotalTime>
  <Words>829</Words>
  <Application>Microsoft Office PowerPoint</Application>
  <PresentationFormat>Экран (4:3)</PresentationFormat>
  <Paragraphs>166</Paragraphs>
  <Slides>44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44</vt:i4>
      </vt:variant>
    </vt:vector>
  </HeadingPairs>
  <TitlesOfParts>
    <vt:vector size="55" baseType="lpstr"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Wingdings 3</vt:lpstr>
      <vt:lpstr>Ион</vt:lpstr>
      <vt:lpstr>1_Ион</vt:lpstr>
      <vt:lpstr>2_Ион</vt:lpstr>
      <vt:lpstr>            Министерство образования Республики Мордовия                                                         Портфолио                                                                                                                        Вергазова Алекесандра Васильевича         тренера-преподавателя по греко-римской борьбе                  МУДО «СДЮСШ № 4» г.о. Саранск   </vt:lpstr>
      <vt:lpstr>Презентация PowerPoint</vt:lpstr>
      <vt:lpstr>ПРЕДСТАВЛЕНИЕ</vt:lpstr>
      <vt:lpstr>1. Степень обеспечения повышения  уровня подготовленности воспитанников</vt:lpstr>
      <vt:lpstr>Презентация PowerPoint</vt:lpstr>
      <vt:lpstr>2. Сохранность контингента  воспитанников на этапах спортивной подготовки</vt:lpstr>
      <vt:lpstr>Презентация PowerPoint</vt:lpstr>
      <vt:lpstr>  3. Результаты анализа текущей документации</vt:lpstr>
      <vt:lpstr>Презентация PowerPoint</vt:lpstr>
      <vt:lpstr>4. Выполнение воспитанниками требований для присвоения спортивных званий и разрядов</vt:lpstr>
      <vt:lpstr>5. Проведение открытых мастер-классов, открытых занятий, мероприятий (очно)</vt:lpstr>
      <vt:lpstr>Презентация PowerPoint</vt:lpstr>
      <vt:lpstr>6. 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(очно))</vt:lpstr>
      <vt:lpstr>Презентация PowerPoint</vt:lpstr>
      <vt:lpstr>7. Результаты участия воспитанников в официальных соревнованиях</vt:lpstr>
      <vt:lpstr>- Первенство ФСОП «Россия» Всероссийский турнир по греко-римской борьбе памяти воинов борчан, погибших в Афганистане и других горячих точках, г . Бор, 2019 г. 1. Абузяров Адеель 1 место - Первенство Республики Мордовия по греко-римской борьбе. Г .Саранск 2019 г. 1. Абузяров Адель 1 место - Всероссийский турнир «Надежды России» по греко-римской борьбе памяти МС СССР С.Т. Сусликова г. Самар 2019 г. 1. Абузяров Адель 1 место - Республиканский турнир по греко-римской борьбе посвященный памяти мастера спорта СССР заслуженного тренера РСФСР Кокурина К.А. 1. Подмарев Егор 3 место - Всероссийский турнир по греко–римской борьбе среди юношей памяти Игоря Найвальта г. Самара 2019 г. 1. Абузяров  1 место - Первенство России по греко–римской борьбе среди юношей до 18 лет  г. Назрань, 2020 г. 1. Абузяров Адель 3 место - Первенство Республики Мордовия по греко-римской борьбе посвященный Дню защитника Отечества. С. Большая Елховка, 2020 г. 1. Илькинов Дмитрий 3 место - Открытый Республиканский турнир по греко-римской борьбе посвященный Дню Победы 2021 г. 1. Вишняков Кирилл 2 место - Первенство Республики Мордовия по греко-римской борьбе 2021 г. 1. Абдюшев Азамат 2 место. 2. Новокрещенов Антон 3 место. - Первенство Республики Мордовия по греко-римской борьбе г. Саранск. 2021 г. 1. Абузяров Адель 3 место - Первенство России по греко –римской борьбе среди юношей, г. Саранск, 2021 г. 1. Абузяров Адель 3 место     </vt:lpstr>
      <vt:lpstr> </vt:lpstr>
      <vt:lpstr>Презентация PowerPoint</vt:lpstr>
      <vt:lpstr>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Система взаимодействия с родителями воспитанников</vt:lpstr>
      <vt:lpstr>Презентация PowerPoint</vt:lpstr>
      <vt:lpstr>9. Награды и поощрения</vt:lpstr>
      <vt:lpstr>Презентация PowerPoint</vt:lpstr>
      <vt:lpstr>10.Общественно-педагогическая активность педагога : участие в комиссиях, педагогических сообществах, в жюри, конкурсов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МУДО "СДЮСШ № 4"</cp:lastModifiedBy>
  <cp:revision>137</cp:revision>
  <cp:lastPrinted>2019-12-04T09:42:59Z</cp:lastPrinted>
  <dcterms:created xsi:type="dcterms:W3CDTF">2017-06-13T20:19:07Z</dcterms:created>
  <dcterms:modified xsi:type="dcterms:W3CDTF">2023-01-24T09:32:44Z</dcterms:modified>
</cp:coreProperties>
</file>