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0" r:id="rId3"/>
    <p:sldId id="295" r:id="rId4"/>
    <p:sldId id="256" r:id="rId5"/>
    <p:sldId id="285" r:id="rId6"/>
    <p:sldId id="257" r:id="rId7"/>
    <p:sldId id="258" r:id="rId8"/>
    <p:sldId id="287" r:id="rId9"/>
    <p:sldId id="286" r:id="rId10"/>
    <p:sldId id="296" r:id="rId11"/>
    <p:sldId id="259" r:id="rId12"/>
    <p:sldId id="260" r:id="rId13"/>
    <p:sldId id="264" r:id="rId14"/>
    <p:sldId id="262" r:id="rId15"/>
    <p:sldId id="288" r:id="rId16"/>
    <p:sldId id="263" r:id="rId17"/>
    <p:sldId id="275" r:id="rId18"/>
    <p:sldId id="297" r:id="rId19"/>
    <p:sldId id="299" r:id="rId20"/>
    <p:sldId id="298" r:id="rId21"/>
    <p:sldId id="274" r:id="rId22"/>
    <p:sldId id="273" r:id="rId23"/>
    <p:sldId id="265" r:id="rId24"/>
    <p:sldId id="282" r:id="rId25"/>
    <p:sldId id="267" r:id="rId26"/>
    <p:sldId id="268" r:id="rId27"/>
    <p:sldId id="277" r:id="rId28"/>
    <p:sldId id="278" r:id="rId29"/>
    <p:sldId id="301" r:id="rId30"/>
    <p:sldId id="279" r:id="rId31"/>
    <p:sldId id="280" r:id="rId32"/>
    <p:sldId id="290" r:id="rId33"/>
    <p:sldId id="291" r:id="rId34"/>
    <p:sldId id="292" r:id="rId35"/>
    <p:sldId id="293" r:id="rId36"/>
    <p:sldId id="281" r:id="rId37"/>
    <p:sldId id="30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1935" autoAdjust="0"/>
  </p:normalViewPr>
  <p:slideViewPr>
    <p:cSldViewPr>
      <p:cViewPr>
        <p:scale>
          <a:sx n="120" d="100"/>
          <a:sy n="120" d="100"/>
        </p:scale>
        <p:origin x="-1290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04055"/>
          </a:xfrm>
        </p:spPr>
        <p:txBody>
          <a:bodyPr>
            <a:normAutofit/>
          </a:bodyPr>
          <a:lstStyle/>
          <a:p>
            <a:r>
              <a:rPr lang="ru-RU" altLang="ru-RU" sz="2000" b="1" dirty="0" smtClean="0"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120680" cy="5904656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endParaRPr lang="ru-RU" altLang="ru-RU" sz="2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00"/>
              </a:buClr>
              <a:buSzPct val="120000"/>
              <a:defRPr/>
            </a:pPr>
            <a:r>
              <a:rPr lang="ru-RU" altLang="ru-RU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>
              <a:spcBef>
                <a:spcPts val="0"/>
              </a:spcBef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Сониной Елены Николаевны,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воспитателя МДОУ «Детский сад №88»</a:t>
            </a:r>
            <a:endParaRPr lang="ru-RU" sz="2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08.12.1965 г.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профессиональное, Зубово-Полянское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педагогическое училище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Специальность: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«Преподавание в начальных классах общеобразовательной  школы»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«Учитель  начальных классов, воспитатель»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ЗГ № 436886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04.07.1985 г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6" charset="0"/>
              </a:rPr>
              <a:t>35 лет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 лет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latin typeface="Times New Roman" pitchFamily="18" charset="0"/>
                <a:cs typeface="Arial"/>
              </a:rPr>
              <a:t>Наличие квалификационной категории: </a:t>
            </a:r>
            <a:r>
              <a:rPr lang="ru-RU" altLang="ru-RU" sz="18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 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8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11.11.2015 г.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Министерства образования РМ от 19.11.2015</a:t>
            </a: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1044</a:t>
            </a:r>
          </a:p>
          <a:p>
            <a:pPr lvl="0"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endParaRPr lang="ru-RU" altLang="ru-RU" sz="1800" b="1" kern="0" dirty="0" smtClean="0">
              <a:solidFill>
                <a:schemeClr val="tx1"/>
              </a:solidFill>
              <a:latin typeface="Times New Roman" pitchFamily="18" charset="0"/>
              <a:cs typeface="Arial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836712"/>
            <a:ext cx="21602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09"/>
            <a:ext cx="9144000" cy="6858000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7444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764704"/>
            <a:ext cx="369168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372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 Результаты  участия  воспитанников  в: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конкурсах, выставках, турнирах, соревнованиях, акциях, фестивалях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Всероссийский уровень – 1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 и призовые места в заочных/дистанционных мероприятиях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сети Интернет -  3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rabotnik\Desktop\СОНИНА ПОРТФОЛИО\Скан_20200810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31676"/>
            <a:ext cx="4188469" cy="5760000"/>
          </a:xfrm>
          <a:prstGeom prst="rect">
            <a:avLst/>
          </a:prstGeom>
          <a:noFill/>
        </p:spPr>
      </p:pic>
      <p:pic>
        <p:nvPicPr>
          <p:cNvPr id="7" name="Picture 2" descr="C:\Users\rabotnik\Desktop\ВЕБИНАРЫ 2020\8cd24e4f96d5722524ff6e9ab5e90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362" y="631676"/>
            <a:ext cx="4333032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rabotnik\Desktop\СОНИНА ПОРТФОЛИО\Сонина 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007937" y="-903937"/>
            <a:ext cx="3232126" cy="5040000"/>
          </a:xfrm>
          <a:prstGeom prst="rect">
            <a:avLst/>
          </a:prstGeom>
          <a:noFill/>
        </p:spPr>
      </p:pic>
      <p:pic>
        <p:nvPicPr>
          <p:cNvPr id="4" name="Picture 2" descr="C:\Users\rabotnik\Desktop\СОНИНА ПОРТФОЛИО\Сонина 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84547" y="2502546"/>
            <a:ext cx="3670907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5. Наличие  авторских  программ,  методических  пособий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rabotnik\Pictures\Сканы\СОНИНА\реценз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5562" y="1412776"/>
            <a:ext cx="3664910" cy="508657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3664671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766" y="-42464"/>
            <a:ext cx="9144000" cy="6858000"/>
          </a:xfrm>
          <a:prstGeom prst="rect">
            <a:avLst/>
          </a:prstGeom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906" y="517921"/>
            <a:ext cx="3769078" cy="587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07731"/>
            <a:ext cx="3744416" cy="582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7433"/>
            <a:ext cx="9683552" cy="72626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 Выступления  на  заседаниях  методических  советов,       научно- практических  конференциях,  педагогических  чтениях,  семинарах,  форумах, радиопередачах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:\СОНИНА ПОРТФОЛИО\справки\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312" y="1493959"/>
            <a:ext cx="3528680" cy="49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СОНИНА ПОРТФОЛИО\справки\3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2"/>
            <a:ext cx="3445726" cy="49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1484784"/>
            <a:ext cx="1800200" cy="138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3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00108"/>
            <a:ext cx="3670951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9598" y="1124744"/>
            <a:ext cx="3744416" cy="509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228184" y="2924944"/>
            <a:ext cx="57606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100" dirty="0"/>
          </a:p>
        </p:txBody>
      </p:sp>
      <p:sp>
        <p:nvSpPr>
          <p:cNvPr id="8" name="TextBox 7"/>
          <p:cNvSpPr txBox="1"/>
          <p:nvPr/>
        </p:nvSpPr>
        <p:spPr>
          <a:xfrm>
            <a:off x="1979712" y="2708920"/>
            <a:ext cx="57606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48680"/>
            <a:ext cx="417646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19872" y="4725144"/>
            <a:ext cx="3168352" cy="1692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6834" y="0"/>
            <a:ext cx="93208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1484784"/>
            <a:ext cx="1800200" cy="138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3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222" y="479658"/>
            <a:ext cx="3884738" cy="589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659" y="479658"/>
            <a:ext cx="3849797" cy="589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72200" y="2628408"/>
            <a:ext cx="2232248" cy="1525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«Влияние устного народного творчества на развитие речи детей»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https://ds88sar.schoolrm.ru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страницах сети Интернет: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https://ds88sar.schoolrm.ru/sveden/employees/11226/185923/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1894"/>
            <a:ext cx="9144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900" y="154770"/>
            <a:ext cx="3282480" cy="341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1155" y="3717032"/>
            <a:ext cx="412169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280" y="169950"/>
            <a:ext cx="2624552" cy="340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88024" y="4365104"/>
            <a:ext cx="172819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4808" y="0"/>
            <a:ext cx="9144000" cy="6858000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6229" y="517013"/>
            <a:ext cx="264907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51920" y="1916832"/>
            <a:ext cx="2088232" cy="184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17013"/>
            <a:ext cx="2520280" cy="531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rabotnik\Pictures\Сканы\СОНИНА\Сонина 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37828"/>
            <a:ext cx="3034335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5343" y="308"/>
            <a:ext cx="9276692" cy="6858000"/>
          </a:xfrm>
          <a:prstGeom prst="rect">
            <a:avLst/>
          </a:prstGeom>
        </p:spPr>
      </p:pic>
      <p:pic>
        <p:nvPicPr>
          <p:cNvPr id="6146" name="Picture 2" descr="C:\Users\rabotnik\Pictures\Сканы\Скан_20200812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455901"/>
            <a:ext cx="3888432" cy="6134445"/>
          </a:xfrm>
          <a:prstGeom prst="rect">
            <a:avLst/>
          </a:prstGeom>
          <a:noFill/>
        </p:spPr>
      </p:pic>
      <p:pic>
        <p:nvPicPr>
          <p:cNvPr id="7170" name="Picture 2" descr="https://upload2.schoolrm.ru/iblock/e2d/e2dba91c8edd218829f1ff1451812038/9b7cab696950dc5342559fe764b9913b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5" y="455901"/>
            <a:ext cx="4055459" cy="613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27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7. Проведение  открытых  занятий,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мастер-класс,  мероприятий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129553"/>
            <a:ext cx="3960440" cy="539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447" y="0"/>
            <a:ext cx="9144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76672"/>
            <a:ext cx="3600970" cy="570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012" y="476672"/>
            <a:ext cx="3723964" cy="570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8. Экспертная  деятельность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347864" cy="460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24744"/>
            <a:ext cx="3608597" cy="49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1600" y="3995058"/>
            <a:ext cx="1728192" cy="1077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 активность  педагога:  участие  в  комиссиях,  педагогических  сообществах,  в жюри  конкурсов </a:t>
            </a:r>
            <a:r>
              <a:rPr lang="ru-RU" sz="3300" dirty="0" smtClean="0"/>
              <a:t/>
            </a:r>
            <a:br>
              <a:rPr lang="ru-RU" sz="3300" dirty="0" smtClean="0"/>
            </a:br>
            <a:endParaRPr lang="ru-RU" sz="3300" dirty="0"/>
          </a:p>
        </p:txBody>
      </p:sp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2627784" y="1484784"/>
          <a:ext cx="3441700" cy="4927600"/>
        </p:xfrm>
        <a:graphic>
          <a:graphicData uri="http://schemas.openxmlformats.org/presentationml/2006/ole">
            <p:oleObj spid="_x0000_s41985" name="Документ" r:id="rId4" imgW="5958182" imgH="8514142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10. Позитивные  результаты  работы  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воспитанниками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01079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340768"/>
            <a:ext cx="302066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340768"/>
            <a:ext cx="314114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8"/>
            <a:ext cx="332976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343197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986" name="Picture 2" descr="H:\СОНИНА ПОРТФОЛИ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7723"/>
            <a:ext cx="4104456" cy="5644465"/>
          </a:xfrm>
          <a:prstGeom prst="rect">
            <a:avLst/>
          </a:prstGeom>
          <a:noFill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8027" y="317722"/>
            <a:ext cx="4104187" cy="564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0"/>
            <a:ext cx="47197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 Работа  с  детьми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из  социально – неблагополучных  семей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556792"/>
            <a:ext cx="3522993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6779096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13. Участие  педагога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 профессиональных  конкурсах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 - 1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Международный  уровень – 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Российский  уровень - 2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https://upload2.schoolrm.ru/resize_cache/1167496/c3bed4c46e3bebf9034448fed65e7b8e/iblock/60b/60b17bbaa63e919bd96bc89449f7a22b/dd936fb4634143f2abbb7b96a28222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5498"/>
            <a:ext cx="3672408" cy="5403822"/>
          </a:xfrm>
          <a:prstGeom prst="rect">
            <a:avLst/>
          </a:prstGeom>
          <a:noFill/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08720"/>
            <a:ext cx="343573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890" name="Picture 2" descr="I:\СОНИНА ПОРТФОЛИО\Скан_20200810 (6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3926869" cy="5400600"/>
          </a:xfrm>
          <a:prstGeom prst="rect">
            <a:avLst/>
          </a:prstGeom>
          <a:noFill/>
        </p:spPr>
      </p:pic>
      <p:pic>
        <p:nvPicPr>
          <p:cNvPr id="37891" name="Picture 3" descr="I:\СОНИНА ПОРТФОЛИО\Скан_20200810 (7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3923928" cy="5396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914" name="Picture 2" descr="I:\СОНИНА ПОРТФОЛИО\Скан_20200810 (8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083945" cy="5616624"/>
          </a:xfrm>
          <a:prstGeom prst="rect">
            <a:avLst/>
          </a:prstGeom>
          <a:noFill/>
        </p:spPr>
      </p:pic>
      <p:pic>
        <p:nvPicPr>
          <p:cNvPr id="38915" name="Picture 3" descr="I:\СОНИНА ПОРТФОЛИО\Скан_20200810 (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4104456" cy="5644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938" name="Picture 2" descr="I:\СОНИНА ПОРТФОЛИО\Скан_20200810 (10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4032448" cy="5545802"/>
          </a:xfrm>
          <a:prstGeom prst="rect">
            <a:avLst/>
          </a:prstGeom>
          <a:noFill/>
        </p:spPr>
      </p:pic>
      <p:pic>
        <p:nvPicPr>
          <p:cNvPr id="7" name="Picture 3" descr="I:\СОНИНА ПОРТФОЛИО\Скан_20200810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80728"/>
            <a:ext cx="3873913" cy="5327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50531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ds88sar.schoolrm.ru/upload/resize_cache/iblock/b63/b63a955a502a9d2f6f6dd7119fac7fa6/1024_1024_0/tolkacheva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12776"/>
            <a:ext cx="360040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340768"/>
            <a:ext cx="3735806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1.  Участие  в  инновационной  (экспериментальной)  деятельности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rabotnik\Desktop\Исаева-аттестация\приказ иннов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9000"/>
            <a:ext cx="2762957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rabotnik\Desktop\Исаева-аттестация\приказ инно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626856"/>
            <a:ext cx="2617792" cy="3600000"/>
          </a:xfrm>
          <a:prstGeom prst="rect">
            <a:avLst/>
          </a:prstGeom>
          <a:noFill/>
        </p:spPr>
      </p:pic>
      <p:pic>
        <p:nvPicPr>
          <p:cNvPr id="6" name="Рисунок 5" descr="C:\Users\rabotnik\Desktop\Исаева-аттестация\приказ иннов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86244" y="1730780"/>
            <a:ext cx="2024436" cy="311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28184" y="3573016"/>
            <a:ext cx="2664296" cy="138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262210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48824"/>
            <a:ext cx="262210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98000"/>
            <a:ext cx="3353026" cy="504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rabotnik\Desktop\Аттестация 2019\Исаева-аттестация\приказ-наставничест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14422"/>
            <a:ext cx="3624969" cy="498507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flipV="1">
            <a:off x="1331640" y="3645020"/>
            <a:ext cx="2880320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92" y="2018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3. Наличие  публикаций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2884319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681" y="2492896"/>
            <a:ext cx="2884319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:\888888888\IMG_20200729_1535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348880"/>
            <a:ext cx="2808312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flipH="1">
            <a:off x="6588224" y="4365104"/>
            <a:ext cx="2448272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98072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2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 - 3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67095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8363" y="1052736"/>
            <a:ext cx="3670951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21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95764684_12-p-golubie-foni-dlya-prezentatsii-powerpoint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4" name="Picture 2" descr="https://upload2.schoolrm.ru/iblock/779/779527a1136a7e4768f220a4ca2e2956/400054546450ae856105a949957908d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3968992" cy="5741260"/>
          </a:xfrm>
          <a:prstGeom prst="rect">
            <a:avLst/>
          </a:prstGeom>
          <a:noFill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692696"/>
            <a:ext cx="3600400" cy="574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372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220</Words>
  <Application>Microsoft Office PowerPoint</Application>
  <PresentationFormat>Экран (4:3)</PresentationFormat>
  <Paragraphs>41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Документ</vt:lpstr>
      <vt:lpstr>Министерство образования Республики Мордовия</vt:lpstr>
      <vt:lpstr>Слайд 2</vt:lpstr>
      <vt:lpstr>Слайд 3</vt:lpstr>
      <vt:lpstr> 1.  Участие  в  инновационной  (экспериментальной)  деятельности</vt:lpstr>
      <vt:lpstr> </vt:lpstr>
      <vt:lpstr>2. Наставничество </vt:lpstr>
      <vt:lpstr>3. Наличие  публикаций</vt:lpstr>
      <vt:lpstr>Слайд 8</vt:lpstr>
      <vt:lpstr>Слайд 9</vt:lpstr>
      <vt:lpstr>Слайд 10</vt:lpstr>
      <vt:lpstr>             4. Результаты  участия  воспитанников  в:    конкурсах, выставках, турнирах, соревнованиях, акциях, фестивалях  Всероссийский уровень – 1  Победы и призовые места в заочных/дистанционных мероприятиях  в сети Интернет -  3   </vt:lpstr>
      <vt:lpstr>Слайд 12</vt:lpstr>
      <vt:lpstr>Слайд 13</vt:lpstr>
      <vt:lpstr> 5. Наличие  авторских  программ,  методических  пособий </vt:lpstr>
      <vt:lpstr>Слайд 15</vt:lpstr>
      <vt:lpstr>6. Выступления  на  заседаниях  методических  советов,       научно- практических  конференциях,  педагогических  чтениях,  семинарах,  форумах, радиопередачах   </vt:lpstr>
      <vt:lpstr>Слайд 17</vt:lpstr>
      <vt:lpstr>Слайд 18</vt:lpstr>
      <vt:lpstr>Слайд 19</vt:lpstr>
      <vt:lpstr>Слайд 20</vt:lpstr>
      <vt:lpstr>Слайд 21</vt:lpstr>
      <vt:lpstr>Слайд 22</vt:lpstr>
      <vt:lpstr> 7. Проведение  открытых  занятий,  мастер-класс,  мероприятий  </vt:lpstr>
      <vt:lpstr>Слайд 24</vt:lpstr>
      <vt:lpstr>8. Экспертная  деятельность  </vt:lpstr>
      <vt:lpstr>9. Общественно-педагогическая  активность  педагога:  участие  в  комиссиях,  педагогических  сообществах,  в жюри  конкурсов  </vt:lpstr>
      <vt:lpstr> 10. Позитивные  результаты  работы  с воспитанниками </vt:lpstr>
      <vt:lpstr>11. Качество взаимодействия с родителями </vt:lpstr>
      <vt:lpstr>Слайд 29</vt:lpstr>
      <vt:lpstr>12. Работа  с  детьми   из  социально – неблагополучных  семей </vt:lpstr>
      <vt:lpstr>    13. Участие  педагога   в  профессиональных  конкурсах       Муниципальный уровень - 1  Международный  уровень – 4  Российский  уровень - 2   </vt:lpstr>
      <vt:lpstr>Слайд 32</vt:lpstr>
      <vt:lpstr>Слайд 33</vt:lpstr>
      <vt:lpstr>Слайд 34</vt:lpstr>
      <vt:lpstr>Слайд 35</vt:lpstr>
      <vt:lpstr>14. Награды и поощрения 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Участие  в  инновационной  (экспериментальной)  деятельности</dc:title>
  <dc:creator>СтВоспитатель</dc:creator>
  <cp:lastModifiedBy>rabotnik</cp:lastModifiedBy>
  <cp:revision>89</cp:revision>
  <dcterms:created xsi:type="dcterms:W3CDTF">2020-08-10T05:18:22Z</dcterms:created>
  <dcterms:modified xsi:type="dcterms:W3CDTF">2021-11-29T08:09:11Z</dcterms:modified>
</cp:coreProperties>
</file>