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69" r:id="rId12"/>
    <p:sldId id="270" r:id="rId13"/>
    <p:sldId id="266" r:id="rId14"/>
    <p:sldId id="283" r:id="rId15"/>
    <p:sldId id="272" r:id="rId16"/>
    <p:sldId id="279" r:id="rId17"/>
    <p:sldId id="271" r:id="rId18"/>
    <p:sldId id="273" r:id="rId19"/>
    <p:sldId id="276" r:id="rId20"/>
    <p:sldId id="274" r:id="rId21"/>
    <p:sldId id="275" r:id="rId22"/>
    <p:sldId id="277" r:id="rId23"/>
    <p:sldId id="278" r:id="rId24"/>
    <p:sldId id="282" r:id="rId25"/>
    <p:sldId id="286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CBFF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80" autoAdjust="0"/>
    <p:restoredTop sz="99462" autoAdjust="0"/>
  </p:normalViewPr>
  <p:slideViewPr>
    <p:cSldViewPr>
      <p:cViewPr>
        <p:scale>
          <a:sx n="100" d="100"/>
          <a:sy n="100" d="100"/>
        </p:scale>
        <p:origin x="-34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9532-B9ED-48E2-9277-651B08702FB2}" type="datetimeFigureOut">
              <a:rPr lang="ru-RU" smtClean="0"/>
              <a:pPr/>
              <a:t>25.01.2018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6441-DE3D-4643-9F94-D38EEBDC140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gif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77281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  <a:endParaRPr lang="ru-RU" sz="3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теме:</a:t>
            </a:r>
            <a:endParaRPr lang="ru-RU" sz="25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«Профессии предприятий города Саранск»</a:t>
            </a:r>
            <a:endParaRPr lang="ru-RU" sz="3200" dirty="0" smtClean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16632"/>
            <a:ext cx="785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«Детский сад №40» городского округа Саранск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4149080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долгосрочный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года.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 группы, воспитатели, родители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260648"/>
            <a:ext cx="535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Целевая прогулка в хлебный магазин - пекарню «</a:t>
            </a:r>
            <a:r>
              <a:rPr lang="ru-RU" sz="1500" b="1" dirty="0" err="1" smtClean="0"/>
              <a:t>Ботевград</a:t>
            </a:r>
            <a:r>
              <a:rPr lang="ru-RU" sz="1500" b="1" dirty="0" smtClean="0"/>
              <a:t>»</a:t>
            </a:r>
            <a:endParaRPr lang="ru-RU" sz="1500" b="1" dirty="0"/>
          </a:p>
        </p:txBody>
      </p:sp>
      <p:sp>
        <p:nvSpPr>
          <p:cNvPr id="11266" name="AutoShape 2" descr="https://apf.mail.ru/cgi-bin/readmsg/IMG_20180118_112638.jpg?id=15164624710000000290%3B0%3B1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apf.mail.ru/cgi-bin/readmsg/IMG_20180118_112638.jpg?id=15164624710000000290%3B0%3B1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928670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1272" name="Picture 8" descr="http://pekarnya-botevgrad.ru/wp-content/themes/webtu/img/header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6632"/>
            <a:ext cx="1515081" cy="5760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861048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51719" t="9922" r="6923" b="54360"/>
          <a:stretch>
            <a:fillRect/>
          </a:stretch>
        </p:blipFill>
        <p:spPr bwMode="auto">
          <a:xfrm>
            <a:off x="4671938" y="1568762"/>
            <a:ext cx="3672408" cy="225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1785918" y="1071546"/>
            <a:ext cx="60722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Экскурсия на кондитерскую фабрику «</a:t>
            </a:r>
            <a:r>
              <a:rPr lang="ru-RU" sz="1500" b="1" dirty="0" err="1" smtClean="0"/>
              <a:t>Ламзурь</a:t>
            </a:r>
            <a:r>
              <a:rPr lang="ru-RU" sz="1500" b="1" dirty="0" smtClean="0"/>
              <a:t>» </a:t>
            </a:r>
            <a:endParaRPr lang="ru-RU" sz="1500" b="1" dirty="0"/>
          </a:p>
        </p:txBody>
      </p:sp>
      <p:sp>
        <p:nvSpPr>
          <p:cNvPr id="10246" name="AutoShape 6" descr="https://irs3.4sqi.net/img/general/original/81341096_iGY5a7JMCGn66Z0FAefNqY9kETFyr9Z4ia_tVQMmiw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irs3.4sqi.net/img/general/original/81341096_iGY5a7JMCGn66Z0FAefNqY9kETFyr9Z4ia_tVQMmiw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s://irs3.4sqi.net/img/general/original/81341096_iGY5a7JMCGn66Z0FAefNqY9kETFyr9Z4ia_tVQMmiw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/>
          <a:srcRect l="15875" t="9922" r="40815" b="18640"/>
          <a:stretch>
            <a:fillRect/>
          </a:stretch>
        </p:blipFill>
        <p:spPr bwMode="auto">
          <a:xfrm>
            <a:off x="1071538" y="1928802"/>
            <a:ext cx="294678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51738" t="52947" r="6923" b="10703"/>
          <a:stretch>
            <a:fillRect/>
          </a:stretch>
        </p:blipFill>
        <p:spPr bwMode="auto">
          <a:xfrm>
            <a:off x="4671938" y="4161050"/>
            <a:ext cx="3672000" cy="229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1357290" y="142852"/>
            <a:ext cx="6804248" cy="7920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154878" y="214860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«Кондитер – это самая сладкая профессия!»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(на примере кондитерской фабрики «</a:t>
            </a:r>
            <a:r>
              <a:rPr lang="ru-RU" b="1" dirty="0" err="1" smtClean="0">
                <a:solidFill>
                  <a:srgbClr val="FF0000"/>
                </a:solidFill>
              </a:rPr>
              <a:t>Ламзурь</a:t>
            </a:r>
            <a:r>
              <a:rPr lang="ru-RU" b="1" dirty="0" smtClean="0">
                <a:solidFill>
                  <a:srgbClr val="FF0000"/>
                </a:solidFill>
              </a:rPr>
              <a:t>»)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http://xn----etbfnlqgmy.xn--p1ai/image/catalog/akcii/postavschiki/lamz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7362" y="286868"/>
            <a:ext cx="1421909" cy="5040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5143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Продукция кондитерской фабрики «</a:t>
            </a:r>
            <a:r>
              <a:rPr lang="ru-RU" sz="1500" b="1" dirty="0" err="1" smtClean="0"/>
              <a:t>Ламзурь</a:t>
            </a:r>
            <a:r>
              <a:rPr lang="ru-RU" sz="1500" b="1" dirty="0" smtClean="0"/>
              <a:t>»</a:t>
            </a:r>
            <a:endParaRPr lang="ru-RU" sz="1500" b="1" dirty="0"/>
          </a:p>
        </p:txBody>
      </p:sp>
      <p:pic>
        <p:nvPicPr>
          <p:cNvPr id="9218" name="Picture 2" descr="Печенье &quot;Янтарные сладости&quot; с желе со вкусом клубн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143125" cy="1695451"/>
          </a:xfrm>
          <a:prstGeom prst="rect">
            <a:avLst/>
          </a:prstGeom>
          <a:noFill/>
        </p:spPr>
      </p:pic>
      <p:pic>
        <p:nvPicPr>
          <p:cNvPr id="9220" name="Picture 4" descr="Конфеты &quot;Мультяшки&quot; желе вкус Клубника-Бан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08720"/>
            <a:ext cx="2143125" cy="1695451"/>
          </a:xfrm>
          <a:prstGeom prst="rect">
            <a:avLst/>
          </a:prstGeom>
          <a:noFill/>
        </p:spPr>
      </p:pic>
      <p:pic>
        <p:nvPicPr>
          <p:cNvPr id="9222" name="Picture 6" descr="Печенье с начинкой со вкусом йогурт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908720"/>
            <a:ext cx="2143125" cy="1695451"/>
          </a:xfrm>
          <a:prstGeom prst="rect">
            <a:avLst/>
          </a:prstGeom>
          <a:noFill/>
        </p:spPr>
      </p:pic>
      <p:pic>
        <p:nvPicPr>
          <p:cNvPr id="9224" name="Picture 8" descr="Конфеты Пчёлка Жюсель вкус Клубни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564904"/>
            <a:ext cx="2143125" cy="1695451"/>
          </a:xfrm>
          <a:prstGeom prst="rect">
            <a:avLst/>
          </a:prstGeom>
          <a:noFill/>
        </p:spPr>
      </p:pic>
      <p:pic>
        <p:nvPicPr>
          <p:cNvPr id="9226" name="Picture 10" descr="Конфеты Южные Матреш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212976"/>
            <a:ext cx="2143125" cy="1695451"/>
          </a:xfrm>
          <a:prstGeom prst="rect">
            <a:avLst/>
          </a:prstGeom>
          <a:noFill/>
        </p:spPr>
      </p:pic>
      <p:pic>
        <p:nvPicPr>
          <p:cNvPr id="9228" name="Picture 12" descr="Артековские друзья вафл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420888"/>
            <a:ext cx="2143125" cy="1466851"/>
          </a:xfrm>
          <a:prstGeom prst="rect">
            <a:avLst/>
          </a:prstGeom>
          <a:noFill/>
        </p:spPr>
      </p:pic>
      <p:pic>
        <p:nvPicPr>
          <p:cNvPr id="9230" name="Picture 14" descr="Карамель со вкусом барбарис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4797152"/>
            <a:ext cx="2143125" cy="1695451"/>
          </a:xfrm>
          <a:prstGeom prst="rect">
            <a:avLst/>
          </a:prstGeom>
          <a:noFill/>
        </p:spPr>
      </p:pic>
      <p:pic>
        <p:nvPicPr>
          <p:cNvPr id="9232" name="Picture 16" descr="Печенье с ароматом топленого моло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212976"/>
            <a:ext cx="2143125" cy="1695451"/>
          </a:xfrm>
          <a:prstGeom prst="rect">
            <a:avLst/>
          </a:prstGeom>
          <a:noFill/>
        </p:spPr>
      </p:pic>
      <p:pic>
        <p:nvPicPr>
          <p:cNvPr id="9234" name="Picture 18" descr="Ирис &quot;БонАмур&quot; с начинкой с шоколадным вкусом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3702" y="857232"/>
            <a:ext cx="2143125" cy="1695451"/>
          </a:xfrm>
          <a:prstGeom prst="rect">
            <a:avLst/>
          </a:prstGeom>
          <a:noFill/>
        </p:spPr>
      </p:pic>
      <p:pic>
        <p:nvPicPr>
          <p:cNvPr id="14" name="Picture 4" descr="http://xn----etbfnlqgmy.xn--p1ai/image/catalog/akcii/postavschiki/lamzu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1421909" cy="5040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32" y="500042"/>
            <a:ext cx="53578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  <a:cs typeface="Arial" pitchFamily="34" charset="0"/>
              </a:rPr>
              <a:t>Рассматривание </a:t>
            </a:r>
            <a:r>
              <a:rPr lang="ru-RU" sz="1500" b="1" dirty="0" smtClean="0">
                <a:latin typeface="+mj-lt"/>
                <a:cs typeface="Arial" pitchFamily="34" charset="0"/>
              </a:rPr>
              <a:t>продукции различных кондитерских фабрик </a:t>
            </a:r>
          </a:p>
          <a:p>
            <a:pPr algn="ctr"/>
            <a:r>
              <a:rPr lang="ru-RU" sz="1500" b="1" dirty="0" smtClean="0">
                <a:latin typeface="+mj-lt"/>
                <a:cs typeface="Arial" pitchFamily="34" charset="0"/>
              </a:rPr>
              <a:t>и </a:t>
            </a:r>
            <a:r>
              <a:rPr lang="ru-RU" sz="1500" b="1" dirty="0" smtClean="0">
                <a:latin typeface="+mj-lt"/>
                <a:cs typeface="Arial" pitchFamily="34" charset="0"/>
              </a:rPr>
              <a:t>определение </a:t>
            </a:r>
            <a:r>
              <a:rPr lang="ru-RU" sz="1500" b="1" dirty="0" smtClean="0">
                <a:latin typeface="+mj-lt"/>
                <a:cs typeface="Arial" pitchFamily="34" charset="0"/>
              </a:rPr>
              <a:t>товарного знака фабрики «</a:t>
            </a:r>
            <a:r>
              <a:rPr lang="ru-RU" sz="1500" b="1" dirty="0" err="1" smtClean="0">
                <a:latin typeface="+mj-lt"/>
                <a:cs typeface="Arial" pitchFamily="34" charset="0"/>
              </a:rPr>
              <a:t>Ламзурь</a:t>
            </a:r>
            <a:r>
              <a:rPr lang="ru-RU" sz="1500" b="1" dirty="0" smtClean="0">
                <a:latin typeface="+mj-lt"/>
                <a:cs typeface="Arial" pitchFamily="34" charset="0"/>
              </a:rPr>
              <a:t>»</a:t>
            </a:r>
          </a:p>
          <a:p>
            <a:pPr algn="ctr"/>
            <a:endParaRPr lang="ru-RU" sz="1500" b="1" dirty="0">
              <a:latin typeface="+mj-lt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36912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7198" y="622968"/>
            <a:ext cx="34290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  <a:cs typeface="Arial" pitchFamily="34" charset="0"/>
              </a:rPr>
              <a:t>Аппликация «Красивый </a:t>
            </a:r>
            <a:r>
              <a:rPr lang="ru-RU" sz="1500" b="1" dirty="0" err="1" smtClean="0">
                <a:latin typeface="+mj-lt"/>
                <a:cs typeface="Arial" pitchFamily="34" charset="0"/>
              </a:rPr>
              <a:t>тортик</a:t>
            </a:r>
            <a:r>
              <a:rPr lang="ru-RU" sz="1500" b="1" dirty="0" smtClean="0">
                <a:latin typeface="+mj-lt"/>
                <a:cs typeface="Arial" pitchFamily="34" charset="0"/>
              </a:rPr>
              <a:t>»</a:t>
            </a:r>
            <a:endParaRPr lang="ru-RU" sz="1500" b="1" dirty="0">
              <a:latin typeface="+mj-lt"/>
              <a:cs typeface="Arial" pitchFamily="34" charset="0"/>
            </a:endParaRPr>
          </a:p>
        </p:txBody>
      </p:sp>
      <p:pic>
        <p:nvPicPr>
          <p:cNvPr id="13321" name="Picture 9" descr="http://www.maam.ru/upload/blogs/detsad-161318-1457867922.jpg"/>
          <p:cNvPicPr>
            <a:picLocks noChangeAspect="1" noChangeArrowheads="1"/>
          </p:cNvPicPr>
          <p:nvPr/>
        </p:nvPicPr>
        <p:blipFill>
          <a:blip r:embed="rId3" cstate="print"/>
          <a:srcRect b="13513"/>
          <a:stretch>
            <a:fillRect/>
          </a:stretch>
        </p:blipFill>
        <p:spPr bwMode="auto">
          <a:xfrm>
            <a:off x="5541734" y="1647610"/>
            <a:ext cx="3361591" cy="29073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6405830" y="855522"/>
            <a:ext cx="192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</a:rPr>
              <a:t>Лепка из солёного теста «Вкусное пирожное»</a:t>
            </a:r>
          </a:p>
          <a:p>
            <a:r>
              <a:rPr lang="ru-RU" sz="1500" dirty="0" smtClean="0">
                <a:latin typeface="+mj-lt"/>
              </a:rPr>
              <a:t> </a:t>
            </a:r>
            <a:endParaRPr lang="ru-RU" sz="1500" dirty="0">
              <a:latin typeface="+mj-lt"/>
            </a:endParaRPr>
          </a:p>
        </p:txBody>
      </p:sp>
      <p:pic>
        <p:nvPicPr>
          <p:cNvPr id="4100" name="Picture 4" descr="«Тортик для друга» — аппликация из цветной бумаги.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9070" t="7269" r="16909"/>
          <a:stretch>
            <a:fillRect/>
          </a:stretch>
        </p:blipFill>
        <p:spPr bwMode="auto">
          <a:xfrm>
            <a:off x="357158" y="1071546"/>
            <a:ext cx="3052752" cy="331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6" name="Picture 4" descr="http://www.maam.ru/upload/blogs/b9f0b7a9c0c7aa09b85731dd0fbbd7f1.jpg.jpg"/>
          <p:cNvPicPr>
            <a:picLocks noChangeAspect="1" noChangeArrowheads="1"/>
          </p:cNvPicPr>
          <p:nvPr/>
        </p:nvPicPr>
        <p:blipFill>
          <a:blip r:embed="rId5" cstate="print"/>
          <a:srcRect l="4054" r="8107"/>
          <a:stretch>
            <a:fillRect/>
          </a:stretch>
        </p:blipFill>
        <p:spPr bwMode="auto">
          <a:xfrm>
            <a:off x="2301374" y="3663834"/>
            <a:ext cx="3005768" cy="2564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 l="19202" t="30003" r="42394" b="21991"/>
          <a:stretch>
            <a:fillRect/>
          </a:stretch>
        </p:blipFill>
        <p:spPr bwMode="auto">
          <a:xfrm>
            <a:off x="3143240" y="4071942"/>
            <a:ext cx="30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/>
          <a:srcRect l="19202" t="16002" r="42394" b="39993"/>
          <a:stretch>
            <a:fillRect/>
          </a:stretch>
        </p:blipFill>
        <p:spPr bwMode="auto">
          <a:xfrm>
            <a:off x="714348" y="1643050"/>
            <a:ext cx="333818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 l="19202" t="20002" r="46912" b="37993"/>
          <a:stretch>
            <a:fillRect/>
          </a:stretch>
        </p:blipFill>
        <p:spPr bwMode="auto">
          <a:xfrm>
            <a:off x="5072066" y="1643050"/>
            <a:ext cx="308571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1043608" y="188640"/>
            <a:ext cx="7056784" cy="9361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88640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«Знакомство с профессиями,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связанными с производством и переработкой молока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(на примере ОАО «Молочный комбинат «Саранский»)»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41" name="Picture 17" descr="логотип Саранский молочный комбинат, Саранс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60648"/>
            <a:ext cx="838514" cy="7497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03848" y="1196752"/>
            <a:ext cx="28828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u="sng" dirty="0" smtClean="0"/>
              <a:t>Результаты анкетирования детей</a:t>
            </a:r>
            <a:endParaRPr lang="ru-RU" sz="15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357166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dirty="0" smtClean="0"/>
              <a:t>Выставка </a:t>
            </a:r>
            <a:r>
              <a:rPr lang="ru-RU" sz="1500" b="1" dirty="0" smtClean="0"/>
              <a:t>упаковок молочной </a:t>
            </a:r>
            <a:r>
              <a:rPr lang="ru-RU" sz="1500" b="1" dirty="0" smtClean="0"/>
              <a:t>продукции</a:t>
            </a:r>
            <a:endParaRPr lang="ru-RU" sz="1500" b="1" dirty="0"/>
          </a:p>
        </p:txBody>
      </p:sp>
      <p:pic>
        <p:nvPicPr>
          <p:cNvPr id="1033" name="Picture 9" descr="http://www.csmrm.ru/img/konkurs-2012/MKS_molo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97152"/>
            <a:ext cx="2448272" cy="18397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5" name="Picture 11" descr="http://www.csmrm.ru/img/konkurs-2012/MKS_kef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509120"/>
            <a:ext cx="1695754" cy="22631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5543600" y="620688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/>
              <a:t>Дегустация молочной продукции</a:t>
            </a:r>
            <a:endParaRPr lang="ru-RU" sz="1500" b="1" dirty="0"/>
          </a:p>
        </p:txBody>
      </p:sp>
      <p:pic>
        <p:nvPicPr>
          <p:cNvPr id="16387" name="Picture 3" descr="C:\Users\ADMIND~1\AppData\Local\Temp\Изображение 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980728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8" name="Picture 4" descr="C:\Users\ADMIND~1\AppData\Local\Temp\Изображение 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645024"/>
            <a:ext cx="2880000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1" name="Picture 7" descr="http://www.csmrm.ru/img/konkurs-2012/MKS_tvoro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636912"/>
            <a:ext cx="2012167" cy="15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2" name="Picture 2" descr="http://www.csmrm.ru/img/konkurs-2012/MKS_iogur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2996952"/>
            <a:ext cx="2012167" cy="15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http://www.csmrm.ru/img/konkurs-2012/MKS_prostokvash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3933056"/>
            <a:ext cx="2376264" cy="12220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6" name="Picture 2" descr="https://3.downloader.disk.yandex.ru/preview/3c033f7a90d06f96e6f73ae42fc8b3891b89716897f9a6e14e47d0ade85c82c3/inf/oeaDAbCApEKeQwpFglMFJw_H99ojF4doAlkkjoLQNhLaO94jKsgvh83FqckM6KFAsjbcC9X4jeywI1BjMfXW3A%3D%3D?uid=0&amp;filename=%D0%98%D0%B7%D0%BE%D0%B1%D1%80%D0%B0%D0%B6%D0%B5%D0%BD%D0%B8%D0%B5%20299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764704"/>
            <a:ext cx="3072341" cy="23042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188640"/>
            <a:ext cx="52149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Проведение опытов с молоком </a:t>
            </a:r>
            <a:endParaRPr lang="ru-RU" sz="1500" b="1" dirty="0"/>
          </a:p>
        </p:txBody>
      </p:sp>
      <p:pic>
        <p:nvPicPr>
          <p:cNvPr id="15362" name="Picture 2" descr="https://4.downloader.disk.yandex.ru/preview/352e8b6a8cf880d9bcafabc5709cad5311b222ecae83854fd472e276d41dd7a8/inf/oeaDAbCApEKeQwpFglMFJ2QRKl13TwjDF0si5o1U8gcn1fXBTWFUjX1Nafg9pj7ACQyQwGZZcAPiQyLmCURdmg%3D%3D?uid=0&amp;filename=%D0%98%D0%B7%D0%BE%D0%B1%D1%80%D0%B0%D0%B6%D0%B5%D0%BD%D0%B8%D0%B5%20300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12476" y="1688740"/>
            <a:ext cx="3359840" cy="251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3" name="Picture 3" descr="C:\Users\ADMIND~1\AppData\Local\Temp\Изображение 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2068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4" name="Picture 4" descr="C:\Users\ADMIND~1\AppData\Local\Temp\Изображение 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789040"/>
            <a:ext cx="3744000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5" name="Picture 5" descr="C:\Users\ADMIND~1\AppData\Local\Temp\Изображение 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96216" y="1688760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124744"/>
            <a:ext cx="504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</a:rPr>
              <a:t>Рассматривание картины «Птичница», иллюстраций</a:t>
            </a:r>
          </a:p>
          <a:p>
            <a:pPr algn="ctr"/>
            <a:endParaRPr lang="ru-RU" sz="1500" b="1" dirty="0">
              <a:latin typeface="+mj-lt"/>
            </a:endParaRPr>
          </a:p>
        </p:txBody>
      </p:sp>
      <p:pic>
        <p:nvPicPr>
          <p:cNvPr id="8198" name="Picture 6" descr="https://img0.bitbazar.ru/600/21/2137491"/>
          <p:cNvPicPr>
            <a:picLocks noChangeAspect="1" noChangeArrowheads="1"/>
          </p:cNvPicPr>
          <p:nvPr/>
        </p:nvPicPr>
        <p:blipFill>
          <a:blip r:embed="rId3" cstate="print"/>
          <a:srcRect l="12600" t="5713" r="1721" b="6691"/>
          <a:stretch>
            <a:fillRect/>
          </a:stretch>
        </p:blipFill>
        <p:spPr bwMode="auto">
          <a:xfrm>
            <a:off x="683568" y="1484784"/>
            <a:ext cx="3384376" cy="22894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411760" y="3861048"/>
            <a:ext cx="363589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Аппликация «Цыплята»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648" y="188640"/>
            <a:ext cx="5976664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87624" y="26064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Знакомство с трудом птицевода,  птичницы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(на примере птицефабрики «</a:t>
            </a:r>
            <a:r>
              <a:rPr lang="ru-RU" b="1" dirty="0" err="1" smtClean="0">
                <a:solidFill>
                  <a:srgbClr val="FF0000"/>
                </a:solidFill>
              </a:rPr>
              <a:t>Атемарская</a:t>
            </a:r>
            <a:r>
              <a:rPr lang="ru-RU" b="1" dirty="0" smtClean="0">
                <a:solidFill>
                  <a:srgbClr val="FF0000"/>
                </a:solidFill>
              </a:rPr>
              <a:t>»)»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5" name="Picture 3" descr="http://www.atemar.biz/Images/BigEgg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8640"/>
            <a:ext cx="1140440" cy="7647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C:\Users\ADMIND~1\AppData\Local\Temp\IMG_3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0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3" name="Picture 3" descr="C:\Users\ADMIND~1\AppData\Local\Temp\IMG_3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49080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5" name="Picture 5" descr="http://userdocs.ru/pars_docs/refs/97/96952/96952_html_3b5b5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84784"/>
            <a:ext cx="3391667" cy="2289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5122" name="AutoShape 2" descr="https://apf.mail.ru/cgi-bin/readmsg/IMG_20180118_115028.jpg?id=15164625050000000917%3B0%3B2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apf.mail.ru/cgi-bin/readmsg/IMG_20180118_115028.jpg?id=15164625050000000917%3B0%3B2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apf.mail.ru/cgi-bin/readmsg/IMG_20180118_115028.jpg?id=15164624710000000290%3B0%3B2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C:\Users\AdminDenis\Desktop\IMG_20180118_115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4128459" cy="30963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2771800" y="1124744"/>
            <a:ext cx="41326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/>
              <a:t>Целевая прогулка в магазин фруктов и овощей</a:t>
            </a:r>
            <a:endParaRPr lang="ru-RU" sz="1500" b="1" dirty="0"/>
          </a:p>
        </p:txBody>
      </p:sp>
      <p:pic>
        <p:nvPicPr>
          <p:cNvPr id="5129" name="Picture 9" descr="http://www.tkrm.ru/img/ogur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365104"/>
            <a:ext cx="2113502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1" name="Picture 11" descr="http://www.tkrm.ru/img/pomido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77072"/>
            <a:ext cx="2039734" cy="17983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7" name="Picture 17" descr="http://photos.wikimapia.org/p/00/04/61/48/43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365104"/>
            <a:ext cx="3035829" cy="22768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9" name="Picture 19" descr="https://ds04.infourok.ru/uploads/ex/059d/0000059c-4b6f31a1/img33.jpg"/>
          <p:cNvPicPr>
            <a:picLocks noChangeAspect="1" noChangeArrowheads="1"/>
          </p:cNvPicPr>
          <p:nvPr/>
        </p:nvPicPr>
        <p:blipFill>
          <a:blip r:embed="rId7" cstate="print"/>
          <a:srcRect l="55506" t="4000" r="2489" b="59996"/>
          <a:stretch>
            <a:fillRect/>
          </a:stretch>
        </p:blipFill>
        <p:spPr bwMode="auto">
          <a:xfrm>
            <a:off x="5076056" y="1556792"/>
            <a:ext cx="3672408" cy="2360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1475656" y="260648"/>
            <a:ext cx="6840760" cy="7920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33265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«Знакомство с профессией овощевода (на примере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ГУП Республики Мордовия «Тепличное»)»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http://greenomica.ru/upload/iblock/2e0/2e0bbf366791e104d0b927f0743f8079.jpg"/>
          <p:cNvPicPr>
            <a:picLocks noChangeAspect="1" noChangeArrowheads="1"/>
          </p:cNvPicPr>
          <p:nvPr/>
        </p:nvPicPr>
        <p:blipFill>
          <a:blip r:embed="rId8" cstate="print"/>
          <a:srcRect l="17027" r="14866"/>
          <a:stretch>
            <a:fillRect/>
          </a:stretch>
        </p:blipFill>
        <p:spPr bwMode="auto">
          <a:xfrm>
            <a:off x="6948264" y="332656"/>
            <a:ext cx="1099927" cy="6983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 useBgFill="1">
        <p:nvSpPr>
          <p:cNvPr id="7" name="Скругленный прямоугольник 6"/>
          <p:cNvSpPr/>
          <p:nvPr/>
        </p:nvSpPr>
        <p:spPr>
          <a:xfrm>
            <a:off x="539552" y="188640"/>
            <a:ext cx="7848872" cy="1224136"/>
          </a:xfrm>
          <a:prstGeom prst="roundRect">
            <a:avLst/>
          </a:prstGeom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60648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проекта: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о заводах и фабриках города: местонахождении, выпускаемой продукции, товарных знаках, а также о профессиях в сфере пищевой промышленности, понимание важности, роли труда взрослых в обществе и в жизни каждого человека.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539552" y="1700808"/>
            <a:ext cx="7992888" cy="4949172"/>
          </a:xfrm>
          <a:prstGeom prst="roundRect">
            <a:avLst/>
          </a:prstGeom>
          <a:ln w="19050"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C:\Users\ADMIND~1\AppData\Local\Temp\IMG_3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16832"/>
            <a:ext cx="5976664" cy="448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pic>
        <p:nvPicPr>
          <p:cNvPr id="10" name="Picture 5" descr="http://www.maam.ru/upload/blogs/4ad77a5245dfb41713adefcceecaac20.jp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1000108"/>
            <a:ext cx="4248472" cy="318444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C:\Users\AdminDenis\Desktop\Мама МАРТ\фото\Мама март\IMG_3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928934"/>
            <a:ext cx="2700001" cy="36000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3635896" y="404664"/>
            <a:ext cx="20791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Посадка </a:t>
            </a:r>
            <a:r>
              <a:rPr lang="ru-RU" sz="1500" b="1" dirty="0" smtClean="0"/>
              <a:t>лука и овса</a:t>
            </a:r>
            <a:endParaRPr lang="ru-RU" sz="1500" b="1" dirty="0"/>
          </a:p>
        </p:txBody>
      </p:sp>
      <p:pic>
        <p:nvPicPr>
          <p:cNvPr id="6" name="Picture 1" descr="E:\МАМА!!!\баклина проект\1426446491715.jpg"/>
          <p:cNvPicPr>
            <a:picLocks noChangeAspect="1" noChangeArrowheads="1"/>
          </p:cNvPicPr>
          <p:nvPr/>
        </p:nvPicPr>
        <p:blipFill rotWithShape="1">
          <a:blip r:embed="rId5" cstate="print"/>
          <a:srcRect r="37671"/>
          <a:stretch/>
        </p:blipFill>
        <p:spPr bwMode="auto">
          <a:xfrm>
            <a:off x="357158" y="785794"/>
            <a:ext cx="2306062" cy="2774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15616" y="260648"/>
            <a:ext cx="69998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Наблюдение за ростом лука, овса в благоприятных и неблагоприятных условиях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AdminDenis\Desktop\баклина проект\DSCN120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620688"/>
            <a:ext cx="3360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7" name="Picture 3" descr="E:\МАМА!!!\баклина проект\DSCN1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36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 descr="C:\Users\AdminDenis\Desktop\баклина проект\DSCN137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864" y="980728"/>
            <a:ext cx="3360944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 descr="C:\Users\AdminDenis\Desktop\баклина проект\DSCN1208.jpg"/>
          <p:cNvPicPr>
            <a:picLocks noChangeAspect="1" noChangeArrowheads="1"/>
          </p:cNvPicPr>
          <p:nvPr/>
        </p:nvPicPr>
        <p:blipFill>
          <a:blip r:embed="rId6" cstate="print"/>
          <a:srcRect l="3011" r="9253"/>
          <a:stretch>
            <a:fillRect/>
          </a:stretch>
        </p:blipFill>
        <p:spPr bwMode="auto">
          <a:xfrm>
            <a:off x="5868144" y="2204864"/>
            <a:ext cx="2947924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3" descr="C:\Users\AdminDenis\Desktop\баклина проект\DSCN120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31840" y="4077072"/>
            <a:ext cx="3420687" cy="25644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pic>
        <p:nvPicPr>
          <p:cNvPr id="4098" name="Picture 2" descr="http://www.saranskkonserv.ru/img/1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388938"/>
            <a:ext cx="1028700" cy="819151"/>
          </a:xfrm>
          <a:prstGeom prst="rect">
            <a:avLst/>
          </a:prstGeom>
          <a:noFill/>
        </p:spPr>
      </p:pic>
      <p:pic>
        <p:nvPicPr>
          <p:cNvPr id="4100" name="Picture 4" descr="http://www.saranskkonserv.ru/img/1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388938"/>
            <a:ext cx="1028700" cy="819151"/>
          </a:xfrm>
          <a:prstGeom prst="rect">
            <a:avLst/>
          </a:prstGeom>
          <a:noFill/>
        </p:spPr>
      </p:pic>
      <p:sp>
        <p:nvSpPr>
          <p:cNvPr id="4105" name="AutoShape 9" descr="https://apf.mail.ru/cgi-bin/readmsg/IMG_20180118_111842.jpg?id=15164625780000000667%3B0%3B2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052736"/>
            <a:ext cx="31407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/>
              <a:t>Рассматривание продукции завода</a:t>
            </a:r>
            <a:endParaRPr lang="ru-RU" sz="1500" b="1" dirty="0"/>
          </a:p>
        </p:txBody>
      </p:sp>
      <p:pic>
        <p:nvPicPr>
          <p:cNvPr id="4112" name="Picture 16" descr="Горошек зеленый в ж/б 360 г. сорт первы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1440000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16" name="Picture 20" descr="Фасоль красная натуральная евробанка 425 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988840"/>
            <a:ext cx="1369014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18" name="Picture 22" descr="Молоко цссс дой-пак 100 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37112"/>
            <a:ext cx="1364928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827584" y="4149080"/>
            <a:ext cx="190866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i="1" dirty="0" smtClean="0">
                <a:latin typeface="+mj-lt"/>
              </a:rPr>
              <a:t>Молочная консервация</a:t>
            </a:r>
            <a:endParaRPr lang="ru-RU" sz="1300" i="1" dirty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1268760"/>
            <a:ext cx="186980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i="1" dirty="0" smtClean="0">
                <a:latin typeface="+mj-lt"/>
              </a:rPr>
              <a:t>Овощная консервация </a:t>
            </a:r>
            <a:endParaRPr lang="ru-RU" sz="1300" i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72200" y="1268760"/>
            <a:ext cx="18453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i="1" dirty="0" smtClean="0">
                <a:latin typeface="+mj-lt"/>
              </a:rPr>
              <a:t>Замороженные овощи</a:t>
            </a:r>
            <a:endParaRPr lang="ru-RU" sz="1300" i="1" dirty="0">
              <a:latin typeface="+mj-lt"/>
            </a:endParaRPr>
          </a:p>
        </p:txBody>
      </p:sp>
      <p:pic>
        <p:nvPicPr>
          <p:cNvPr id="4126" name="Picture 30" descr="Рагу из овоще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556792"/>
            <a:ext cx="1745453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6516216" y="4365104"/>
            <a:ext cx="21957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Мясные консервы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135" name="Picture 39" descr="http://www.saranskkonserv.ru/assets/images/products/2015/Svini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5085184"/>
            <a:ext cx="1440000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2051720" y="188640"/>
            <a:ext cx="5184576" cy="7920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404664"/>
            <a:ext cx="429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«ОАО «Консервный завод «Саранский»»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02" name="Picture 6" descr="https://productcenter.ru/images/165562-oao-konsiervnyi-zavod-saranskii-540x480.jpg"/>
          <p:cNvPicPr>
            <a:picLocks noChangeAspect="1" noChangeArrowheads="1"/>
          </p:cNvPicPr>
          <p:nvPr/>
        </p:nvPicPr>
        <p:blipFill>
          <a:blip r:embed="rId9" cstate="print"/>
          <a:srcRect l="15691" r="11768"/>
          <a:stretch>
            <a:fillRect/>
          </a:stretch>
        </p:blipFill>
        <p:spPr bwMode="auto">
          <a:xfrm>
            <a:off x="6372200" y="260648"/>
            <a:ext cx="720080" cy="6194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24" name="Picture 28" descr="Венгерская смесь «Лечо»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1844824"/>
            <a:ext cx="1440000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33" name="Picture 37" descr="Говядина тушеная ж/б 338 г. сорт высший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4653136"/>
            <a:ext cx="1364928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30" name="Picture 34" descr="Замороженная клубника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2564904"/>
            <a:ext cx="1440000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20" name="Picture 24" descr="Варенка ж/б 380 г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5157192"/>
            <a:ext cx="1440000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22" name="Picture 26" descr="Какао ж/б 380 г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5616" y="5301208"/>
            <a:ext cx="1205021" cy="14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8" name="Picture 4" descr="https://3.downloader.disk.yandex.ru/preview/44701c10b7a39661f9a7496f84d3e434e8aadd4568ec4533265cd299b83e7c9f/inf/oeaDAbCApEKeQwpFglMFJw1SWHEXXWz_IniYCBFUq-3vUc35k46eCky6nrTQOVc4Lnrgt3Q0tWUcGVY6ORU4bQ%3D%3D?uid=0&amp;filename=IMG_3806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2420888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00042"/>
            <a:ext cx="46085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500" b="1" dirty="0" smtClean="0"/>
              <a:t>Рисование «Натюрморт с овощами и фруктами»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3643314"/>
            <a:ext cx="36644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latin typeface="+mj-lt"/>
              </a:rPr>
              <a:t>Аппликация «Консервирование овощей»</a:t>
            </a:r>
            <a:endParaRPr lang="ru-RU" sz="1500" b="1" dirty="0">
              <a:latin typeface="+mj-lt"/>
            </a:endParaRPr>
          </a:p>
        </p:txBody>
      </p:sp>
      <p:pic>
        <p:nvPicPr>
          <p:cNvPr id="3077" name="Picture 5" descr="http://www.maam.ru/upload/blogs/detsad-228505-1453021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929066"/>
            <a:ext cx="4020310" cy="27860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2" name="Picture 2" descr="https://2.downloader.disk.yandex.ru/preview/488a52ef51744cc45d95bb71631f24b95cacfaca32b3e646e8370ad8dd11d791/inf/oeaDAbCApEKeQwpFglMFJ2UamlgeBMD_7ufD17xqKLBdFIqvxJrjgEkyuRRbEE_aObHQu7vuonYVvDPSZ5qOTg%3D%3D?uid=0&amp;filename=IMG_3804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857232"/>
            <a:ext cx="3627886" cy="272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43438" y="500042"/>
            <a:ext cx="386945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Сюжетно-ролевая игра «Овощной</a:t>
            </a:r>
            <a:r>
              <a:rPr kumimoji="0" lang="ru-RU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магазин»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857232"/>
            <a:ext cx="3714743" cy="278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pic>
        <p:nvPicPr>
          <p:cNvPr id="4098" name="Picture 2" descr="http://www.saranskkonserv.ru/img/1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388938"/>
            <a:ext cx="1028700" cy="819151"/>
          </a:xfrm>
          <a:prstGeom prst="rect">
            <a:avLst/>
          </a:prstGeom>
          <a:noFill/>
        </p:spPr>
      </p:pic>
      <p:pic>
        <p:nvPicPr>
          <p:cNvPr id="4100" name="Picture 4" descr="http://www.saranskkonserv.ru/img/1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388938"/>
            <a:ext cx="1028700" cy="819151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131840" y="260648"/>
            <a:ext cx="29523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Целевая прогулка в магазин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105" name="AutoShape 9" descr="https://apf.mail.ru/cgi-bin/readmsg/IMG_20180118_111842.jpg?id=15164625780000000667%3B0%3B2&amp;x-email=kilya88%40list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C:\Users\AdminDenis\Desktop\IMG_20180118_111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4200040" cy="31500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8" name="Picture 12" descr="http://www.saranskkonserv.ru/assets/images/news/2016/20161224_120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61048"/>
            <a:ext cx="51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10" name="Picture 14" descr="http://www.saranskkonserv.ru/assets/images/news/2016/20161224_115129.jpg"/>
          <p:cNvPicPr>
            <a:picLocks noChangeAspect="1" noChangeArrowheads="1"/>
          </p:cNvPicPr>
          <p:nvPr/>
        </p:nvPicPr>
        <p:blipFill>
          <a:blip r:embed="rId6" cstate="print"/>
          <a:srcRect l="32130"/>
          <a:stretch>
            <a:fillRect/>
          </a:stretch>
        </p:blipFill>
        <p:spPr bwMode="auto">
          <a:xfrm>
            <a:off x="4211960" y="1102051"/>
            <a:ext cx="4104456" cy="34017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28572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900igr.net/datai/doshkolnoe-obrazovanie/Rabota-vospitatelja-v-DOU/0006-004-Rukovoditeli-DOU-vospitateli-DOU.jpg"/>
          <p:cNvPicPr>
            <a:picLocks noChangeAspect="1" noChangeArrowheads="1"/>
          </p:cNvPicPr>
          <p:nvPr/>
        </p:nvPicPr>
        <p:blipFill>
          <a:blip r:embed="rId3"/>
          <a:srcRect t="40575"/>
          <a:stretch>
            <a:fillRect/>
          </a:stretch>
        </p:blipFill>
        <p:spPr bwMode="auto">
          <a:xfrm>
            <a:off x="1714480" y="714356"/>
            <a:ext cx="5634054" cy="251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76" name="AutoShape 4" descr="https://fs00.infourok.ru/images/doc/104/122942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fs00.infourok.ru/images/doc/104/122942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 l="11112" t="51593" r="74601" b="32531"/>
          <a:stretch>
            <a:fillRect/>
          </a:stretch>
        </p:blipFill>
        <p:spPr bwMode="auto">
          <a:xfrm>
            <a:off x="714348" y="3429000"/>
            <a:ext cx="265213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81" name="Picture 9" descr="http://ped-kopilka.ru/images/3(221).jpg"/>
          <p:cNvPicPr>
            <a:picLocks noChangeAspect="1" noChangeArrowheads="1"/>
          </p:cNvPicPr>
          <p:nvPr/>
        </p:nvPicPr>
        <p:blipFill>
          <a:blip r:embed="rId5"/>
          <a:srcRect l="18750" t="5269"/>
          <a:stretch>
            <a:fillRect/>
          </a:stretch>
        </p:blipFill>
        <p:spPr bwMode="auto">
          <a:xfrm>
            <a:off x="3929058" y="3500438"/>
            <a:ext cx="2932598" cy="228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83" name="Picture 11" descr="http://st1.stranamam.ru/data/cache/2013may/21/00/8346624_66745-650x0.jpg"/>
          <p:cNvPicPr>
            <a:picLocks noChangeAspect="1" noChangeArrowheads="1"/>
          </p:cNvPicPr>
          <p:nvPr/>
        </p:nvPicPr>
        <p:blipFill>
          <a:blip r:embed="rId6"/>
          <a:srcRect b="6666"/>
          <a:stretch>
            <a:fillRect/>
          </a:stretch>
        </p:blipFill>
        <p:spPr bwMode="auto">
          <a:xfrm>
            <a:off x="6572264" y="5000636"/>
            <a:ext cx="2286048" cy="160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28572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этап – 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</a:p>
          <a:p>
            <a:pPr algn="ctr"/>
            <a:endParaRPr lang="ru-RU" sz="16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деятельности, обобщение результатов работы;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продуктов проектной деятельности на итоговом педагогическом совете, на родительском собрании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rpp.nashaucheba.ru/pars_docs/refs/22/21347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857364"/>
            <a:ext cx="6101870" cy="45764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42852"/>
            <a:ext cx="57864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Этапы реализация проекта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целей и задач проекта; 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анализ имеющихся условий в группе и детском саду;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учебно-тематического плана;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для организации работы;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подбор материала, необходимого для реализации цели проекта (иллюстрации, сюжетные картины, настольные, словесные, дидактические игры, художественные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произведения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т.д.);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конспектов мероприятий непосредственно образовательной деятельности, бесед по ознакомлению детей с профессиями предприятий нашего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3119901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286124"/>
            <a:ext cx="311990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357694"/>
            <a:ext cx="31199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4" descr="E:\МАМА!!!\АВГУСТ\IMG_3498.JPG"/>
          <p:cNvPicPr>
            <a:picLocks noChangeAspect="1" noChangeArrowheads="1"/>
          </p:cNvPicPr>
          <p:nvPr/>
        </p:nvPicPr>
        <p:blipFill>
          <a:blip r:embed="rId6" cstate="print"/>
          <a:srcRect l="42995"/>
          <a:stretch>
            <a:fillRect/>
          </a:stretch>
        </p:blipFill>
        <p:spPr bwMode="auto">
          <a:xfrm>
            <a:off x="6572264" y="428604"/>
            <a:ext cx="2323173" cy="30565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214554"/>
            <a:ext cx="49685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Словесный метод: </a:t>
            </a:r>
          </a:p>
          <a:p>
            <a:pPr marL="342900" indent="-342900"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беседы по ознакомлению с трудом взрослых и профессиями;</a:t>
            </a:r>
          </a:p>
          <a:p>
            <a:pPr marL="342900" indent="-342900"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рассказ, объяснения; </a:t>
            </a:r>
          </a:p>
          <a:p>
            <a:pPr marL="342900" indent="-342900"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обсуждение (впечатлений от экскурсий, о ролевых и познавательных игр); </a:t>
            </a:r>
          </a:p>
          <a:p>
            <a:pPr marL="342900" indent="-342900"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чтение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литературы.</a:t>
            </a:r>
          </a:p>
          <a:p>
            <a:pPr algn="just"/>
            <a:endParaRPr lang="ru-RU" sz="13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2. Наглядный метод: 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наглядные материалы; 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демонстрационные материалы. </a:t>
            </a:r>
          </a:p>
          <a:p>
            <a:pPr algn="just">
              <a:buFontTx/>
              <a:buChar char="-"/>
            </a:pP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3. Практический метод: 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познавательно-исследовательские работы; 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изготовление рисунков;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экскурсии, виртуальные экскурсии (на</a:t>
            </a:r>
          </a:p>
          <a:p>
            <a:pPr algn="just"/>
            <a:r>
              <a:rPr lang="ru-RU" sz="1300" dirty="0" smtClean="0">
                <a:latin typeface="Arial" pitchFamily="34" charset="0"/>
                <a:cs typeface="Arial" pitchFamily="34" charset="0"/>
              </a:rPr>
              <a:t>      предприятия, с представителями профессий</a:t>
            </a:r>
          </a:p>
          <a:p>
            <a:pPr algn="just"/>
            <a:r>
              <a:rPr lang="ru-RU" sz="1300" dirty="0" smtClean="0">
                <a:latin typeface="Arial" pitchFamily="34" charset="0"/>
                <a:cs typeface="Arial" pitchFamily="34" charset="0"/>
              </a:rPr>
              <a:t>      которых знакомят дошкольников). 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714488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    В процессе реализации проекта используются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следующие методы: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r="28562"/>
          <a:stretch>
            <a:fillRect/>
          </a:stretch>
        </p:blipFill>
        <p:spPr bwMode="auto">
          <a:xfrm>
            <a:off x="5500694" y="2214554"/>
            <a:ext cx="3130079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Box 6"/>
          <p:cNvSpPr txBox="1"/>
          <p:nvPr/>
        </p:nvSpPr>
        <p:spPr>
          <a:xfrm>
            <a:off x="857224" y="285728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</a:t>
            </a:r>
            <a:r>
              <a:rPr lang="ru-RU" sz="1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 – реализация проекта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основных видов деятельности по направлениям проекта;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художественно-продуктивная, игровая деятельность детей;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выездных экскурсий, виртуальных экскурсий, целевых прогулок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1052736"/>
            <a:ext cx="2704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  <a:cs typeface="Arial" pitchFamily="34" charset="0"/>
              </a:rPr>
              <a:t>Рассматривание и сравнение зёрен злаковых культур</a:t>
            </a:r>
            <a:endParaRPr lang="ru-RU" sz="1500" b="1" dirty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1052736"/>
            <a:ext cx="3786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Беседа по иллюстрациям, </a:t>
            </a:r>
          </a:p>
          <a:p>
            <a:pPr algn="ctr"/>
            <a:r>
              <a:rPr lang="ru-RU" sz="1500" b="1" dirty="0" smtClean="0"/>
              <a:t>по картине «Ужин трактористов» </a:t>
            </a:r>
          </a:p>
        </p:txBody>
      </p:sp>
      <p:pic>
        <p:nvPicPr>
          <p:cNvPr id="4" name="Рисунок 3" descr="http://900igr.net/up/datai/193687/0010-005-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4143404" cy="23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 descr="https://nsportal.ru/sites/default/files/styles/large/public/media/2017/07/05/uzhin_traktoristov._1951.jpg?itok=ReZhH6A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2304256" cy="306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4283968" y="6453336"/>
            <a:ext cx="2808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Рисование «Хлебный колосок»</a:t>
            </a:r>
            <a:endParaRPr lang="ru-RU" sz="1500" b="1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56792"/>
            <a:ext cx="3578461" cy="268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755576" y="188640"/>
            <a:ext cx="8136904" cy="7920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3568" y="116632"/>
            <a:ext cx="810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«Хвала рукам, что пахнут хлебом. Знакомство с профессиями тракториста, комбайнера, хлебороба, агронома, работника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элеватора(на примере ООО «Саранский элеватор»)»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 ооо саранский элеватор хрвнение и переработка зерна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476672"/>
            <a:ext cx="1224136" cy="403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ADMIND~1\AppData\Local\Temp\IMG_3799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6156176" y="4293096"/>
            <a:ext cx="2879787" cy="21598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pic>
        <p:nvPicPr>
          <p:cNvPr id="18436" name="Picture 4" descr="http://64.r.photoshare.ru/00641/0061da83a1a9f2a7035dee31718a47e903182453.jpg"/>
          <p:cNvPicPr>
            <a:picLocks noChangeAspect="1" noChangeArrowheads="1"/>
          </p:cNvPicPr>
          <p:nvPr/>
        </p:nvPicPr>
        <p:blipFill>
          <a:blip r:embed="rId3" cstate="print"/>
          <a:srcRect t="12121"/>
          <a:stretch>
            <a:fillRect/>
          </a:stretch>
        </p:blipFill>
        <p:spPr bwMode="auto">
          <a:xfrm>
            <a:off x="2771800" y="332656"/>
            <a:ext cx="3929090" cy="25896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2143108" y="0"/>
            <a:ext cx="535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Виртуальная экскурсия на Саранский элеватор</a:t>
            </a:r>
            <a:endParaRPr lang="ru-RU" sz="1500" b="1" dirty="0"/>
          </a:p>
        </p:txBody>
      </p:sp>
      <p:sp>
        <p:nvSpPr>
          <p:cNvPr id="18440" name="AutoShape 8" descr="https://im0-tub-ru.yandex.net/i?id=b0ebd56ed452da1ca4b073946d3e439a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442" name="AutoShape 10" descr="https://im0-tub-ru.yandex.net/i?id=b0ebd56ed452da1ca4b073946d3e439a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448" name="AutoShape 16" descr="https://im0-tub-ru.yandex.net/i?id=a8242987fabd053c629598867f9c43ca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2" name="AutoShape 20" descr="https://cdn.fishki.net/upload/post/201501/28/1406350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4" name="AutoShape 22" descr="https://cdn.fishki.net/upload/post/201501/28/1406350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4" cstate="print"/>
          <a:srcRect l="9500" t="18311" r="33440" b="28195"/>
          <a:stretch>
            <a:fillRect/>
          </a:stretch>
        </p:blipFill>
        <p:spPr bwMode="auto">
          <a:xfrm>
            <a:off x="107504" y="1700808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457" name="Picture 25" descr="http://www.telemiks.tv/system/news/pictures/000/015/579/show/%D0%B7%D0%B5%D1%80%D0%BD%D0%BE%D1%85%D1%80%D0%B0%D0%BD%D0%B8%D0%BB%D0%B8%D1%89%D0%B5.bmp?14087632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93096"/>
            <a:ext cx="3143999" cy="23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450" name="Picture 18" descr="http://img2.gorod.lv/images/news_item_in_cifs/pic/203367/big/17.jpg?v=14713544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772816"/>
            <a:ext cx="3140728" cy="23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10" name="Picture 2" descr="https://img-fotki.yandex.ru/get/4507/182764274.77/0_131dfc_8c48682f_XXXL.jpg"/>
          <p:cNvPicPr>
            <a:picLocks noChangeAspect="1" noChangeArrowheads="1"/>
          </p:cNvPicPr>
          <p:nvPr/>
        </p:nvPicPr>
        <p:blipFill>
          <a:blip r:embed="rId7" cstate="print"/>
          <a:srcRect b="5333"/>
          <a:stretch>
            <a:fillRect/>
          </a:stretch>
        </p:blipFill>
        <p:spPr bwMode="auto">
          <a:xfrm>
            <a:off x="1475656" y="4005064"/>
            <a:ext cx="3768090" cy="22322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142" y="0"/>
            <a:ext cx="914285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86150" y="1340768"/>
            <a:ext cx="535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Экскурсия на хлебозавод </a:t>
            </a:r>
            <a:endParaRPr lang="ru-RU" sz="15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188640"/>
            <a:ext cx="7560840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116632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«Как хлеб на стол пришел. Знакомство с профессией пекаря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(на примере одного из самых крупных хлебопекарных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Предприятий  Республики Мордовия АО «Хлебозавод»)»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1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2656"/>
            <a:ext cx="1187624" cy="51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8" name="Picture 4" descr="https://mordoviatv.ru/wp-content/uploads/2017/01/61383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00808"/>
            <a:ext cx="3857143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10" name="Picture 2" descr="Сценарий экскурсии «Болховский хлебокомбинат» для подготовительной к школе групп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89040"/>
            <a:ext cx="3599999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2" descr="C:\Users\ADMIND~1\AppData\Local\Temp\IMG_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005064"/>
            <a:ext cx="3600000" cy="270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252536" y="1124744"/>
            <a:ext cx="5357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Беседы и рассматривание иллюстраций </a:t>
            </a:r>
          </a:p>
          <a:p>
            <a:pPr algn="ctr"/>
            <a:r>
              <a:rPr lang="ru-RU" sz="1500" b="1" dirty="0" smtClean="0"/>
              <a:t>с хлебобулочными изделиями </a:t>
            </a:r>
            <a:endParaRPr lang="ru-RU" sz="1500" b="1" dirty="0"/>
          </a:p>
        </p:txBody>
      </p:sp>
      <p:pic>
        <p:nvPicPr>
          <p:cNvPr id="11" name="Picture 2" descr="C:\Users\ADMIND~1\AppData\Local\Temp\IMG_38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00808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sp>
        <p:nvSpPr>
          <p:cNvPr id="15370" name="AutoShape 10" descr="https://www.ridus.ru/_ah/img/KaPlqvqapPhUEwlkJw1-D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2" name="AutoShape 12" descr="https://www.ridus.ru/_ah/img/KaPlqvqapPhUEwlkJw1-D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4" name="AutoShape 14" descr="https://www.ridus.ru/_ah/img/KaPlqvqapPhUEwlkJw1-D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6" name="AutoShape 16" descr="https://www.ridus.ru/_ah/img/KaPlqvqapPhUEwlkJw1-D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81" name="Picture 21" descr="http://images.aif.ru/008/034/9088e1de8d3cf2d6a8b5fe25fbfc6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717032"/>
            <a:ext cx="364886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2339752" y="620688"/>
            <a:ext cx="38576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Цех по замешиванию теста</a:t>
            </a:r>
            <a:endParaRPr lang="ru-RU" sz="1500" b="1" dirty="0"/>
          </a:p>
        </p:txBody>
      </p:sp>
      <p:pic>
        <p:nvPicPr>
          <p:cNvPr id="12" name="Picture 1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32656"/>
            <a:ext cx="1187624" cy="51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 descr="http://ds34.su/images/news/2013/09.2013/xlebozavod/01_11.JPG"/>
          <p:cNvPicPr>
            <a:picLocks noChangeAspect="1" noChangeArrowheads="1"/>
          </p:cNvPicPr>
          <p:nvPr/>
        </p:nvPicPr>
        <p:blipFill>
          <a:blip r:embed="rId5" cstate="print"/>
          <a:srcRect r="20705" b="11419"/>
          <a:stretch>
            <a:fillRect/>
          </a:stretch>
        </p:blipFill>
        <p:spPr bwMode="auto">
          <a:xfrm>
            <a:off x="841520" y="980728"/>
            <a:ext cx="3085084" cy="2584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4" name="Picture 4" descr="http://ds34.su/images/news/2013/09.2013/xlebozavod/01_1.JPG"/>
          <p:cNvPicPr>
            <a:picLocks noChangeAspect="1" noChangeArrowheads="1"/>
          </p:cNvPicPr>
          <p:nvPr/>
        </p:nvPicPr>
        <p:blipFill>
          <a:blip r:embed="rId6" cstate="print"/>
          <a:srcRect t="2999" r="7391" b="11801"/>
          <a:stretch>
            <a:fillRect/>
          </a:stretch>
        </p:blipFill>
        <p:spPr bwMode="auto">
          <a:xfrm>
            <a:off x="4283968" y="980728"/>
            <a:ext cx="3744416" cy="25836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-olov.ru/wp-content/uploads/2017/01/7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2858" cy="6858000"/>
          </a:xfrm>
          <a:prstGeom prst="rect">
            <a:avLst/>
          </a:prstGeom>
          <a:noFill/>
        </p:spPr>
      </p:pic>
      <p:pic>
        <p:nvPicPr>
          <p:cNvPr id="12290" name="Picture 2" descr="http://promplace.ru/articles_img/batony.jpg"/>
          <p:cNvPicPr>
            <a:picLocks noChangeAspect="1" noChangeArrowheads="1"/>
          </p:cNvPicPr>
          <p:nvPr/>
        </p:nvPicPr>
        <p:blipFill>
          <a:blip r:embed="rId3" cstate="print"/>
          <a:srcRect b="6606"/>
          <a:stretch>
            <a:fillRect/>
          </a:stretch>
        </p:blipFill>
        <p:spPr bwMode="auto">
          <a:xfrm>
            <a:off x="755576" y="1196752"/>
            <a:ext cx="2696646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292" name="AutoShape 4" descr="https://bizbe.biz/uploads/posts/2016-05/1463400272_prostoy-sposob-otkryt-mini-pekarnyu-s-nulya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https://bizbe.biz/uploads/posts/2016-05/1463400272_prostoy-sposob-otkryt-mini-pekarnyu-s-nulya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6" name="Picture 8" descr="http://sevkavportal.ru/media/k2/items/cache/2cf6b9a7275a978463a5f27a03243c1d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412776"/>
            <a:ext cx="5072098" cy="346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2483768" y="476672"/>
            <a:ext cx="38576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/>
              <a:t>Пекарня</a:t>
            </a:r>
            <a:endParaRPr lang="ru-RU" sz="1500" b="1" dirty="0"/>
          </a:p>
        </p:txBody>
      </p:sp>
      <p:pic>
        <p:nvPicPr>
          <p:cNvPr id="9" name="Picture 1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32656"/>
            <a:ext cx="1187624" cy="51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587</Words>
  <Application>Microsoft Office PowerPoint</Application>
  <PresentationFormat>Экран (4:3)</PresentationFormat>
  <Paragraphs>94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Deniscompany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AdminDenis</dc:creator>
  <cp:lastModifiedBy>AdminDenis</cp:lastModifiedBy>
  <cp:revision>384</cp:revision>
  <dcterms:created xsi:type="dcterms:W3CDTF">2018-01-20T11:57:06Z</dcterms:created>
  <dcterms:modified xsi:type="dcterms:W3CDTF">2018-01-25T18:54:18Z</dcterms:modified>
</cp:coreProperties>
</file>