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2" r:id="rId5"/>
    <p:sldId id="289" r:id="rId6"/>
    <p:sldId id="261" r:id="rId7"/>
    <p:sldId id="28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0" r:id="rId22"/>
    <p:sldId id="276" r:id="rId23"/>
    <p:sldId id="292" r:id="rId24"/>
    <p:sldId id="293" r:id="rId25"/>
    <p:sldId id="279" r:id="rId26"/>
    <p:sldId id="280" r:id="rId27"/>
    <p:sldId id="283" r:id="rId28"/>
    <p:sldId id="281" r:id="rId29"/>
    <p:sldId id="29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287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498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030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592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767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885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99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598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370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350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831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4.wdp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microsoft.com/office/2007/relationships/hdphoto" Target="../media/hdphoto3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4" cstate="email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0600485">
            <a:off x="190320" y="-18421"/>
            <a:ext cx="1662678" cy="157123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0AA73-A09D-41D3-BD2A-E82459DE8442}" type="datetimeFigureOut">
              <a:rPr lang="ru-RU" smtClean="0"/>
              <a:pPr/>
              <a:t>23.09.2019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6" cstate="email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042" y="4585084"/>
            <a:ext cx="2247881" cy="190620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8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59" y="525710"/>
            <a:ext cx="7762691" cy="5830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0" cstate="email"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62897" y="-1025981"/>
            <a:ext cx="6600149" cy="89310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98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ds46sar.schoolrm.ru/sveden/employees/11164/18594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198" y="115910"/>
            <a:ext cx="7772400" cy="1210614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образования </a:t>
            </a:r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Республики Мордовия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5118" y="1348234"/>
            <a:ext cx="5309316" cy="498817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Наумовой Варвары Александровны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1800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8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№46»</a:t>
            </a:r>
          </a:p>
          <a:p>
            <a:pPr lvl="0" algn="l">
              <a:lnSpc>
                <a:spcPct val="100000"/>
              </a:lnSpc>
              <a:spcBef>
                <a:spcPct val="20000"/>
              </a:spcBef>
              <a:buClr>
                <a:srgbClr val="4F81BD"/>
              </a:buClr>
              <a:buSzPct val="70000"/>
            </a:pPr>
            <a:r>
              <a:rPr lang="ru-RU" sz="1600" u="sng" dirty="0">
                <a:solidFill>
                  <a:srgbClr val="1F497D"/>
                </a:solidFill>
                <a:latin typeface="Franklin Gothic Book"/>
              </a:rPr>
              <a:t>Дата рождения</a:t>
            </a: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: 11 июля 1982 г.</a:t>
            </a:r>
          </a:p>
          <a:p>
            <a:pPr lvl="0" algn="l">
              <a:lnSpc>
                <a:spcPct val="100000"/>
              </a:lnSpc>
              <a:spcBef>
                <a:spcPct val="20000"/>
              </a:spcBef>
              <a:buClr>
                <a:srgbClr val="4F81BD"/>
              </a:buClr>
              <a:buSzPct val="70000"/>
            </a:pPr>
            <a:r>
              <a:rPr lang="ru-RU" sz="1600" u="sng" dirty="0">
                <a:solidFill>
                  <a:srgbClr val="1F497D"/>
                </a:solidFill>
                <a:latin typeface="Franklin Gothic Book"/>
              </a:rPr>
              <a:t>Профессиональное образование</a:t>
            </a: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: высшее, ИСИ МГУ </a:t>
            </a:r>
          </a:p>
          <a:p>
            <a:pPr lvl="0" algn="l">
              <a:lnSpc>
                <a:spcPct val="100000"/>
              </a:lnSpc>
              <a:spcBef>
                <a:spcPct val="20000"/>
              </a:spcBef>
              <a:buClr>
                <a:srgbClr val="4F81BD"/>
              </a:buClr>
              <a:buSzPct val="70000"/>
            </a:pP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в 2008 г. специальность «История</a:t>
            </a:r>
            <a:r>
              <a:rPr lang="ru-RU" sz="1600" dirty="0" smtClean="0">
                <a:solidFill>
                  <a:srgbClr val="1F497D"/>
                </a:solidFill>
                <a:latin typeface="Franklin Gothic Book"/>
              </a:rPr>
              <a:t>», Историк  </a:t>
            </a: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преподаватель </a:t>
            </a:r>
            <a:r>
              <a:rPr lang="ru-RU" sz="1600" dirty="0" smtClean="0">
                <a:solidFill>
                  <a:srgbClr val="1F497D"/>
                </a:solidFill>
                <a:latin typeface="Franklin Gothic Book"/>
              </a:rPr>
              <a:t>Истории, диплом СБ 2710587</a:t>
            </a:r>
            <a:endParaRPr lang="ru-RU" sz="1600" dirty="0">
              <a:solidFill>
                <a:srgbClr val="1F497D"/>
              </a:solidFill>
              <a:latin typeface="Franklin Gothic Book"/>
            </a:endParaRPr>
          </a:p>
          <a:p>
            <a:pPr lvl="0" algn="l">
              <a:lnSpc>
                <a:spcPct val="100000"/>
              </a:lnSpc>
              <a:spcBef>
                <a:spcPct val="20000"/>
              </a:spcBef>
              <a:buClr>
                <a:srgbClr val="4F81BD"/>
              </a:buClr>
              <a:buSzPct val="70000"/>
            </a:pP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в 2002 г. окончила Саранское музыкальное училище </a:t>
            </a:r>
          </a:p>
          <a:p>
            <a:pPr lvl="0" algn="l">
              <a:lnSpc>
                <a:spcPct val="100000"/>
              </a:lnSpc>
              <a:spcBef>
                <a:spcPct val="20000"/>
              </a:spcBef>
              <a:buClr>
                <a:srgbClr val="4F81BD"/>
              </a:buClr>
              <a:buSzPct val="70000"/>
            </a:pP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им. Н.П. </a:t>
            </a:r>
            <a:r>
              <a:rPr lang="ru-RU" sz="1600" dirty="0" err="1">
                <a:solidFill>
                  <a:srgbClr val="1F497D"/>
                </a:solidFill>
                <a:latin typeface="Franklin Gothic Book"/>
              </a:rPr>
              <a:t>Кирюкова</a:t>
            </a: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 по специальности хоровой дирижер, учитель </a:t>
            </a:r>
            <a:r>
              <a:rPr lang="ru-RU" sz="1600" dirty="0" smtClean="0">
                <a:solidFill>
                  <a:srgbClr val="1F497D"/>
                </a:solidFill>
                <a:latin typeface="Franklin Gothic Book"/>
              </a:rPr>
              <a:t>музыки, диплом ВСГ 3103576</a:t>
            </a:r>
            <a:endParaRPr lang="ru-RU" sz="1600" u="sng" dirty="0">
              <a:solidFill>
                <a:srgbClr val="1F497D"/>
              </a:solidFill>
              <a:latin typeface="Franklin Gothic Book"/>
            </a:endParaRPr>
          </a:p>
          <a:p>
            <a:pPr lvl="0" algn="l">
              <a:lnSpc>
                <a:spcPct val="100000"/>
              </a:lnSpc>
              <a:spcBef>
                <a:spcPct val="20000"/>
              </a:spcBef>
              <a:buClr>
                <a:srgbClr val="4F81BD"/>
              </a:buClr>
              <a:buSzPct val="70000"/>
            </a:pPr>
            <a:r>
              <a:rPr lang="ru-RU" sz="1600" u="sng" dirty="0">
                <a:solidFill>
                  <a:srgbClr val="1F497D"/>
                </a:solidFill>
                <a:latin typeface="Franklin Gothic Book"/>
              </a:rPr>
              <a:t>Стаж педагогической работы</a:t>
            </a: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: </a:t>
            </a:r>
            <a:r>
              <a:rPr lang="ru-RU" sz="1600" dirty="0" smtClean="0">
                <a:solidFill>
                  <a:srgbClr val="1F497D"/>
                </a:solidFill>
                <a:latin typeface="Franklin Gothic Book"/>
              </a:rPr>
              <a:t>17 </a:t>
            </a: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лет</a:t>
            </a:r>
          </a:p>
          <a:p>
            <a:pPr lvl="0" algn="l">
              <a:lnSpc>
                <a:spcPct val="100000"/>
              </a:lnSpc>
              <a:spcBef>
                <a:spcPct val="20000"/>
              </a:spcBef>
              <a:buClr>
                <a:srgbClr val="4F81BD"/>
              </a:buClr>
              <a:buSzPct val="70000"/>
            </a:pPr>
            <a:r>
              <a:rPr lang="ru-RU" sz="1600" u="sng" dirty="0">
                <a:solidFill>
                  <a:srgbClr val="1F497D"/>
                </a:solidFill>
                <a:latin typeface="Franklin Gothic Book"/>
              </a:rPr>
              <a:t>Общий трудовой стаж</a:t>
            </a: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: </a:t>
            </a:r>
            <a:r>
              <a:rPr lang="ru-RU" sz="1600" dirty="0" smtClean="0">
                <a:solidFill>
                  <a:srgbClr val="1F497D"/>
                </a:solidFill>
                <a:latin typeface="Franklin Gothic Book"/>
              </a:rPr>
              <a:t>17 </a:t>
            </a:r>
            <a:r>
              <a:rPr lang="ru-RU" sz="1600" dirty="0">
                <a:solidFill>
                  <a:srgbClr val="1F497D"/>
                </a:solidFill>
                <a:latin typeface="Franklin Gothic Book"/>
              </a:rPr>
              <a:t>лет</a:t>
            </a:r>
            <a:endParaRPr lang="ru-RU" sz="1600" u="sng" dirty="0">
              <a:solidFill>
                <a:srgbClr val="1F497D"/>
              </a:solidFill>
              <a:latin typeface="Franklin Gothic Book"/>
            </a:endParaRPr>
          </a:p>
          <a:p>
            <a:pPr lvl="0" algn="l">
              <a:lnSpc>
                <a:spcPct val="100000"/>
              </a:lnSpc>
              <a:spcBef>
                <a:spcPct val="20000"/>
              </a:spcBef>
              <a:buClr>
                <a:srgbClr val="4F81BD"/>
              </a:buClr>
              <a:buSzPct val="70000"/>
            </a:pPr>
            <a:r>
              <a:rPr lang="ru-RU" sz="1600" u="sng" dirty="0">
                <a:solidFill>
                  <a:srgbClr val="1F497D"/>
                </a:solidFill>
                <a:latin typeface="Franklin Gothic Book"/>
              </a:rPr>
              <a:t>Наличие квалификационной категории</a:t>
            </a:r>
            <a:r>
              <a:rPr lang="ru-RU" sz="1600" u="sng" dirty="0" smtClean="0">
                <a:solidFill>
                  <a:srgbClr val="1F497D"/>
                </a:solidFill>
                <a:latin typeface="Franklin Gothic Book"/>
              </a:rPr>
              <a:t>: </a:t>
            </a:r>
            <a:r>
              <a:rPr lang="en-US" sz="1600" dirty="0" smtClean="0">
                <a:solidFill>
                  <a:srgbClr val="1F497D"/>
                </a:solidFill>
                <a:latin typeface="Franklin Gothic Book"/>
              </a:rPr>
              <a:t>I </a:t>
            </a:r>
            <a:r>
              <a:rPr lang="ru-RU" sz="1600" dirty="0" smtClean="0">
                <a:solidFill>
                  <a:srgbClr val="1F497D"/>
                </a:solidFill>
                <a:latin typeface="Franklin Gothic Book"/>
              </a:rPr>
              <a:t> квалификационная категория</a:t>
            </a:r>
            <a:endParaRPr lang="ru-RU" sz="1600" dirty="0">
              <a:solidFill>
                <a:srgbClr val="1F497D"/>
              </a:solidFill>
              <a:latin typeface="Franklin Gothic Book"/>
            </a:endParaRPr>
          </a:p>
          <a:p>
            <a:pPr lvl="0" algn="l">
              <a:lnSpc>
                <a:spcPct val="100000"/>
              </a:lnSpc>
              <a:spcBef>
                <a:spcPct val="20000"/>
              </a:spcBef>
              <a:buClr>
                <a:srgbClr val="4F81BD"/>
              </a:buClr>
              <a:buSzPct val="70000"/>
            </a:pPr>
            <a:r>
              <a:rPr lang="ru-RU" sz="1600" u="sng" dirty="0">
                <a:solidFill>
                  <a:srgbClr val="1F497D"/>
                </a:solidFill>
                <a:latin typeface="Franklin Gothic Book"/>
              </a:rPr>
              <a:t>Дата последней </a:t>
            </a:r>
            <a:r>
              <a:rPr lang="ru-RU" sz="1600" u="sng" dirty="0" smtClean="0">
                <a:solidFill>
                  <a:srgbClr val="1F497D"/>
                </a:solidFill>
                <a:latin typeface="Franklin Gothic Book"/>
              </a:rPr>
              <a:t>аттестации: 26.11.2014г.</a:t>
            </a:r>
            <a:r>
              <a:rPr lang="ru-RU" sz="1600" dirty="0" smtClean="0"/>
              <a:t> </a:t>
            </a:r>
            <a:endParaRPr lang="ru-RU" sz="1600" dirty="0">
              <a:solidFill>
                <a:srgbClr val="1F497D"/>
              </a:solidFill>
              <a:latin typeface="Franklin Gothic Book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18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55" y="1493948"/>
            <a:ext cx="2274516" cy="649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25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1" y="608526"/>
            <a:ext cx="4113089" cy="581803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222" y="608527"/>
            <a:ext cx="4198679" cy="58180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38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6" y="566671"/>
            <a:ext cx="4078946" cy="57697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15" y="566670"/>
            <a:ext cx="4106261" cy="5808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203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54581"/>
          </a:xfrm>
        </p:spPr>
        <p:txBody>
          <a:bodyPr/>
          <a:lstStyle/>
          <a:p>
            <a:pPr algn="ctr"/>
            <a:r>
              <a:rPr lang="ru-RU" sz="24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5. Наличие публикаций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24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400" b="1" cap="all" dirty="0" smtClean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Российский уровень  - 1</a:t>
            </a:r>
          </a:p>
          <a:p>
            <a:pPr marL="0" indent="0" algn="ctr">
              <a:buNone/>
            </a:pPr>
            <a:r>
              <a:rPr lang="ru-RU" sz="24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itchFamily="18" charset="0"/>
              </a:rPr>
              <a:t>Международный уровень - 1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242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5" y="519311"/>
            <a:ext cx="4130579" cy="5838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16" y="519310"/>
            <a:ext cx="4131586" cy="58380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30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6. 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4" y="1629682"/>
            <a:ext cx="3398991" cy="466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371" y="1645919"/>
            <a:ext cx="3302696" cy="462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43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235" y="858974"/>
            <a:ext cx="3827145" cy="525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5390" y="896610"/>
            <a:ext cx="3818714" cy="524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787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411481"/>
            <a:ext cx="4175692" cy="6010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72" y="411481"/>
            <a:ext cx="4175828" cy="6010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368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209" y="1629683"/>
            <a:ext cx="3335100" cy="457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497" y="1619794"/>
            <a:ext cx="3336004" cy="45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253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05" y="437882"/>
            <a:ext cx="4164484" cy="58598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49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534274"/>
            <a:ext cx="8299372" cy="59122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00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4808" y="366939"/>
            <a:ext cx="4423333" cy="607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422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9" y="437882"/>
            <a:ext cx="4139154" cy="59011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63" y="437882"/>
            <a:ext cx="4199157" cy="59011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59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2856" y="537641"/>
            <a:ext cx="67273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8. Экспертная деятельность</a:t>
            </a:r>
            <a:endParaRPr lang="ru-RU" sz="2500" dirty="0"/>
          </a:p>
        </p:txBody>
      </p:sp>
    </p:spTree>
    <p:extLst>
      <p:ext uri="{BB962C8B-B14F-4D97-AF65-F5344CB8AC3E}">
        <p14:creationId xmlns="" xmlns:p14="http://schemas.microsoft.com/office/powerpoint/2010/main" val="9059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9. Общественно-педагогическая активность педагога: участие в  комиссиях, педагогических сообществах, в жюри конкурсов.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776" y="1668870"/>
            <a:ext cx="3367030" cy="476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2956" y="1711236"/>
            <a:ext cx="3395570" cy="466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770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926" y="509453"/>
            <a:ext cx="4233904" cy="58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664" y="510222"/>
            <a:ext cx="4223829" cy="57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770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жюр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8962" y="339635"/>
            <a:ext cx="4377315" cy="61917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70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10. Реализация регионального компонента в образовательном процессе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0" y="1548852"/>
            <a:ext cx="3669947" cy="4839069"/>
          </a:xfrm>
        </p:spPr>
      </p:pic>
    </p:spTree>
    <p:extLst>
      <p:ext uri="{BB962C8B-B14F-4D97-AF65-F5344CB8AC3E}">
        <p14:creationId xmlns="" xmlns:p14="http://schemas.microsoft.com/office/powerpoint/2010/main" val="114339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7426"/>
            <a:ext cx="7886700" cy="1257664"/>
          </a:xfrm>
        </p:spPr>
        <p:txBody>
          <a:bodyPr/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11. Участие педагога в профессиональных конкурсах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8" y="1184856"/>
            <a:ext cx="3799732" cy="52532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41" y="1171978"/>
            <a:ext cx="3723861" cy="52674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69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55" y="476518"/>
            <a:ext cx="4180783" cy="5911403"/>
          </a:xfrm>
        </p:spPr>
      </p:pic>
    </p:spTree>
    <p:extLst>
      <p:ext uri="{BB962C8B-B14F-4D97-AF65-F5344CB8AC3E}">
        <p14:creationId xmlns="" xmlns:p14="http://schemas.microsoft.com/office/powerpoint/2010/main" val="9674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25" y="0"/>
            <a:ext cx="7886700" cy="1325563"/>
          </a:xfrm>
        </p:spPr>
        <p:txBody>
          <a:bodyPr/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12. Наставничество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830" y="953589"/>
            <a:ext cx="3627339" cy="501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005" y="953589"/>
            <a:ext cx="3672557" cy="504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431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964" y="273686"/>
            <a:ext cx="7886700" cy="1325563"/>
          </a:xfrm>
        </p:spPr>
        <p:txBody>
          <a:bodyPr/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13. Награды и поощрения педагога в межаттестационных период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30" y="1403796"/>
            <a:ext cx="3641034" cy="5061397"/>
          </a:xfrm>
        </p:spPr>
      </p:pic>
    </p:spTree>
    <p:extLst>
      <p:ext uri="{BB962C8B-B14F-4D97-AF65-F5344CB8AC3E}">
        <p14:creationId xmlns="" xmlns:p14="http://schemas.microsoft.com/office/powerpoint/2010/main" val="36431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90187"/>
          </a:xfrm>
        </p:spPr>
        <p:txBody>
          <a:bodyPr/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1. Наличие авторских программ,</a:t>
            </a:r>
            <a:b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методических пособий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3" y="1274635"/>
            <a:ext cx="3609582" cy="502202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197" y="1319349"/>
            <a:ext cx="3615471" cy="49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03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9" y="736781"/>
            <a:ext cx="3990085" cy="557257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4432" y="743231"/>
            <a:ext cx="4025573" cy="552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058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845" y="367826"/>
            <a:ext cx="7393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2. Организация партнерского взаимодействия с родителями для решения воспитательных и образовательных задач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0568" y="1306285"/>
            <a:ext cx="3841579" cy="527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058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3. Участие в инновационной</a:t>
            </a:r>
            <a:b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(экспериментальной)</a:t>
            </a:r>
            <a:b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деятельности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920" y="1564368"/>
            <a:ext cx="3656859" cy="47188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0732" y="1567747"/>
            <a:ext cx="3434547" cy="471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630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46" y="262438"/>
            <a:ext cx="4120166" cy="565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058" y="261256"/>
            <a:ext cx="4224391" cy="565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24298" y="6021977"/>
            <a:ext cx="620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https://ds46sar.schoolrm.ru/sveden/employees/11164/185948/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630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31065"/>
            <a:ext cx="7886700" cy="20606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4. Результаты участия </a:t>
            </a:r>
            <a:b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воспитанников в:</a:t>
            </a:r>
            <a:b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-конкурсах;</a:t>
            </a:r>
            <a:b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-выставках;</a:t>
            </a:r>
            <a:b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-турнирах;</a:t>
            </a:r>
            <a:b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-соревнованиях</a:t>
            </a:r>
            <a:b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871989"/>
            <a:ext cx="7886700" cy="3304974"/>
          </a:xfrm>
        </p:spPr>
        <p:txBody>
          <a:bodyPr/>
          <a:lstStyle/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itchFamily="18" charset="0"/>
              </a:rPr>
              <a:t>Муниципальные мероприятия – 1</a:t>
            </a:r>
          </a:p>
          <a:p>
            <a:pPr marL="0" indent="0" algn="ctr">
              <a:buNone/>
            </a:pP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itchFamily="18" charset="0"/>
              </a:rPr>
              <a:t>Международные конкурсы - 4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2610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0461" y="425002"/>
            <a:ext cx="4332858" cy="5859887"/>
          </a:xfrm>
        </p:spPr>
      </p:pic>
    </p:spTree>
    <p:extLst>
      <p:ext uri="{BB962C8B-B14F-4D97-AF65-F5344CB8AC3E}">
        <p14:creationId xmlns="" xmlns:p14="http://schemas.microsoft.com/office/powerpoint/2010/main" val="38463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351D8B"/>
      </a:hlink>
      <a:folHlink>
        <a:srgbClr val="AD2751"/>
      </a:folHlink>
    </a:clrScheme>
    <a:fontScheme name="Cambria/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ерхняя тень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</TotalTime>
  <Words>226</Words>
  <Application>Microsoft Office PowerPoint</Application>
  <PresentationFormat>Экран (4:3)</PresentationFormat>
  <Paragraphs>36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Министерство образования  Республики Мордовия</vt:lpstr>
      <vt:lpstr>Слайд 2</vt:lpstr>
      <vt:lpstr>1. Наличие авторских программ, методических пособий</vt:lpstr>
      <vt:lpstr>Слайд 4</vt:lpstr>
      <vt:lpstr>Слайд 5</vt:lpstr>
      <vt:lpstr>3. Участие в инновационной (экспериментальной) деятельности</vt:lpstr>
      <vt:lpstr>Слайд 7</vt:lpstr>
      <vt:lpstr>4. Результаты участия  воспитанников в: -конкурсах; -выставках; -турнирах; -соревнованиях </vt:lpstr>
      <vt:lpstr>Слайд 9</vt:lpstr>
      <vt:lpstr>Слайд 10</vt:lpstr>
      <vt:lpstr>Слайд 11</vt:lpstr>
      <vt:lpstr>5. Наличие публикаций</vt:lpstr>
      <vt:lpstr>Слайд 13</vt:lpstr>
      <vt:lpstr>6. Выступления на научно-практических конференциях, педагогических чтениях, семинарах, секциях, методических объединениях</vt:lpstr>
      <vt:lpstr>Слайд 15</vt:lpstr>
      <vt:lpstr>Слайд 16</vt:lpstr>
      <vt:lpstr>7. Проведение открытых занятий, мастер-классов, мероприятий</vt:lpstr>
      <vt:lpstr>Слайд 18</vt:lpstr>
      <vt:lpstr>Слайд 19</vt:lpstr>
      <vt:lpstr>Слайд 20</vt:lpstr>
      <vt:lpstr>Слайд 21</vt:lpstr>
      <vt:lpstr>9. Общественно-педагогическая активность педагога: участие в  комиссиях, педагогических сообществах, в жюри конкурсов.</vt:lpstr>
      <vt:lpstr>Слайд 23</vt:lpstr>
      <vt:lpstr>Слайд 24</vt:lpstr>
      <vt:lpstr>10. Реализация регионального компонента в образовательном процессе</vt:lpstr>
      <vt:lpstr>11. Участие педагога в профессиональных конкурсах</vt:lpstr>
      <vt:lpstr>Слайд 27</vt:lpstr>
      <vt:lpstr>12. Наставничество</vt:lpstr>
      <vt:lpstr>13. Награды и поощрения педагога в межаттестационных период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Метод2</cp:lastModifiedBy>
  <cp:revision>67</cp:revision>
  <dcterms:created xsi:type="dcterms:W3CDTF">2014-07-11T15:44:47Z</dcterms:created>
  <dcterms:modified xsi:type="dcterms:W3CDTF">2019-09-23T10:20:19Z</dcterms:modified>
</cp:coreProperties>
</file>