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4" r:id="rId9"/>
    <p:sldId id="275" r:id="rId10"/>
    <p:sldId id="263" r:id="rId11"/>
    <p:sldId id="265" r:id="rId12"/>
    <p:sldId id="280" r:id="rId13"/>
    <p:sldId id="278" r:id="rId14"/>
    <p:sldId id="277" r:id="rId15"/>
    <p:sldId id="281" r:id="rId16"/>
    <p:sldId id="266" r:id="rId17"/>
    <p:sldId id="267" r:id="rId18"/>
    <p:sldId id="268" r:id="rId19"/>
    <p:sldId id="269" r:id="rId20"/>
    <p:sldId id="274" r:id="rId21"/>
    <p:sldId id="276" r:id="rId22"/>
    <p:sldId id="270" r:id="rId23"/>
    <p:sldId id="271" r:id="rId24"/>
    <p:sldId id="273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  <a:ea typeface="Calibri"/>
                <a:cs typeface="Times New Roman"/>
              </a:rPr>
              <a:t>Структурное подразделение МБДОУ Детский сад «Планета Детства» комбинированного вида детский сад комбинированного вида «Звёздочка»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96752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>
              <a:solidFill>
                <a:srgbClr val="0000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5982004"/>
            <a:ext cx="48782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 err="1">
                <a:solidFill>
                  <a:srgbClr val="0000FF"/>
                </a:solidFill>
                <a:ea typeface="Times New Roman"/>
                <a:cs typeface="Times New Roman"/>
              </a:rPr>
              <a:t>п.Чамзинка</a:t>
            </a:r>
            <a:endParaRPr lang="ru-RU" sz="1200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FF"/>
                </a:solidFill>
                <a:ea typeface="Times New Roman"/>
                <a:cs typeface="Times New Roman"/>
              </a:rPr>
              <a:t>2019 г.</a:t>
            </a:r>
            <a:endParaRPr lang="ru-RU" sz="1200" dirty="0">
              <a:solidFill>
                <a:srgbClr val="0000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4869159"/>
            <a:ext cx="3312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 </a:t>
            </a: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воспитатели  </a:t>
            </a: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Сильвестрова Т.Ю.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Фролова Л.П.</a:t>
            </a:r>
            <a:endParaRPr lang="ru-RU" sz="1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21139"/>
            <a:ext cx="439248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08720"/>
            <a:ext cx="806489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700" b="1" i="1" kern="0" cap="all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  для детей </a:t>
            </a:r>
            <a:r>
              <a:rPr lang="ru-RU" altLang="ru-RU" sz="2700" b="1" i="1" kern="0" cap="all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группы </a:t>
            </a:r>
            <a:r>
              <a:rPr lang="ru-RU" altLang="ru-RU" sz="2700" b="1" i="1" kern="0" cap="all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i="1" kern="0" cap="all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 kern="0" cap="all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200" b="1" i="1" kern="0" dirty="0">
                <a:solidFill>
                  <a:srgbClr val="0000FF"/>
                </a:solidFill>
                <a:ea typeface="Calibri"/>
                <a:cs typeface="Times New Roman"/>
              </a:rPr>
              <a:t>«Скоро, скоро Новый год!»</a:t>
            </a:r>
            <a:endParaRPr lang="ru-RU" sz="3200" kern="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383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silve\OneDrive\Рабочий стол\Новая папка\20191212_0948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10445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silve\OneDrive\Рабочий стол\Новая папка\20191212_0917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3960440" cy="279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ilve\OneDrive\Рабочий стол\Новая папка\20191212_0955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42" y="404664"/>
            <a:ext cx="399912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76" y="3284984"/>
            <a:ext cx="4525523" cy="332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0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9" y="3454872"/>
            <a:ext cx="4032448" cy="2887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5342"/>
            <a:ext cx="3916961" cy="2887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silve\OneDrive\Рабочий стол\Новая папка\20191213_1546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951219" cy="286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342"/>
            <a:ext cx="4032448" cy="273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9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ilve\OneDrive\Рабочий стол\Новая папка\20191204_0917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6" y="3554857"/>
            <a:ext cx="3979332" cy="2780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Users\silve\OneDrive\Рабочий стол\Новая папка\20191213_1655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05" y="404663"/>
            <a:ext cx="4031007" cy="274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05" y="3439120"/>
            <a:ext cx="4176464" cy="289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silve\OneDrive\Рабочий стол\Новая папка\20191213_1548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6" y="404663"/>
            <a:ext cx="4077898" cy="2741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91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silve\OneDrive\Рабочий стол\Новая папка\20191227_1349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1602"/>
            <a:ext cx="3724893" cy="281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silve\AppData\Local\Microsoft\Windows\INetCache\Content.Word\20200110_1540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23" y="3421602"/>
            <a:ext cx="4032448" cy="281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silve\OneDrive\Рабочий стол\Новая папка\20191210_1136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802"/>
            <a:ext cx="3888432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32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Calibri"/>
                <a:cs typeface="Times New Roman"/>
              </a:rPr>
              <a:t>Вот такая наша группа!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Calibri"/>
                <a:cs typeface="Times New Roman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/>
                <a:cs typeface="Times New Roman"/>
              </a:rPr>
              <a:t>Много есть у нас идей. Их мы воплощали. Мы кудесниками стали. Группу нашу наряжали. Креатив всем создавали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pic>
        <p:nvPicPr>
          <p:cNvPr id="4" name="Рисунок 3" descr="C:\Users\silve\OneDrive\Рабочий стол\Новая папка\20191227_1348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7122"/>
            <a:ext cx="3672408" cy="264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silve\OneDrive\Рабочий стол\Новая папка\20191227_1347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91645"/>
            <a:ext cx="3816424" cy="2427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silve\OneDrive\Рабочий стол\Новая папка\20191216_0751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520" y="1104806"/>
            <a:ext cx="288032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silve\OneDrive\Рабочий стол\20191223_1835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4" y="3807695"/>
            <a:ext cx="3908362" cy="2509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694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ilve\OneDrive\Рабочий стол\20191227_1343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1"/>
            <a:ext cx="4032448" cy="252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silve\OneDrive\Рабочий стол\Новая папка\20191227_1342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984"/>
            <a:ext cx="4608512" cy="2888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silve\OneDrive\Рабочий стол\20191227_1344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4433"/>
            <a:ext cx="3816424" cy="2574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861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ilve\Desktop\DSC_07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 b="9798"/>
          <a:stretch/>
        </p:blipFill>
        <p:spPr bwMode="auto">
          <a:xfrm>
            <a:off x="465825" y="620687"/>
            <a:ext cx="4068454" cy="287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620688"/>
            <a:ext cx="3960440" cy="287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img1.wbstatic.net/big/new/3360000/3368639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534">
            <a:off x="516820" y="3865947"/>
            <a:ext cx="1789938" cy="2219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10" descr="http://nakhodka-lib.ru/wp-content/uploads/2017/01/shitaem-zimnie-knigi-1-e1483590375655-768x5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38090"/>
            <a:ext cx="3384376" cy="2398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 descr="https://cdn.eksmo.ru/v2/ASE000000000725475/COVER/cover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636">
            <a:off x="6895850" y="3954252"/>
            <a:ext cx="1676730" cy="2166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755576" y="188641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FF"/>
                </a:solidFill>
                <a:ea typeface="Calibri"/>
                <a:cs typeface="Times New Roman"/>
              </a:rPr>
              <a:t>Совместная деятельность родителей и детей </a:t>
            </a:r>
            <a:endParaRPr lang="ru-RU" sz="1400" b="1" dirty="0">
              <a:solidFill>
                <a:srgbClr val="0000FF"/>
              </a:solidFill>
              <a:latin typeface="Trebuchet MS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71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09760"/>
            <a:ext cx="3960442" cy="305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2592288" cy="302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pp.userapi.com/c851132/v851132076/a4b11/CWtRzZBrN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3291"/>
            <a:ext cx="2768198" cy="306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3291"/>
            <a:ext cx="2341778" cy="30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2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1" y="389543"/>
            <a:ext cx="367240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9543"/>
            <a:ext cx="379466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45" y="3284984"/>
            <a:ext cx="3816424" cy="302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79" y="3356992"/>
            <a:ext cx="2952328" cy="3182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3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ilve\Desktop\20181218_1346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" y="4581128"/>
            <a:ext cx="2431017" cy="159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3206"/>
            <a:ext cx="2605557" cy="174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15789" r="-1"/>
          <a:stretch/>
        </p:blipFill>
        <p:spPr bwMode="auto">
          <a:xfrm>
            <a:off x="708444" y="692696"/>
            <a:ext cx="2218435" cy="2877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5687"/>
          <a:stretch/>
        </p:blipFill>
        <p:spPr bwMode="auto">
          <a:xfrm>
            <a:off x="6444208" y="2276872"/>
            <a:ext cx="230425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silve\Desktop\20190131_1636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6949"/>
          <a:stretch/>
        </p:blipFill>
        <p:spPr bwMode="auto">
          <a:xfrm>
            <a:off x="3403990" y="2935191"/>
            <a:ext cx="2462160" cy="3014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625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7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ea typeface="Times New Roman"/>
              </a:rPr>
              <a:t>Проект «Скоро, скоро Новый год».</a:t>
            </a:r>
            <a:r>
              <a:rPr lang="ru-RU" dirty="0">
                <a:solidFill>
                  <a:srgbClr val="0000FF"/>
                </a:solidFill>
                <a:ea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ea typeface="Times New Roman"/>
              </a:rPr>
            </a:br>
            <a:r>
              <a:rPr lang="ru-RU" b="1" dirty="0">
                <a:solidFill>
                  <a:srgbClr val="0000FF"/>
                </a:solidFill>
                <a:ea typeface="Times New Roman"/>
              </a:rPr>
              <a:t>Вид проекта: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 </a:t>
            </a:r>
            <a:r>
              <a:rPr lang="ru-RU" sz="1600" dirty="0">
                <a:solidFill>
                  <a:srgbClr val="000000"/>
                </a:solidFill>
                <a:ea typeface="Times New Roman"/>
              </a:rPr>
              <a:t>информационно – познавательный, творческий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.</a:t>
            </a:r>
            <a:br>
              <a:rPr lang="ru-RU" dirty="0">
                <a:solidFill>
                  <a:srgbClr val="000000"/>
                </a:solidFill>
                <a:ea typeface="Times New Roman"/>
              </a:rPr>
            </a:br>
            <a:r>
              <a:rPr lang="ru-RU" b="1" dirty="0">
                <a:solidFill>
                  <a:srgbClr val="0000FF"/>
                </a:solidFill>
                <a:ea typeface="Times New Roman"/>
              </a:rPr>
              <a:t>Участники проекта: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 </a:t>
            </a:r>
            <a:r>
              <a:rPr lang="ru-RU" sz="1600" dirty="0">
                <a:solidFill>
                  <a:srgbClr val="000000"/>
                </a:solidFill>
                <a:ea typeface="Times New Roman"/>
              </a:rPr>
              <a:t>дети подготовительной к школе группы, родители,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воспитатели, </a:t>
            </a:r>
            <a:r>
              <a:rPr lang="ru-RU" sz="1600" dirty="0">
                <a:solidFill>
                  <a:srgbClr val="000000"/>
                </a:solidFill>
                <a:ea typeface="Times New Roman"/>
              </a:rPr>
              <a:t>музыкальный руководитель.</a:t>
            </a:r>
            <a:br>
              <a:rPr lang="ru-RU" sz="1600" dirty="0">
                <a:solidFill>
                  <a:srgbClr val="000000"/>
                </a:solidFill>
                <a:ea typeface="Times New Roman"/>
              </a:rPr>
            </a:br>
            <a:r>
              <a:rPr lang="ru-RU" b="1" dirty="0">
                <a:solidFill>
                  <a:srgbClr val="0000FF"/>
                </a:solidFill>
                <a:ea typeface="Times New Roman"/>
              </a:rPr>
              <a:t>Продолжительность проекта: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 </a:t>
            </a:r>
            <a:r>
              <a:rPr lang="ru-RU" sz="1600" dirty="0">
                <a:solidFill>
                  <a:srgbClr val="000000"/>
                </a:solidFill>
                <a:ea typeface="Times New Roman"/>
              </a:rPr>
              <a:t>краткосрочный, </a:t>
            </a:r>
            <a:r>
              <a:rPr lang="ru-RU" sz="1600" dirty="0" smtClean="0">
                <a:solidFill>
                  <a:srgbClr val="000000"/>
                </a:solidFill>
                <a:ea typeface="Times New Roman"/>
              </a:rPr>
              <a:t>декабрь( с 2декабря  -27декабря )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44824"/>
            <a:ext cx="83529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ea typeface="Times New Roman"/>
              </a:rPr>
              <a:t>Актуальность:</a:t>
            </a:r>
            <a:r>
              <a:rPr lang="ru-RU" dirty="0">
                <a:solidFill>
                  <a:srgbClr val="0000FF"/>
                </a:solidFill>
                <a:ea typeface="Times New Roman"/>
              </a:rPr>
              <a:t> 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Мы часто вспоминаем, как хорошо было в нашем детстве, какие замечательные были праздники в то время. Так, что же мешает нам – взрослым, сделать незабываемым, праздник для сегодняшних детей? Чтобы повзрослев, они вспоминали свое детство, как самое счастливое время в жизни. Какой праздник способен объединить взрослых и детей, белых и черных, мужчин и женщин, тех, кто верит в чудеса и тех, кто сомневается? Единственный праздник, объединяющий всех людей на планете – это праздник Новый год. 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Дети ждут с нетерпением новогодних чудес, пишут письма Деду Морозу, готовятся, как могут. Родители тоже, по своему, готовятся к этому празднику. Задача педагогов объединить детей и родителей, в едином творческом процессе, с целью создания в группе атмосферы новогоднего праздничного волшебства. Увлечение совместным творчеством обеспечит комфортную, эмоционально – благополучную обстановку в группе, будет способствовать развитию навыков коммуникативного общения, сотрудничества. 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У маленьких почемучек возникает масса вопросов: «Где живет Дед Мороз?», «Почему мы наряжаем именно елку?», «Зачем на макушке елки звезда?» и т.п. Реализация данного проекта предусматривает изучение, сохранение и воплощение традиций празднования Нового года, что помогает удовлетворить познавательный интерес детей к этому празднику, и их потребность к творческой деятельности. В ходе работы над проектом, дошколята найдут ответ на все интересующие их вопросы, научатся мастерить новогодние украшения, получат возможность для успешной самореализации, смогут прочувствовать ситуацию успеха.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65030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191210_1128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51819" y="944723"/>
            <a:ext cx="3024337" cy="1944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91210_1126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2541" y="3990379"/>
            <a:ext cx="3024336" cy="2105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20191210_1007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0111" y="764704"/>
            <a:ext cx="3024338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20191212_0819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207" y="878418"/>
            <a:ext cx="3072995" cy="2232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20191223_1536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951" y="3990668"/>
            <a:ext cx="2766338" cy="2105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20191223_1535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4612" y="3973733"/>
            <a:ext cx="289533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026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191210_1127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013" y="915579"/>
            <a:ext cx="3312369" cy="2290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20191223_1537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8408" y="2706286"/>
            <a:ext cx="3307103" cy="2304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20191210_1129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4733" y="875352"/>
            <a:ext cx="3307103" cy="2376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038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ПРАЗДНИК</a:t>
            </a:r>
            <a:endParaRPr lang="ru-RU" dirty="0">
              <a:solidFill>
                <a:srgbClr val="0000FF"/>
              </a:solidFill>
              <a:latin typeface="Trebuchet MS"/>
            </a:endParaRPr>
          </a:p>
        </p:txBody>
      </p:sp>
      <p:pic>
        <p:nvPicPr>
          <p:cNvPr id="1026" name="Picture 2" descr="https://upload2.schoolrm.ru/iblock/ec8/ec8e19fdb381498f9503527c175594b7/9db05c4ed2c7031624dc46b24d2466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6182"/>
            <a:ext cx="3672408" cy="259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2.schoolrm.ru/iblock/be3/be34ef9b26704b7ad83f7f0195c6a15f/00f805dd52357afa5f84e9247c582a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8920"/>
            <a:ext cx="3824492" cy="254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2.schoolrm.ru/iblock/6d6/6d60e422bf7444a160907b1f578881c7/c573f59db2ed9ec68bf4cc353fd4c58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7444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2.schoolrm.ru/iblock/f39/f39644a07650a810951460589f127b27/a948cf2dc64e3a991b968144ffe2d6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9020"/>
            <a:ext cx="3824492" cy="26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21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2.schoolrm.ru/iblock/967/9678b4b2b87115ec6ffcf0497a6f225e/f94fb8ce66da0fa282df8b12335886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8" y="471406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2.schoolrm.ru/iblock/728/728e4fa35cc8931985876325b1c90551/f7ffcddee1c510e9e0dcfb314f54a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54" y="524067"/>
            <a:ext cx="3897796" cy="2731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8" y="3486949"/>
            <a:ext cx="3816424" cy="26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https://upload2.schoolrm.ru/iblock/e0e/e0ea09fa1a693b2ae83b318c31e04936/8d807500bd28b198d6cff2104c14be7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18" y="3509330"/>
            <a:ext cx="3843970" cy="26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14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Результаты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srgbClr val="073E87"/>
                </a:solidFill>
                <a:ea typeface="Calibri"/>
                <a:cs typeface="Times New Roman"/>
              </a:rPr>
              <a:t>     Проект </a:t>
            </a:r>
            <a:r>
              <a:rPr lang="ru-RU" dirty="0">
                <a:solidFill>
                  <a:srgbClr val="073E87"/>
                </a:solidFill>
                <a:ea typeface="Calibri"/>
                <a:cs typeface="Times New Roman"/>
              </a:rPr>
              <a:t>«Скоро, скоро Новый год!» оправдал наши ожидания, принес эмоционально радостное настроение в преддверии Нового года! </a:t>
            </a:r>
            <a:endParaRPr lang="ru-RU" sz="1400" dirty="0">
              <a:solidFill>
                <a:srgbClr val="073E87"/>
              </a:solidFill>
              <a:latin typeface="Trebuchet MS"/>
              <a:ea typeface="Calibri"/>
              <a:cs typeface="Times New Roman"/>
            </a:endParaRPr>
          </a:p>
          <a:p>
            <a:pPr lvl="0" algn="just"/>
            <a:r>
              <a:rPr lang="ru-RU" dirty="0">
                <a:solidFill>
                  <a:srgbClr val="073E87"/>
                </a:solidFill>
                <a:ea typeface="Calibri"/>
                <a:cs typeface="Times New Roman"/>
              </a:rPr>
              <a:t>     Дал большой толчок в творческом развитие детей, раскрепостил и сблизил всех участников проекта.  </a:t>
            </a:r>
            <a:endParaRPr lang="ru-RU" sz="1400" dirty="0">
              <a:solidFill>
                <a:srgbClr val="073E87"/>
              </a:solidFill>
              <a:latin typeface="Trebuchet MS"/>
              <a:ea typeface="Calibri"/>
              <a:cs typeface="Times New Roman"/>
            </a:endParaRPr>
          </a:p>
          <a:p>
            <a:pPr lvl="0" algn="just"/>
            <a:r>
              <a:rPr lang="ru-RU" dirty="0">
                <a:solidFill>
                  <a:srgbClr val="073E87"/>
                </a:solidFill>
                <a:ea typeface="Calibri"/>
                <a:cs typeface="Times New Roman"/>
              </a:rPr>
              <a:t>Выводы: </a:t>
            </a:r>
            <a:endParaRPr lang="ru-RU" sz="1400" dirty="0">
              <a:solidFill>
                <a:srgbClr val="073E87"/>
              </a:solidFill>
              <a:latin typeface="Trebuchet MS"/>
              <a:ea typeface="Calibri"/>
              <a:cs typeface="Times New Roman"/>
            </a:endParaRPr>
          </a:p>
          <a:p>
            <a:pPr lvl="0" algn="just"/>
            <a:r>
              <a:rPr lang="ru-RU" dirty="0">
                <a:solidFill>
                  <a:srgbClr val="073E87"/>
                </a:solidFill>
                <a:ea typeface="Calibri"/>
                <a:cs typeface="Times New Roman"/>
              </a:rPr>
              <a:t>   Таким образом, в результате проведенной поисковой работы дети получили обширные знания о Новом Годе и о традициях встречи этого праздника в разных странах. Кроме того, ребята испытали огромную радость, веселясь на новогоднем утреннике.  Мы оказались правы, гипотеза подтвердилась: Новый год дарит счастье всем людям. </a:t>
            </a:r>
            <a:endParaRPr lang="ru-RU" sz="1400" dirty="0">
              <a:solidFill>
                <a:srgbClr val="073E87"/>
              </a:solidFill>
              <a:latin typeface="Trebuchet MS"/>
              <a:ea typeface="Calibri"/>
              <a:cs typeface="Times New Roman"/>
            </a:endParaRPr>
          </a:p>
          <a:p>
            <a:pPr lvl="0" algn="just"/>
            <a:r>
              <a:rPr lang="ru-RU" dirty="0">
                <a:solidFill>
                  <a:srgbClr val="073E87"/>
                </a:solidFill>
                <a:ea typeface="Calibri"/>
                <a:cs typeface="Times New Roman"/>
              </a:rPr>
              <a:t> </a:t>
            </a:r>
            <a:endParaRPr lang="ru-RU" dirty="0">
              <a:solidFill>
                <a:srgbClr val="073E87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06581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564904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000" b="1" i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Спасибо </a:t>
            </a:r>
            <a:r>
              <a:rPr lang="ru-RU" sz="40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kern="0" dirty="0">
              <a:solidFill>
                <a:srgbClr val="0000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6520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616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FF"/>
                </a:solidFill>
                <a:ea typeface="Times New Roman"/>
                <a:cs typeface="Times New Roman"/>
              </a:rPr>
              <a:t>Проблема значимая для детей, на решение которой направлен проект</a:t>
            </a:r>
            <a:r>
              <a:rPr lang="ru-RU" sz="1400" dirty="0">
                <a:solidFill>
                  <a:srgbClr val="0000FF"/>
                </a:solidFill>
                <a:ea typeface="Times New Roman"/>
                <a:cs typeface="Times New Roman"/>
              </a:rPr>
              <a:t>: 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В ходе проведения беседы с детьми «Что за праздник Новый Год? И как мы будем готовиться к этому празднику?» выяснилось, что вопросов у дошкольников больше чем ответов. Дети знают, что нужно наряжать елку, но не знают, почему именно елку. Все дошкольники знают, что надо украшать свой дом, группу, можно сделать украшения и подарки своими руками, но как это воплотить в реальность, ответить затрудняются. В результате беседы дошкольники пришли к выводу – Чтобы хорошо подготовиться к Новогоднему празднику,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/>
              </a:rPr>
              <a:t>сначала мы должны найти ответы на все интересующие нас вопросы, научиться делать новогодние украшения и подарки своими руками и украсить свою группу, подготовить интересное Новогоднее представление и пригласить своих родителей, чтобы порадовать их. 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0000FF"/>
                </a:solidFill>
                <a:ea typeface="Times New Roman"/>
              </a:rPr>
              <a:t>Проблему </a:t>
            </a: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проекта мы обозначили так: Мы хотим новогоднего волшебства и праздника? Значит, нам всем нужно потрудиться.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Цель проекта: 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>вовлечение и объединение коллектива детей, родителей и педагогов в совместную творческую деятельность. Создание условий, стимулирующих интерес к исследовательской деятельности, развитие познавательного интереса, раскрытие творческого и интеллектуального потенциала старших дошкольников. 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Задачи проекта:</a:t>
            </a:r>
            <a:r>
              <a:rPr lang="ru-RU" sz="1400" dirty="0">
                <a:solidFill>
                  <a:srgbClr val="0000FF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FF"/>
                </a:solidFill>
                <a:ea typeface="Times New Roman"/>
              </a:rPr>
            </a:b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Для детей: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i="1" dirty="0">
                <a:solidFill>
                  <a:srgbClr val="0000FF"/>
                </a:solidFill>
                <a:ea typeface="Times New Roman"/>
              </a:rPr>
              <a:t>Воспитательные: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1. Воспитывать уважительное отношение к культурному наследию нашей страны, доброго отношения к своим близким и родным, окружающим детям, взрослым;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2. Способствовать сплочению детского коллектива развитию дружеских взаимоотношений, навыков общения и взаимодействия в детском коллективе;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3. Развитие самооценки ребенка, и умения оценивать и ценить достижения сверстников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</a:rPr>
              <a:t>.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2119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640960" cy="5523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0000FF"/>
                </a:solidFill>
                <a:ea typeface="Times New Roman"/>
              </a:rPr>
              <a:t>Образовательные: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1. Формировать познавательный интерес дошкольников;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2. Расширить и систематизировать знания дошкольников об истории и традициях новогоднего праздника в России и в других странах;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3. Познакомить детей с произведениями художественной литературы о праздновании Нового года (сказки, рассказы, стихотворения) 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4. Познакомить с музыкальными произведениями новогодней тематики (песни, пляски, пьесы) 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5. Обогащать и развивать активный словарь детей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</a:rPr>
              <a:t>.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b="1" i="1" dirty="0">
                <a:solidFill>
                  <a:srgbClr val="0000FF"/>
                </a:solidFill>
                <a:ea typeface="Times New Roman"/>
              </a:rPr>
              <a:t>Развивающие: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1. Развивать коммуникативные навыки детей;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2. Создать в детском коллективе атмосферу совместного творчества;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3. Продолжать развивать творческое способности детей, воображение, мышление и память;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4. Способствовать развитию творческой инициативы и поисковой деятельности дошкольников.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Для педагогов: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1. Повысить уровень творческой компетентности педагогов;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2. Обеспечить качество педагогического процесса путем применения современных методик и технологий;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3. Создать условия для конструктивного взаимодействия с семьями воспитанников в целях дальнейшего сотрудничества.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b="1" dirty="0" smtClean="0">
                <a:solidFill>
                  <a:srgbClr val="0000FF"/>
                </a:solidFill>
                <a:ea typeface="Times New Roman"/>
              </a:rPr>
              <a:t>Для </a:t>
            </a: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родителей: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1. Способствовать активному вовлечению родителей воспитанников в деятельность ДОУ;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2. Повысить психолого-педагогическую компетенцию родителей.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06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7"/>
            <a:ext cx="856895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Ожидаемые результаты по проекту:</a:t>
            </a:r>
            <a:r>
              <a:rPr lang="ru-RU" sz="1400" dirty="0">
                <a:solidFill>
                  <a:srgbClr val="0000FF"/>
                </a:solidFill>
                <a:ea typeface="Times New Roman"/>
              </a:rPr>
              <a:t> </a:t>
            </a:r>
            <a:br>
              <a:rPr lang="ru-RU" sz="1400" dirty="0">
                <a:solidFill>
                  <a:srgbClr val="0000FF"/>
                </a:solidFill>
                <a:ea typeface="Times New Roman"/>
              </a:rPr>
            </a:b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Для детей:</a:t>
            </a:r>
            <a:r>
              <a:rPr lang="ru-RU" sz="1400" dirty="0">
                <a:solidFill>
                  <a:srgbClr val="0000FF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FF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1. Расширение кругозора детей;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2. Сплочение детского коллектива;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3. Развитие индивидуальных творческих способностей дошкольников и интереса к коллективной творческой деятельности;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4. Самореализация дошкольников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</a:rPr>
              <a:t>.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Для педагогов:</a:t>
            </a:r>
            <a:r>
              <a:rPr lang="ru-RU" sz="1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1. Повышение компетентности в области использования современных педагогических технологий в образовательной деятельности;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</a:rPr>
              <a:t>2. Реализация творческого потенциала;</a:t>
            </a:r>
            <a:br>
              <a:rPr lang="ru-RU" sz="1400" dirty="0">
                <a:solidFill>
                  <a:srgbClr val="000000"/>
                </a:solidFill>
                <a:ea typeface="Times New Roman"/>
              </a:rPr>
            </a:b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996952"/>
            <a:ext cx="900100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FF"/>
                </a:solidFill>
                <a:ea typeface="Times New Roman"/>
                <a:cs typeface="Times New Roman"/>
              </a:rPr>
              <a:t>Для родителей: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1. Оптимизация детско-родительских отношений;</a:t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2. Повышение уровня вовлеченности родителей в деятельность ДОУ. </a:t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400" b="1" dirty="0">
                <a:solidFill>
                  <a:srgbClr val="0000FF"/>
                </a:solidFill>
                <a:ea typeface="Times New Roman"/>
                <a:cs typeface="Times New Roman"/>
              </a:rPr>
              <a:t>Продукты проекта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1. Организация и создание предметно – игровой праздничной среды, оформление 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группы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2. Организация мини-музея «Новогодняя открытка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»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3. Участие в 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конкурсе «Новогоднее чудо»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4. Проведение новогоднего праздника.</a:t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196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FF"/>
                </a:solidFill>
                <a:ea typeface="Times New Roman"/>
              </a:rPr>
              <a:t>Этапы реализации проекта:</a:t>
            </a:r>
            <a:r>
              <a:rPr lang="ru-RU" sz="1200" dirty="0">
                <a:solidFill>
                  <a:srgbClr val="0000FF"/>
                </a:solidFill>
                <a:ea typeface="Times New Roman"/>
              </a:rPr>
              <a:t/>
            </a:r>
            <a:br>
              <a:rPr lang="ru-RU" sz="1200" dirty="0">
                <a:solidFill>
                  <a:srgbClr val="0000FF"/>
                </a:solidFill>
                <a:ea typeface="Times New Roman"/>
              </a:rPr>
            </a:br>
            <a:r>
              <a:rPr lang="ru-RU" sz="1200" b="1" dirty="0">
                <a:solidFill>
                  <a:srgbClr val="0000FF"/>
                </a:solidFill>
                <a:ea typeface="Times New Roman"/>
              </a:rPr>
              <a:t>I этап – Подготовительный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</a:rPr>
              <a:t>1. Сбор информации по теме;</a:t>
            </a:r>
            <a:br>
              <a:rPr lang="ru-RU" sz="1200" dirty="0">
                <a:solidFill>
                  <a:srgbClr val="000000"/>
                </a:solidFill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</a:rPr>
              <a:t>2. Создание необходимых условий для реализации проекта;</a:t>
            </a:r>
            <a:br>
              <a:rPr lang="ru-RU" sz="1200" dirty="0">
                <a:solidFill>
                  <a:srgbClr val="000000"/>
                </a:solidFill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</a:rPr>
              <a:t>3. Подбор материала для продуктивной деятельности;</a:t>
            </a:r>
            <a:br>
              <a:rPr lang="ru-RU" sz="1200" dirty="0">
                <a:solidFill>
                  <a:srgbClr val="000000"/>
                </a:solidFill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</a:rPr>
              <a:t>4. Подбор аудио – и видеоматериала;</a:t>
            </a:r>
            <a:br>
              <a:rPr lang="ru-RU" sz="1200" dirty="0">
                <a:solidFill>
                  <a:srgbClr val="000000"/>
                </a:solidFill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</a:rPr>
              <a:t>5. Подбор художественной литературы по теме;</a:t>
            </a:r>
            <a:br>
              <a:rPr lang="ru-RU" sz="1200" dirty="0">
                <a:solidFill>
                  <a:srgbClr val="000000"/>
                </a:solidFill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</a:rPr>
              <a:t>6. Подбор дидактического материала;</a:t>
            </a:r>
            <a:br>
              <a:rPr lang="ru-RU" sz="1200" dirty="0">
                <a:solidFill>
                  <a:srgbClr val="000000"/>
                </a:solidFill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</a:rPr>
              <a:t>7. Подбор загадок по теме</a:t>
            </a:r>
            <a:r>
              <a:rPr lang="ru-RU" sz="1200" dirty="0" smtClean="0">
                <a:solidFill>
                  <a:srgbClr val="000000"/>
                </a:solidFill>
                <a:ea typeface="Times New Roman"/>
              </a:rPr>
              <a:t>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200" b="1" dirty="0">
                <a:solidFill>
                  <a:srgbClr val="0000FF"/>
                </a:solidFill>
                <a:ea typeface="Times New Roman"/>
                <a:cs typeface="Times New Roman"/>
              </a:rPr>
              <a:t>II этап – Реализация проекта</a:t>
            </a:r>
            <a:r>
              <a:rPr lang="ru-RU" sz="1200" dirty="0">
                <a:solidFill>
                  <a:srgbClr val="0000FF"/>
                </a:solidFill>
                <a:ea typeface="Times New Roman"/>
                <a:cs typeface="Times New Roman"/>
              </a:rPr>
              <a:t/>
            </a:r>
            <a:br>
              <a:rPr lang="ru-RU" sz="1200" dirty="0">
                <a:solidFill>
                  <a:srgbClr val="0000FF"/>
                </a:solidFill>
                <a:ea typeface="Times New Roman"/>
                <a:cs typeface="Times New Roman"/>
              </a:rPr>
            </a:br>
            <a:r>
              <a:rPr lang="ru-RU" sz="1200" b="1" dirty="0">
                <a:solidFill>
                  <a:srgbClr val="0000FF"/>
                </a:solidFill>
                <a:ea typeface="Times New Roman"/>
                <a:cs typeface="Times New Roman"/>
              </a:rPr>
              <a:t>Познавательное развитие</a:t>
            </a:r>
            <a:r>
              <a:rPr lang="ru-RU" sz="1200" dirty="0">
                <a:solidFill>
                  <a:srgbClr val="0000FF"/>
                </a:solidFill>
                <a:ea typeface="Times New Roman"/>
                <a:cs typeface="Times New Roman"/>
              </a:rPr>
              <a:t/>
            </a:r>
            <a:br>
              <a:rPr lang="ru-RU" sz="1200" dirty="0">
                <a:solidFill>
                  <a:srgbClr val="0000FF"/>
                </a:solidFill>
                <a:ea typeface="Times New Roman"/>
                <a:cs typeface="Times New Roman"/>
              </a:rPr>
            </a:br>
            <a:r>
              <a:rPr lang="ru-RU" sz="1200" b="1" i="1" dirty="0">
                <a:solidFill>
                  <a:srgbClr val="0000FF"/>
                </a:solidFill>
                <a:ea typeface="Times New Roman"/>
                <a:cs typeface="Times New Roman"/>
              </a:rPr>
              <a:t>Непосредственная образовательная деятельность: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  <a:cs typeface="Times New Roman"/>
              </a:rPr>
              <a:t>Ознакомление с окружающим «Откуда Ёлка к нам пришла», «Здравствуй зимушка – зима», «Зимние забавы».</a:t>
            </a:r>
            <a:br>
              <a:rPr lang="ru-RU" sz="12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200" i="1" dirty="0" err="1">
                <a:solidFill>
                  <a:srgbClr val="0000FF"/>
                </a:solidFill>
                <a:ea typeface="Times New Roman"/>
                <a:cs typeface="Times New Roman"/>
              </a:rPr>
              <a:t>Беседы</a:t>
            </a:r>
            <a:r>
              <a:rPr lang="ru-RU" sz="1200" i="1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:</a:t>
            </a:r>
            <a:r>
              <a:rPr lang="ru-RU" sz="1200" dirty="0" err="1" smtClean="0">
                <a:solidFill>
                  <a:srgbClr val="0000FF"/>
                </a:solidFill>
                <a:ea typeface="Calibri"/>
                <a:cs typeface="Times New Roman"/>
              </a:rPr>
              <a:t>«</a:t>
            </a:r>
            <a:r>
              <a:rPr lang="ru-RU" sz="1200" dirty="0" err="1">
                <a:ea typeface="Calibri"/>
                <a:cs typeface="Times New Roman"/>
              </a:rPr>
              <a:t>Откуда</a:t>
            </a:r>
            <a:r>
              <a:rPr lang="ru-RU" sz="1200" dirty="0">
                <a:ea typeface="Calibri"/>
                <a:cs typeface="Times New Roman"/>
              </a:rPr>
              <a:t> пришел обычай украшать елку», «Как отмечали новый год в старину?», «Почему люди наряжают елку?», «Сколько лет Деду Морозу?», «Новый Год в разных странах», «Безопасный Новый Год</a:t>
            </a:r>
            <a:r>
              <a:rPr lang="ru-RU" sz="1200" dirty="0" smtClean="0">
                <a:ea typeface="Calibri"/>
                <a:cs typeface="Times New Roman"/>
              </a:rPr>
              <a:t>»).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r>
              <a:rPr lang="ru-RU" sz="1200" i="1" dirty="0">
                <a:solidFill>
                  <a:srgbClr val="0000FF"/>
                </a:solidFill>
                <a:ea typeface="Calibri"/>
                <a:cs typeface="Times New Roman"/>
              </a:rPr>
              <a:t>Дидактические </a:t>
            </a:r>
            <a:r>
              <a:rPr lang="ru-RU" sz="1200" i="1" dirty="0" err="1">
                <a:solidFill>
                  <a:srgbClr val="0000FF"/>
                </a:solidFill>
                <a:ea typeface="Calibri"/>
                <a:cs typeface="Times New Roman"/>
              </a:rPr>
              <a:t>игры</a:t>
            </a:r>
            <a:r>
              <a:rPr lang="ru-RU" sz="1200" i="1" dirty="0" err="1" smtClean="0">
                <a:solidFill>
                  <a:srgbClr val="0000FF"/>
                </a:solidFill>
                <a:ea typeface="Calibri"/>
                <a:cs typeface="Times New Roman"/>
              </a:rPr>
              <a:t>:</a:t>
            </a:r>
            <a:r>
              <a:rPr lang="ru-RU" sz="1200" dirty="0" err="1" smtClean="0">
                <a:solidFill>
                  <a:srgbClr val="0000FF"/>
                </a:solidFill>
                <a:ea typeface="Calibri"/>
                <a:cs typeface="Times New Roman"/>
              </a:rPr>
              <a:t>«</a:t>
            </a:r>
            <a:r>
              <a:rPr lang="ru-RU" sz="1200" dirty="0" err="1">
                <a:ea typeface="Calibri"/>
                <a:cs typeface="Times New Roman"/>
              </a:rPr>
              <a:t>Чудесный</a:t>
            </a:r>
            <a:r>
              <a:rPr lang="ru-RU" sz="1200" dirty="0">
                <a:ea typeface="Calibri"/>
                <a:cs typeface="Times New Roman"/>
              </a:rPr>
              <a:t> мешочек», «Четвертый лишний», разрезные картинки «Зимушка- зима», «Опасно – не опасно».</a:t>
            </a:r>
            <a:br>
              <a:rPr lang="ru-RU" sz="1200" dirty="0">
                <a:ea typeface="Calibri"/>
                <a:cs typeface="Times New Roman"/>
              </a:rPr>
            </a:br>
            <a:r>
              <a:rPr lang="ru-RU" sz="1200" i="1" dirty="0">
                <a:solidFill>
                  <a:srgbClr val="0000FF"/>
                </a:solidFill>
                <a:ea typeface="Calibri"/>
                <a:cs typeface="Times New Roman"/>
              </a:rPr>
              <a:t>Показ </a:t>
            </a:r>
            <a:r>
              <a:rPr lang="ru-RU" sz="1200" i="1" dirty="0" err="1">
                <a:solidFill>
                  <a:srgbClr val="0000FF"/>
                </a:solidFill>
                <a:ea typeface="Calibri"/>
                <a:cs typeface="Times New Roman"/>
              </a:rPr>
              <a:t>презентаций</a:t>
            </a:r>
            <a:r>
              <a:rPr lang="ru-RU" sz="1200" i="1" dirty="0" err="1" smtClean="0">
                <a:solidFill>
                  <a:srgbClr val="0000FF"/>
                </a:solidFill>
                <a:ea typeface="Calibri"/>
                <a:cs typeface="Times New Roman"/>
              </a:rPr>
              <a:t>:</a:t>
            </a:r>
            <a:r>
              <a:rPr lang="ru-RU" sz="1200" dirty="0" err="1" smtClean="0">
                <a:ea typeface="Calibri"/>
                <a:cs typeface="Times New Roman"/>
              </a:rPr>
              <a:t>«</a:t>
            </a:r>
            <a:r>
              <a:rPr lang="ru-RU" sz="1200" dirty="0" err="1">
                <a:ea typeface="Calibri"/>
                <a:cs typeface="Times New Roman"/>
              </a:rPr>
              <a:t>Обрядовая</a:t>
            </a:r>
            <a:r>
              <a:rPr lang="ru-RU" sz="1200" dirty="0">
                <a:ea typeface="Calibri"/>
                <a:cs typeface="Times New Roman"/>
              </a:rPr>
              <a:t> символика и персонажи». ( Почему праздник проходит вокруг елки?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r>
              <a:rPr lang="ru-RU" sz="1200" dirty="0">
                <a:ea typeface="Calibri"/>
              </a:rPr>
              <a:t>Об истории Новогодней игрушки), «Где живёт Дед Мороз?», «Как встречают Новый год в разных странах?»</a:t>
            </a:r>
            <a:br>
              <a:rPr lang="ru-RU" sz="1200" dirty="0">
                <a:ea typeface="Calibri"/>
              </a:rPr>
            </a:br>
            <a:r>
              <a:rPr lang="ru-RU" sz="1200" b="1" dirty="0" smtClean="0">
                <a:solidFill>
                  <a:srgbClr val="0000FF"/>
                </a:solidFill>
                <a:ea typeface="Calibri"/>
              </a:rPr>
              <a:t>Речевое </a:t>
            </a:r>
            <a:r>
              <a:rPr lang="ru-RU" sz="1200" b="1" dirty="0">
                <a:solidFill>
                  <a:srgbClr val="0000FF"/>
                </a:solidFill>
                <a:ea typeface="Calibri"/>
              </a:rPr>
              <a:t>развитие</a:t>
            </a:r>
            <a:r>
              <a:rPr lang="ru-RU" sz="1200" dirty="0">
                <a:ea typeface="Calibri"/>
              </a:rPr>
              <a:t/>
            </a:r>
            <a:br>
              <a:rPr lang="ru-RU" sz="1200" dirty="0">
                <a:ea typeface="Calibri"/>
              </a:rPr>
            </a:br>
            <a:r>
              <a:rPr lang="ru-RU" sz="1200" i="1" dirty="0">
                <a:solidFill>
                  <a:srgbClr val="0000FF"/>
                </a:solidFill>
                <a:ea typeface="Calibri"/>
              </a:rPr>
              <a:t>Чтение художественной литературы:</a:t>
            </a:r>
            <a:r>
              <a:rPr lang="ru-RU" sz="1200" i="1" dirty="0">
                <a:ea typeface="Calibri"/>
              </a:rPr>
              <a:t> </a:t>
            </a:r>
            <a:r>
              <a:rPr lang="ru-RU" sz="1200" dirty="0">
                <a:ea typeface="Calibri"/>
              </a:rPr>
              <a:t/>
            </a:r>
            <a:br>
              <a:rPr lang="ru-RU" sz="1200" dirty="0">
                <a:ea typeface="Calibri"/>
              </a:rPr>
            </a:br>
            <a:r>
              <a:rPr lang="ru-RU" sz="1200" dirty="0">
                <a:ea typeface="Calibri"/>
              </a:rPr>
              <a:t>Х. Андерсен «Снежная королева», </a:t>
            </a:r>
            <a:r>
              <a:rPr lang="ru-RU" sz="1200" dirty="0" err="1">
                <a:ea typeface="Calibri"/>
              </a:rPr>
              <a:t>С.Маршак</a:t>
            </a:r>
            <a:r>
              <a:rPr lang="ru-RU" sz="1200" dirty="0">
                <a:ea typeface="Calibri"/>
              </a:rPr>
              <a:t> «Двенадцать месяцев», Гайдар «Чук и Гек», В. </a:t>
            </a:r>
            <a:r>
              <a:rPr lang="ru-RU" sz="1200" dirty="0" err="1">
                <a:ea typeface="Calibri"/>
              </a:rPr>
              <a:t>Сутеев</a:t>
            </a:r>
            <a:r>
              <a:rPr lang="ru-RU" sz="1200" dirty="0">
                <a:ea typeface="Calibri"/>
              </a:rPr>
              <a:t> «Елка», </a:t>
            </a:r>
            <a:r>
              <a:rPr lang="ru-RU" sz="1200" dirty="0" err="1">
                <a:ea typeface="Calibri"/>
              </a:rPr>
              <a:t>р.н.с</a:t>
            </a:r>
            <a:r>
              <a:rPr lang="ru-RU" sz="1200" dirty="0">
                <a:ea typeface="Calibri"/>
              </a:rPr>
              <a:t>. «Морозко», «Снегурочка», В. Зощенко «Елка», сборник стихов «В лесу родилась ёлочка», сборник стихов «Когда наступит Новый год», Усачев А. «Здравствуй, Дедушка Мороз!», Москвина М. «Как Дед Мороз на свет появился».</a:t>
            </a:r>
            <a:br>
              <a:rPr lang="ru-RU" sz="1200" dirty="0">
                <a:ea typeface="Calibri"/>
              </a:rPr>
            </a:br>
            <a:r>
              <a:rPr lang="ru-RU" sz="1200" i="1" dirty="0">
                <a:ea typeface="Calibri"/>
              </a:rPr>
              <a:t>Загадывание загадок</a:t>
            </a:r>
            <a:r>
              <a:rPr lang="ru-RU" sz="1200" dirty="0">
                <a:ea typeface="Calibri"/>
              </a:rPr>
              <a:t> о зимних явлениях природы, о новогоднем празднике (Приложение);</a:t>
            </a:r>
            <a:br>
              <a:rPr lang="ru-RU" sz="1200" dirty="0">
                <a:ea typeface="Calibri"/>
              </a:rPr>
            </a:br>
            <a:r>
              <a:rPr lang="ru-RU" sz="1200" i="1" dirty="0">
                <a:solidFill>
                  <a:srgbClr val="0000FF"/>
                </a:solidFill>
                <a:ea typeface="Calibri"/>
              </a:rPr>
              <a:t>Чтение и заучивание стихотворений:</a:t>
            </a:r>
            <a:r>
              <a:rPr lang="ru-RU" sz="1200" dirty="0">
                <a:ea typeface="Calibri"/>
              </a:rPr>
              <a:t> И. Суриков «Зима», З. Александрова «Дед Мороз», по содержанию сценария новогоднего утренника (Приложение) ;</a:t>
            </a:r>
            <a:br>
              <a:rPr lang="ru-RU" sz="1200" dirty="0">
                <a:ea typeface="Calibri"/>
              </a:rPr>
            </a:br>
            <a:r>
              <a:rPr lang="ru-RU" sz="1200" i="1" dirty="0">
                <a:ea typeface="Calibri"/>
              </a:rPr>
              <a:t>Р</a:t>
            </a:r>
            <a:r>
              <a:rPr lang="ru-RU" sz="1200" i="1" dirty="0">
                <a:solidFill>
                  <a:srgbClr val="0000FF"/>
                </a:solidFill>
                <a:ea typeface="Calibri"/>
              </a:rPr>
              <a:t>ассматривание сюжетных картин и составление описательных и повествовательных рассказов по ним;</a:t>
            </a:r>
            <a:r>
              <a:rPr lang="ru-RU" sz="1200" dirty="0">
                <a:ea typeface="Calibri"/>
              </a:rPr>
              <a:t/>
            </a:r>
            <a:br>
              <a:rPr lang="ru-RU" sz="1200" dirty="0">
                <a:ea typeface="Calibri"/>
              </a:rPr>
            </a:br>
            <a:r>
              <a:rPr lang="ru-RU" sz="1200" b="1" dirty="0" err="1" smtClean="0">
                <a:solidFill>
                  <a:srgbClr val="0000FF"/>
                </a:solidFill>
                <a:ea typeface="Calibri"/>
              </a:rPr>
              <a:t>Художесвенно</a:t>
            </a:r>
            <a:r>
              <a:rPr lang="ru-RU" sz="1200" b="1" dirty="0" smtClean="0">
                <a:solidFill>
                  <a:srgbClr val="0000FF"/>
                </a:solidFill>
                <a:ea typeface="Calibri"/>
              </a:rPr>
              <a:t> </a:t>
            </a:r>
            <a:r>
              <a:rPr lang="ru-RU" sz="1200" b="1" dirty="0">
                <a:solidFill>
                  <a:srgbClr val="0000FF"/>
                </a:solidFill>
                <a:ea typeface="Calibri"/>
              </a:rPr>
              <a:t>- эстетическое развитие</a:t>
            </a:r>
            <a:r>
              <a:rPr lang="ru-RU" sz="1200" dirty="0">
                <a:solidFill>
                  <a:srgbClr val="0000FF"/>
                </a:solidFill>
                <a:ea typeface="Calibri"/>
              </a:rPr>
              <a:t/>
            </a:r>
            <a:br>
              <a:rPr lang="ru-RU" sz="1200" dirty="0">
                <a:solidFill>
                  <a:srgbClr val="0000FF"/>
                </a:solidFill>
                <a:ea typeface="Calibri"/>
              </a:rPr>
            </a:br>
            <a:r>
              <a:rPr lang="ru-RU" sz="1200" b="1" dirty="0">
                <a:solidFill>
                  <a:srgbClr val="0000FF"/>
                </a:solidFill>
                <a:ea typeface="Calibri"/>
              </a:rPr>
              <a:t>Музыкальная деятельность:</a:t>
            </a:r>
            <a:r>
              <a:rPr lang="ru-RU" sz="1200" dirty="0">
                <a:ea typeface="Calibri"/>
              </a:rPr>
              <a:t/>
            </a:r>
            <a:br>
              <a:rPr lang="ru-RU" sz="1200" dirty="0">
                <a:ea typeface="Calibri"/>
              </a:rPr>
            </a:br>
            <a:r>
              <a:rPr lang="ru-RU" sz="1200" dirty="0">
                <a:ea typeface="Calibri"/>
              </a:rPr>
              <a:t>Разучивание песен о зиме, о новогоднем празднике, новогодних хороводов, танцев по содержанию сценария;</a:t>
            </a:r>
            <a:br>
              <a:rPr lang="ru-RU" sz="1200" dirty="0"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29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68952" cy="605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ea typeface="Calibri"/>
              </a:rPr>
              <a:t>Прослушивание аудиозаписи: П. И. Чайковский «Времена года. Зима», «Щелкунчик»;</a:t>
            </a:r>
            <a:br>
              <a:rPr lang="ru-RU" sz="1200" dirty="0" smtClean="0">
                <a:solidFill>
                  <a:prstClr val="black"/>
                </a:solidFill>
                <a:ea typeface="Calibri"/>
              </a:rPr>
            </a:br>
            <a:r>
              <a:rPr lang="ru-RU" sz="1200" dirty="0" smtClean="0">
                <a:solidFill>
                  <a:prstClr val="black"/>
                </a:solidFill>
                <a:ea typeface="Calibri"/>
              </a:rPr>
              <a:t>Слушание в аудиозаписи новогодних песен.</a:t>
            </a:r>
            <a:br>
              <a:rPr lang="ru-RU" sz="1200" dirty="0" smtClean="0">
                <a:solidFill>
                  <a:prstClr val="black"/>
                </a:solidFill>
                <a:ea typeface="Calibri"/>
              </a:rPr>
            </a:br>
            <a:r>
              <a:rPr lang="ru-RU" sz="1200" b="1" dirty="0" smtClean="0">
                <a:solidFill>
                  <a:srgbClr val="0000FF"/>
                </a:solidFill>
                <a:ea typeface="Calibri"/>
              </a:rPr>
              <a:t>Продуктивная деятельность:</a:t>
            </a:r>
            <a:r>
              <a:rPr lang="ru-RU" sz="1200" dirty="0" smtClean="0">
                <a:solidFill>
                  <a:prstClr val="black"/>
                </a:solidFill>
                <a:ea typeface="Calibri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Рисование</a:t>
            </a:r>
            <a:r>
              <a:rPr lang="ru-RU" sz="1200" dirty="0" smtClean="0">
                <a:solidFill>
                  <a:srgbClr val="0000FF"/>
                </a:solidFill>
                <a:ea typeface="Calibri"/>
              </a:rPr>
              <a:t>: </a:t>
            </a:r>
            <a:r>
              <a:rPr lang="ru-RU" sz="1200" dirty="0" smtClean="0">
                <a:solidFill>
                  <a:prstClr val="black"/>
                </a:solidFill>
                <a:ea typeface="Calibri"/>
              </a:rPr>
              <a:t>«Зимний пейзаж», «Наша нарядная елка», «Новогодняя ночь».</a:t>
            </a:r>
            <a:br>
              <a:rPr lang="ru-RU" sz="1200" dirty="0" smtClean="0">
                <a:solidFill>
                  <a:prstClr val="black"/>
                </a:solidFill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Аппликация:</a:t>
            </a:r>
            <a:r>
              <a:rPr lang="ru-RU" sz="1200" dirty="0" smtClean="0">
                <a:solidFill>
                  <a:prstClr val="black"/>
                </a:solidFill>
                <a:ea typeface="Calibri"/>
              </a:rPr>
              <a:t> «Мышка  - символ 2020 года», «Наш веселый снеговик».</a:t>
            </a:r>
            <a:br>
              <a:rPr lang="ru-RU" sz="1200" dirty="0" smtClean="0">
                <a:solidFill>
                  <a:prstClr val="black"/>
                </a:solidFill>
                <a:ea typeface="Calibri"/>
              </a:rPr>
            </a:br>
            <a:r>
              <a:rPr lang="ru-RU" sz="1200" i="1" dirty="0" err="1" smtClean="0">
                <a:solidFill>
                  <a:srgbClr val="0000FF"/>
                </a:solidFill>
                <a:ea typeface="Calibri"/>
              </a:rPr>
              <a:t>Лепка:</a:t>
            </a:r>
            <a:r>
              <a:rPr lang="ru-RU" sz="1200" dirty="0" err="1" smtClean="0">
                <a:ea typeface="Calibri"/>
              </a:rPr>
              <a:t>«</a:t>
            </a:r>
            <a:r>
              <a:rPr lang="ru-RU" sz="1200" dirty="0" err="1" smtClean="0">
                <a:solidFill>
                  <a:prstClr val="black"/>
                </a:solidFill>
                <a:ea typeface="Calibri"/>
              </a:rPr>
              <a:t>Елочка</a:t>
            </a:r>
            <a:r>
              <a:rPr lang="ru-RU" sz="1200" dirty="0" smtClean="0">
                <a:solidFill>
                  <a:prstClr val="black"/>
                </a:solidFill>
                <a:ea typeface="Calibri"/>
              </a:rPr>
              <a:t>», «Снеговик из соленого теста».</a:t>
            </a:r>
            <a:br>
              <a:rPr lang="ru-RU" sz="1200" dirty="0" smtClean="0">
                <a:solidFill>
                  <a:prstClr val="black"/>
                </a:solidFill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Художественный труд: </a:t>
            </a:r>
            <a:r>
              <a:rPr lang="ru-RU" sz="1200" dirty="0" smtClean="0">
                <a:solidFill>
                  <a:prstClr val="black"/>
                </a:solidFill>
                <a:ea typeface="Calibri"/>
              </a:rPr>
              <a:t>«Мастерская Деда Мороза» изготовление елочных украшений.</a:t>
            </a:r>
            <a:br>
              <a:rPr lang="ru-RU" sz="1200" dirty="0" smtClean="0">
                <a:solidFill>
                  <a:prstClr val="black"/>
                </a:solidFill>
                <a:ea typeface="Calibri"/>
              </a:rPr>
            </a:br>
            <a:r>
              <a:rPr lang="ru-RU" sz="1200" b="1" dirty="0" smtClean="0">
                <a:solidFill>
                  <a:srgbClr val="0000FF"/>
                </a:solidFill>
                <a:ea typeface="Calibri"/>
              </a:rPr>
              <a:t>Социально-коммуникативное развитие</a:t>
            </a:r>
            <a:r>
              <a:rPr lang="ru-RU" sz="1200" dirty="0" smtClean="0">
                <a:ea typeface="Calibri"/>
              </a:rPr>
              <a:t/>
            </a:r>
            <a:br>
              <a:rPr lang="ru-RU" sz="1200" dirty="0" smtClean="0"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Беседы</a:t>
            </a:r>
            <a:r>
              <a:rPr lang="ru-RU" sz="1200" dirty="0" smtClean="0">
                <a:solidFill>
                  <a:srgbClr val="0000FF"/>
                </a:solidFill>
                <a:ea typeface="Calibri"/>
              </a:rPr>
              <a:t> </a:t>
            </a:r>
            <a:r>
              <a:rPr lang="ru-RU" sz="1200" dirty="0" smtClean="0">
                <a:ea typeface="Calibri"/>
              </a:rPr>
              <a:t>«Чтобы не испортить праздник», «Как правильно дарить и получать подарки».</a:t>
            </a:r>
            <a:br>
              <a:rPr lang="ru-RU" sz="1200" dirty="0" smtClean="0"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Сюжетно ролевые игры</a:t>
            </a:r>
            <a:r>
              <a:rPr lang="ru-RU" sz="1200" i="1" dirty="0" smtClean="0">
                <a:ea typeface="Calibri"/>
              </a:rPr>
              <a:t> </a:t>
            </a:r>
            <a:r>
              <a:rPr lang="ru-RU" sz="1200" dirty="0" smtClean="0">
                <a:ea typeface="Calibri"/>
              </a:rPr>
              <a:t>«Новый Год в кругу семьи», «Магазин новогодних подарков».</a:t>
            </a:r>
            <a:br>
              <a:rPr lang="ru-RU" sz="1200" dirty="0" smtClean="0"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Просмотр тематических мультфильмов</a:t>
            </a:r>
            <a:r>
              <a:rPr lang="ru-RU" sz="1200" dirty="0" smtClean="0">
                <a:solidFill>
                  <a:srgbClr val="0000FF"/>
                </a:solidFill>
                <a:ea typeface="Calibri"/>
              </a:rPr>
              <a:t>.</a:t>
            </a:r>
            <a:r>
              <a:rPr lang="ru-RU" sz="1200" dirty="0" smtClean="0">
                <a:ea typeface="Calibri"/>
              </a:rPr>
              <a:t/>
            </a:r>
            <a:br>
              <a:rPr lang="ru-RU" sz="1200" dirty="0" smtClean="0">
                <a:ea typeface="Calibri"/>
              </a:rPr>
            </a:br>
            <a:r>
              <a:rPr lang="ru-RU" sz="1200" b="1" dirty="0" smtClean="0">
                <a:solidFill>
                  <a:srgbClr val="0000FF"/>
                </a:solidFill>
                <a:ea typeface="Calibri"/>
              </a:rPr>
              <a:t>Физическое развитие </a:t>
            </a:r>
            <a:r>
              <a:rPr lang="ru-RU" sz="1200" dirty="0" smtClean="0">
                <a:ea typeface="Calibri"/>
              </a:rPr>
              <a:t/>
            </a:r>
            <a:br>
              <a:rPr lang="ru-RU" sz="1200" dirty="0" smtClean="0"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Подвижные игры:</a:t>
            </a:r>
            <a:r>
              <a:rPr lang="ru-RU" sz="1200" dirty="0" smtClean="0">
                <a:ea typeface="Calibri"/>
              </a:rPr>
              <a:t> «Снежная баба», «Мороз красный нос», «Два мороза», «Снег, метель, вьюга».</a:t>
            </a:r>
            <a:br>
              <a:rPr lang="ru-RU" sz="1200" dirty="0" smtClean="0">
                <a:ea typeface="Calibri"/>
              </a:rPr>
            </a:br>
            <a:r>
              <a:rPr lang="ru-RU" sz="1200" i="1" dirty="0" smtClean="0">
                <a:solidFill>
                  <a:srgbClr val="0000FF"/>
                </a:solidFill>
                <a:ea typeface="Calibri"/>
              </a:rPr>
              <a:t>«Зимние забавы»:</a:t>
            </a:r>
            <a:r>
              <a:rPr lang="ru-RU" sz="1200" dirty="0" smtClean="0">
                <a:ea typeface="Calibri"/>
              </a:rPr>
              <a:t> Эстафеты и состязания на участке по выбору детей, катание на горке, на санках , лепка Снеговика.</a:t>
            </a:r>
            <a:endParaRPr lang="ru-RU" sz="1200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00FF"/>
                </a:solidFill>
                <a:ea typeface="Calibri"/>
                <a:cs typeface="Times New Roman"/>
              </a:rPr>
              <a:t>Работа с родителями: </a:t>
            </a:r>
            <a:endParaRPr lang="ru-RU" sz="1100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a typeface="Calibri"/>
                <a:cs typeface="Times New Roman"/>
              </a:rPr>
              <a:t>1. Инструктаж по технике безопасности «Правила пожарной безопасности при проведении новогодних мероприятий»;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a typeface="Calibri"/>
                <a:cs typeface="Times New Roman"/>
              </a:rPr>
              <a:t> 2. Оформление папки-передвижки: «Зачем детям верить в Деда </a:t>
            </a:r>
            <a:r>
              <a:rPr lang="ru-RU" sz="1200" dirty="0" smtClean="0">
                <a:ea typeface="Calibri"/>
                <a:cs typeface="Times New Roman"/>
              </a:rPr>
              <a:t>Мороза</a:t>
            </a:r>
            <a:r>
              <a:rPr lang="ru-RU" sz="1200" dirty="0">
                <a:ea typeface="Calibri"/>
                <a:cs typeface="Times New Roman"/>
              </a:rPr>
              <a:t>» 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a typeface="Calibri"/>
                <a:cs typeface="Times New Roman"/>
              </a:rPr>
              <a:t>3. Обновление и пополнение информации в родительском уголке; 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a typeface="Calibri"/>
                <a:cs typeface="Times New Roman"/>
              </a:rPr>
              <a:t>4. Изготовление родителями новогодних поделок «Мастерская Деда Мороза»;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a typeface="Calibri"/>
                <a:cs typeface="Times New Roman"/>
              </a:rPr>
              <a:t> 5. Помощь родителей в оформлении новогоднего убранства группы; 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a typeface="Calibri"/>
                <a:cs typeface="Times New Roman"/>
              </a:rPr>
              <a:t>6. Оформление новогодних подарков детям.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 lvl="0"/>
            <a:endParaRPr lang="ru-RU" sz="1200" b="1" dirty="0" smtClean="0">
              <a:solidFill>
                <a:srgbClr val="0000FF"/>
              </a:solidFill>
              <a:ea typeface="Calibri"/>
              <a:cs typeface="Times New Roman"/>
            </a:endParaRPr>
          </a:p>
          <a:p>
            <a:pPr lvl="0"/>
            <a:r>
              <a:rPr lang="ru-RU" sz="1200" b="1" dirty="0" smtClean="0">
                <a:solidFill>
                  <a:srgbClr val="0000FF"/>
                </a:solidFill>
                <a:ea typeface="Calibri"/>
                <a:cs typeface="Times New Roman"/>
              </a:rPr>
              <a:t>III </a:t>
            </a:r>
            <a:r>
              <a:rPr lang="ru-RU" sz="1200" b="1" dirty="0">
                <a:solidFill>
                  <a:srgbClr val="0000FF"/>
                </a:solidFill>
                <a:ea typeface="Calibri"/>
                <a:cs typeface="Times New Roman"/>
              </a:rPr>
              <a:t>этап - Заключительный </a:t>
            </a:r>
            <a: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  <a:t>1. Участие подготовительной группы в конкурсе украшение </a:t>
            </a:r>
            <a:r>
              <a:rPr lang="ru-RU" sz="1200" dirty="0" smtClean="0">
                <a:solidFill>
                  <a:prstClr val="black"/>
                </a:solidFill>
                <a:ea typeface="Calibri"/>
                <a:cs typeface="Times New Roman"/>
              </a:rPr>
              <a:t> группы .</a:t>
            </a:r>
          </a:p>
          <a:p>
            <a:pPr lvl="0"/>
            <a:r>
              <a:rPr lang="ru-RU" sz="1200" dirty="0" smtClean="0">
                <a:solidFill>
                  <a:prstClr val="black"/>
                </a:solidFill>
                <a:ea typeface="Calibri"/>
                <a:cs typeface="Times New Roman"/>
              </a:rPr>
              <a:t>2</a:t>
            </a:r>
            <a:r>
              <a:rPr lang="ru-RU" sz="1200" dirty="0">
                <a:solidFill>
                  <a:prstClr val="black"/>
                </a:solidFill>
                <a:ea typeface="Calibri"/>
                <a:cs typeface="Times New Roman"/>
              </a:rPr>
              <a:t>. Участие родителей подготовительной группы в оформлении мини-музея «Новогодняя открытка».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srgbClr val="000000"/>
                </a:solidFill>
                <a:ea typeface="Times New Roman"/>
                <a:cs typeface="Times New Roman"/>
              </a:rPr>
              <a:t>3. Новогодний праздник.</a:t>
            </a:r>
            <a:br>
              <a:rPr lang="ru-RU" sz="12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200" dirty="0" smtClean="0">
                <a:solidFill>
                  <a:srgbClr val="000000"/>
                </a:solidFill>
                <a:ea typeface="Times New Roman"/>
                <a:cs typeface="Times New Roman"/>
              </a:rPr>
              <a:t>4. </a:t>
            </a:r>
            <a:r>
              <a:rPr lang="ru-RU" sz="1200" dirty="0">
                <a:solidFill>
                  <a:srgbClr val="000000"/>
                </a:solidFill>
                <a:ea typeface="Times New Roman"/>
                <a:cs typeface="Times New Roman"/>
              </a:rPr>
              <a:t>Подведение итогов проекта. Презентация проекта.</a:t>
            </a:r>
            <a:br>
              <a:rPr lang="ru-RU" sz="1200" dirty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200" dirty="0">
                <a:solidFill>
                  <a:srgbClr val="000000"/>
                </a:solidFill>
                <a:ea typeface="Times New Roman"/>
                <a:cs typeface="Times New Roman"/>
              </a:rPr>
              <a:t>Распространение опыта работы в среде коллег и в интернет ресурсах.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2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azon.market/image/cache/catalog/mysh/2462900x/MYSH2462856_2-ds-600x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6"/>
          <a:stretch/>
        </p:blipFill>
        <p:spPr bwMode="auto">
          <a:xfrm>
            <a:off x="994202" y="675933"/>
            <a:ext cx="2448272" cy="2569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28" y="366211"/>
            <a:ext cx="4044904" cy="2696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silve\Desktop\IMG_05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b="6823"/>
          <a:stretch/>
        </p:blipFill>
        <p:spPr bwMode="auto">
          <a:xfrm>
            <a:off x="323528" y="3251118"/>
            <a:ext cx="3960440" cy="323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28" y="3209105"/>
            <a:ext cx="4133088" cy="323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26064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FF"/>
                </a:solidFill>
                <a:ea typeface="Calibri"/>
                <a:cs typeface="Times New Roman"/>
              </a:rPr>
              <a:t>Подвижная игра: «Два Мороза»</a:t>
            </a:r>
            <a:endParaRPr lang="ru-RU" sz="1400" b="1" dirty="0">
              <a:solidFill>
                <a:srgbClr val="0000FF"/>
              </a:solidFill>
              <a:latin typeface="Trebuchet MS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85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191206_113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46" y="3559989"/>
            <a:ext cx="4536504" cy="2623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20191206_1126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1809"/>
            <a:ext cx="4032448" cy="2695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20191206_1111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744" y="532743"/>
            <a:ext cx="308037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20191206_1113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952" y="3759841"/>
            <a:ext cx="293871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2287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2">
  <a:themeElements>
    <a:clrScheme name="Другая 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0021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209</Words>
  <Application>Microsoft Office PowerPoint</Application>
  <PresentationFormat>Экран (4:3)</PresentationFormat>
  <Paragraphs>42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silve</dc:creator>
  <cp:lastModifiedBy>Пользователь Windows</cp:lastModifiedBy>
  <cp:revision>29</cp:revision>
  <dcterms:created xsi:type="dcterms:W3CDTF">2019-12-27T06:26:55Z</dcterms:created>
  <dcterms:modified xsi:type="dcterms:W3CDTF">2020-01-14T07:45:47Z</dcterms:modified>
</cp:coreProperties>
</file>