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4"/>
  </p:notesMasterIdLst>
  <p:sldIdLst>
    <p:sldId id="256" r:id="rId2"/>
    <p:sldId id="341" r:id="rId3"/>
    <p:sldId id="328" r:id="rId4"/>
    <p:sldId id="340" r:id="rId5"/>
    <p:sldId id="296" r:id="rId6"/>
    <p:sldId id="297" r:id="rId7"/>
    <p:sldId id="303" r:id="rId8"/>
    <p:sldId id="302" r:id="rId9"/>
    <p:sldId id="323" r:id="rId10"/>
    <p:sldId id="304" r:id="rId11"/>
    <p:sldId id="324" r:id="rId12"/>
    <p:sldId id="305" r:id="rId13"/>
    <p:sldId id="306" r:id="rId14"/>
    <p:sldId id="375" r:id="rId15"/>
    <p:sldId id="345" r:id="rId16"/>
    <p:sldId id="348" r:id="rId17"/>
    <p:sldId id="355" r:id="rId18"/>
    <p:sldId id="356" r:id="rId19"/>
    <p:sldId id="351" r:id="rId20"/>
    <p:sldId id="354" r:id="rId21"/>
    <p:sldId id="353" r:id="rId22"/>
    <p:sldId id="352" r:id="rId23"/>
    <p:sldId id="367" r:id="rId24"/>
    <p:sldId id="346" r:id="rId25"/>
    <p:sldId id="357" r:id="rId26"/>
    <p:sldId id="319" r:id="rId27"/>
    <p:sldId id="378" r:id="rId28"/>
    <p:sldId id="320" r:id="rId29"/>
    <p:sldId id="317" r:id="rId30"/>
    <p:sldId id="332" r:id="rId31"/>
    <p:sldId id="312" r:id="rId32"/>
    <p:sldId id="294" r:id="rId33"/>
    <p:sldId id="326" r:id="rId34"/>
    <p:sldId id="368" r:id="rId35"/>
    <p:sldId id="315" r:id="rId36"/>
    <p:sldId id="314" r:id="rId37"/>
    <p:sldId id="333" r:id="rId38"/>
    <p:sldId id="318" r:id="rId39"/>
    <p:sldId id="327" r:id="rId40"/>
    <p:sldId id="334" r:id="rId41"/>
    <p:sldId id="335" r:id="rId42"/>
    <p:sldId id="366" r:id="rId43"/>
    <p:sldId id="358" r:id="rId44"/>
    <p:sldId id="361" r:id="rId45"/>
    <p:sldId id="359" r:id="rId46"/>
    <p:sldId id="316" r:id="rId47"/>
    <p:sldId id="299" r:id="rId48"/>
    <p:sldId id="331" r:id="rId49"/>
    <p:sldId id="329" r:id="rId50"/>
    <p:sldId id="369" r:id="rId51"/>
    <p:sldId id="370" r:id="rId52"/>
    <p:sldId id="330" r:id="rId53"/>
    <p:sldId id="379" r:id="rId54"/>
    <p:sldId id="311" r:id="rId55"/>
    <p:sldId id="313" r:id="rId56"/>
    <p:sldId id="380" r:id="rId57"/>
    <p:sldId id="321" r:id="rId58"/>
    <p:sldId id="342" r:id="rId59"/>
    <p:sldId id="343" r:id="rId60"/>
    <p:sldId id="344" r:id="rId61"/>
    <p:sldId id="372" r:id="rId62"/>
    <p:sldId id="371" r:id="rId63"/>
  </p:sldIdLst>
  <p:sldSz cx="12192000" cy="6858000"/>
  <p:notesSz cx="6858000" cy="9144000"/>
  <p:embeddedFontLst>
    <p:embeddedFont>
      <p:font typeface="Century Gothic" pitchFamily="34" charset="0"/>
      <p:regular r:id="rId65"/>
      <p:bold r:id="rId66"/>
      <p:italic r:id="rId67"/>
      <p:boldItalic r:id="rId68"/>
    </p:embeddedFont>
    <p:embeddedFont>
      <p:font typeface="Calibri" pitchFamily="34" charset="0"/>
      <p:regular r:id="rId69"/>
      <p:bold r:id="rId70"/>
      <p:italic r:id="rId71"/>
      <p:boldItalic r:id="rId72"/>
    </p:embeddedFont>
    <p:embeddedFont>
      <p:font typeface="Aharoni" pitchFamily="2" charset="-79"/>
      <p:bold r:id="rId73"/>
    </p:embeddedFont>
    <p:embeddedFont>
      <p:font typeface="Calibri Light" pitchFamily="34" charset="0"/>
      <p:regular r:id="rId74"/>
      <p:italic r:id="rId7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050"/>
    <a:srgbClr val="00863D"/>
    <a:srgbClr val="008865"/>
    <a:srgbClr val="8EEB75"/>
    <a:srgbClr val="50DF29"/>
    <a:srgbClr val="FF7979"/>
    <a:srgbClr val="8DA9DB"/>
    <a:srgbClr val="43FF98"/>
    <a:srgbClr val="F4FAFD"/>
    <a:srgbClr val="87C7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306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56367-1D90-4423-B876-20A71ACE9414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3021-3276-4A37-A011-97A037E31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33021-3276-4A37-A011-97A037E313CF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CCA6C7-68B1-458C-A89D-5A64643C4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E2C2764-65BA-4C10-85E9-071DE6B1E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4A6CE2-2C04-4269-87B5-0D7092FB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CEFB81-3E0C-44EE-B960-6DFDAB5A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AA889E-2D7D-4FFC-B18E-A9EF41A9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810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0EF106-C072-4C80-A703-5E314A8E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91FEA0B-1DED-406A-AA36-11B08500E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5B6EDF-A03D-47BB-8104-121DD67B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904474-DDA0-4B37-92F4-B3962F57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B9EFED-EDE7-449C-80AD-2D7B52E6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242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A144D3D-BAE3-4ED9-A4E7-EF9208AB7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7C6E604-DC31-4AC0-9449-F3503E04D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54EB82-17C7-4DE1-B45B-18C1C452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D808F-04C6-462C-9B4E-858DF14E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1F63EF-374F-4C8A-AF67-8A5D5E82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309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8765AD-0FE9-46A3-92C6-5ADE37DE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7DBEF2-68F8-4067-8C52-C08C7956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966045-8DDF-4074-9E3A-A1428AD7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CF817D-573D-44F0-8F33-85BAFFFC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AD05AA-BADE-496D-9064-D10EABFC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698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43569D-64D5-470A-8C68-2F21A43C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ADDD67-040B-4D0B-9E08-477B2C650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C0C3EF-C82C-4CE1-BD5B-4738E3AB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5079C3-C4A4-44A8-BBD5-0F4AC81C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0C3679-8004-478D-B3DE-F94C6F44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509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9584CB-6576-40D9-B3B8-CC37259F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9B96BA-5EA2-4FBC-BE6A-4EF3E10A3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5B835C6-626B-4BEC-9729-55A4C6C05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3A25CFC-C363-4F6F-A64C-1738704DA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13D869-DB61-4D61-BD75-EA54894E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08D20DE-3DFC-4F2D-ACD0-EDF90212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392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6378AD-E4E4-4AB2-9DBE-BE7929F8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946060-241E-432B-9041-EDBC35AA2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71F13E2-4752-4F32-9BE5-FB259E0A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C2C68CB-63CF-4E02-9716-5F5D14B5B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77964A-022E-4708-A905-BC2A2C953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BAC56F5-C4A5-46D5-B55E-3475D4E1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2CF332B-F22C-4561-BBEB-13095EA3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D41534D-434A-4B7B-8E8A-0C0A05B8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540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EBDD4E-C8AA-4A96-ADBE-05578A8D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D7694C0-41DC-41FC-BCC7-5B720B949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C2F9EC9-EE90-4D02-BDAB-EE413DD6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2EA537-1066-4233-BB0D-46C88583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767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C4D691D-3FB9-47C8-8025-D2D62D65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FAFD106-28E8-46C8-A5D2-89BA0CE5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BC33DF4-3405-4AE2-9EDB-D4B98C2C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06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84ECF-B74C-4593-B9B7-30F0942F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3DABAB-39C6-4202-8C0A-FD3B73447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8560F14-EAE2-46E6-9EC9-6B85D868D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C160DA-51D9-479E-BAAE-2E10D33F9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F606BA-2BD7-496C-BA78-6C2998CE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0E9C44-AB77-40E0-890F-6916A5B0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145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967F6C-3672-468C-8AB5-F2792B31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FCBD121-A4E7-47D2-94F9-33D0B9AF5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1EA2765-9C17-4B78-B25A-D8B393068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38338B-FD4A-411F-B2E3-4C5FF747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6D4102-457D-4B6F-9172-2E193EC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DB14EA-C6DD-4561-ACF4-0FFB5801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723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D35EB4-0208-478C-B271-8E12F95D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664AF9-ECD2-4146-A70D-F89F90C21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C4596B-C5D2-4470-8646-D558409B9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1F75-FC38-4B6C-8FD5-960AF9A6A939}" type="datetimeFigureOut">
              <a:rPr lang="ru-RU" smtClean="0"/>
              <a:pPr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3E634A-8323-440F-8D2B-011DCA812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0A7740-DF78-4AB3-9A1B-F4526BABF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798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7C07997-C368-47E7-90E7-099F4F4EF21C}"/>
              </a:ext>
            </a:extLst>
          </p:cNvPr>
          <p:cNvSpPr/>
          <p:nvPr/>
        </p:nvSpPr>
        <p:spPr>
          <a:xfrm>
            <a:off x="121914" y="4888910"/>
            <a:ext cx="46891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Борисова Нина Николаевна,</a:t>
            </a:r>
          </a:p>
          <a:p>
            <a:pPr algn="ctr"/>
            <a:r>
              <a:rPr lang="ru-RU" b="1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Заведующий </a:t>
            </a:r>
          </a:p>
          <a:p>
            <a:pPr algn="ctr"/>
            <a:r>
              <a:rPr lang="ru-RU" b="1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МБДОУ «Ромодановский детский сад </a:t>
            </a:r>
          </a:p>
          <a:p>
            <a:pPr algn="ctr"/>
            <a:r>
              <a:rPr lang="ru-RU" b="1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комбинированного вида».</a:t>
            </a:r>
          </a:p>
          <a:p>
            <a:pPr algn="ctr"/>
            <a:endParaRPr lang="ru-RU" b="1" dirty="0" smtClean="0">
              <a:ln w="0"/>
              <a:solidFill>
                <a:srgbClr val="00886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b="1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Август </a:t>
            </a:r>
            <a:r>
              <a:rPr lang="ru-RU" b="1" cap="none" spc="0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2023г.</a:t>
            </a:r>
            <a:endParaRPr lang="ru-RU" b="1" cap="none" spc="0" dirty="0">
              <a:ln w="0"/>
              <a:solidFill>
                <a:srgbClr val="008865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096CEEF5-39D5-44FB-A228-264DE9E55736}"/>
              </a:ext>
            </a:extLst>
          </p:cNvPr>
          <p:cNvSpPr/>
          <p:nvPr/>
        </p:nvSpPr>
        <p:spPr>
          <a:xfrm>
            <a:off x="4683533" y="3907971"/>
            <a:ext cx="75084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none" spc="0" dirty="0">
              <a:ln w="0"/>
              <a:solidFill>
                <a:srgbClr val="008865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BFDDC9F8-CC3F-45B3-89DF-98524B8ED757}"/>
              </a:ext>
            </a:extLst>
          </p:cNvPr>
          <p:cNvSpPr/>
          <p:nvPr/>
        </p:nvSpPr>
        <p:spPr>
          <a:xfrm>
            <a:off x="4380003" y="485893"/>
            <a:ext cx="7646158" cy="550962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xmlns="" id="{FEB81632-D2DE-40C9-834F-29731466D61A}"/>
              </a:ext>
            </a:extLst>
          </p:cNvPr>
          <p:cNvSpPr/>
          <p:nvPr/>
        </p:nvSpPr>
        <p:spPr>
          <a:xfrm>
            <a:off x="-7043" y="4191011"/>
            <a:ext cx="5121728" cy="180625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08DAFEF9-1D52-4C6F-9702-F3EAD1C3D8AE}"/>
              </a:ext>
            </a:extLst>
          </p:cNvPr>
          <p:cNvSpPr/>
          <p:nvPr/>
        </p:nvSpPr>
        <p:spPr>
          <a:xfrm>
            <a:off x="6814458" y="1219200"/>
            <a:ext cx="5094514" cy="1360713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B177F5BA-0823-43A0-95A2-F60B10F700D1}"/>
              </a:ext>
            </a:extLst>
          </p:cNvPr>
          <p:cNvSpPr/>
          <p:nvPr/>
        </p:nvSpPr>
        <p:spPr>
          <a:xfrm>
            <a:off x="-1511" y="3920511"/>
            <a:ext cx="3343225" cy="66490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8C6DCCE2-A184-4BE1-B061-5DD10316CF75}"/>
              </a:ext>
            </a:extLst>
          </p:cNvPr>
          <p:cNvSpPr/>
          <p:nvPr/>
        </p:nvSpPr>
        <p:spPr>
          <a:xfrm>
            <a:off x="8848775" y="2998384"/>
            <a:ext cx="3343225" cy="66490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DD49BEA-1F6F-4DB1-8BFC-97C415270A49}"/>
              </a:ext>
            </a:extLst>
          </p:cNvPr>
          <p:cNvSpPr/>
          <p:nvPr/>
        </p:nvSpPr>
        <p:spPr>
          <a:xfrm>
            <a:off x="6389592" y="3147202"/>
            <a:ext cx="3343225" cy="66490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Админ\Pictures\Педагоги-наставники\Борисова Н.Н. заведующи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3261" y="641803"/>
            <a:ext cx="2432050" cy="3092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067300" y="3448050"/>
            <a:ext cx="6362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Реализация воспитательного потенциала предметно-пространственной среды ДОО через взаимодействие всех участников образовательных отношений</a:t>
            </a:r>
            <a:endParaRPr lang="ru-RU" sz="2400" b="1" dirty="0">
              <a:ln w="0"/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45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Админ\Desktop\Группы спальные\Спальная ясли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3438" y="3833199"/>
            <a:ext cx="3807726" cy="2855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4" descr="C:\Users\Админ\Desktop\Группы спальные\Спаль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0733" y="873456"/>
            <a:ext cx="3739488" cy="2804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5" descr="C:\Users\Админ\Desktop\Фото нового ДОУ\Фото нового ДОУ отправили для Николиной 07.07.2020\Спальная комната группы №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012" y="1186543"/>
            <a:ext cx="6549693" cy="4147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947058" y="233742"/>
            <a:ext cx="1073331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008865"/>
                </a:solidFill>
                <a:cs typeface="Times New Roman" pitchFamily="18" charset="0"/>
              </a:rPr>
              <a:t>Спальные  комнаты оформляем с любовью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\Desktop\Группы спальные\IMG_20230201_1123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1336" y="378962"/>
            <a:ext cx="4598266" cy="6131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Users\Админ\Desktop\Группы спальные\IMG_20230201_1120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0620" y="351667"/>
            <a:ext cx="4592179" cy="6122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2561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>Туалетные комнаты </a:t>
            </a:r>
            <a:br>
              <a:rPr lang="ru-RU" sz="4000" b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</a:br>
            <a:endParaRPr lang="ru-RU" sz="4000" dirty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Админ\Desktop\Фото нового ДОУ\Фото нового ДОУ отправили для Николиной 07.07.2020\Умывальная комната группы №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62636" y="1508921"/>
            <a:ext cx="4802127" cy="4263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Админ\Desktop\Фото нового ДОУ\Фото нового ДОУ отправили для Николиной 07.07.2020\Туалетная группы №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617172" y="1402915"/>
            <a:ext cx="4735282" cy="4476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7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                  </a:t>
            </a:r>
            <a:r>
              <a:rPr lang="ru-RU" sz="4000" b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>Раздевалки </a:t>
            </a:r>
            <a:endParaRPr lang="ru-RU" sz="4000" b="1" dirty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Админ\Desktop\Фото нового ДОУ\Фото нового ДОУ отправили для Николиной 07.07.2020\Раздевалка группы №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1970" y="1259464"/>
            <a:ext cx="5512683" cy="4134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C:\Users\Админ\Desktop\Группы спальные\IMG_20230201_1125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864" y="412758"/>
            <a:ext cx="4262358" cy="5683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775" y="403761"/>
            <a:ext cx="10475026" cy="5237017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863D"/>
                </a:solidFill>
                <a:latin typeface="Arial" pitchFamily="34" charset="0"/>
                <a:cs typeface="Arial" pitchFamily="34" charset="0"/>
              </a:rPr>
              <a:t>Главная задача ДОО – создать образовательное пространство, обеспечивающее единство среды и содержательное общение взрослых и детей.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Развивающая предметно- пространственная среда должна соответствовать: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838200" y="1825625"/>
            <a:ext cx="10906496" cy="435133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8865"/>
                </a:solidFill>
              </a:rPr>
              <a:t>ФОП ДО и ФГОС ДО;</a:t>
            </a:r>
          </a:p>
          <a:p>
            <a:r>
              <a:rPr lang="ru-RU" sz="3200" b="1" i="1" dirty="0" smtClean="0">
                <a:solidFill>
                  <a:srgbClr val="008865"/>
                </a:solidFill>
              </a:rPr>
              <a:t>возрастным особенностям детей;</a:t>
            </a:r>
          </a:p>
          <a:p>
            <a:r>
              <a:rPr lang="ru-RU" sz="3200" b="1" i="1" dirty="0" smtClean="0">
                <a:solidFill>
                  <a:srgbClr val="008865"/>
                </a:solidFill>
              </a:rPr>
              <a:t>санитарно- эпидемиологическим правилам и нормам;</a:t>
            </a:r>
          </a:p>
          <a:p>
            <a:r>
              <a:rPr lang="ru-RU" sz="3200" b="1" i="1" dirty="0" smtClean="0">
                <a:solidFill>
                  <a:srgbClr val="008865"/>
                </a:solidFill>
              </a:rPr>
              <a:t>законодательству в сфере технического регулирования, стандартизации и оценке соответствия продукции, защите прав потребителей.</a:t>
            </a:r>
            <a:endParaRPr lang="ru-RU" sz="3200" b="1" i="1" dirty="0">
              <a:solidFill>
                <a:srgbClr val="00886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Проектирование среды по пространствам в группах ДОО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83770" y="2185059"/>
            <a:ext cx="5545778" cy="2066307"/>
          </a:xfrm>
          <a:prstGeom prst="ellipse">
            <a:avLst/>
          </a:prstGeom>
          <a:solidFill>
            <a:srgbClr val="8EEB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Пространство спокойной деятельности: </a:t>
            </a:r>
          </a:p>
          <a:p>
            <a:pPr algn="ctr"/>
            <a:r>
              <a:rPr lang="ru-RU" b="1" i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>зона релаксации, конструктивных и настольных игр</a:t>
            </a:r>
            <a:endParaRPr lang="ru-RU" b="1" i="1" dirty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059380" y="4439391"/>
            <a:ext cx="5238999" cy="22107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Пространство активной деятельности: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оборудование и инструменты для активных игр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729349" y="2169224"/>
            <a:ext cx="5205351" cy="215339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Пространство познания и творчества: </a:t>
            </a:r>
          </a:p>
          <a:p>
            <a:pPr algn="ctr"/>
            <a:r>
              <a:rPr lang="ru-RU" b="1" i="1" dirty="0" smtClean="0">
                <a:solidFill>
                  <a:srgbClr val="00863D"/>
                </a:solidFill>
                <a:latin typeface="Arial" pitchFamily="34" charset="0"/>
                <a:cs typeface="Arial" pitchFamily="34" charset="0"/>
              </a:rPr>
              <a:t>оборудование для экспериментирования</a:t>
            </a:r>
            <a:endParaRPr lang="ru-RU" b="1" i="1" dirty="0">
              <a:solidFill>
                <a:srgbClr val="00863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Пространство активной деятельности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6" descr="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66428" y="1983179"/>
            <a:ext cx="5608645" cy="4206484"/>
          </a:xfrm>
        </p:spPr>
      </p:pic>
      <p:pic>
        <p:nvPicPr>
          <p:cNvPr id="8" name="Содержимое 7" descr="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307401" y="2006930"/>
            <a:ext cx="5576977" cy="418273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_MRdVPG4jjA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83770" y="597151"/>
            <a:ext cx="3823855" cy="5097740"/>
          </a:xfrm>
        </p:spPr>
      </p:pic>
      <p:pic>
        <p:nvPicPr>
          <p:cNvPr id="8" name="Содержимое 7" descr="g3QR9WoEiR4.jp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916103" y="926276"/>
            <a:ext cx="6971098" cy="522776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741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Пространство спокойной деятельности 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Содержимое 8" descr="IMG_20230811_1001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75062" y="1650670"/>
            <a:ext cx="5969331" cy="4476998"/>
          </a:xfrm>
        </p:spPr>
      </p:pic>
      <p:pic>
        <p:nvPicPr>
          <p:cNvPr id="12" name="Содержимое 11" descr="MtrxKhjX5i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886008" y="1160606"/>
            <a:ext cx="4931435" cy="493143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140" y="365125"/>
            <a:ext cx="10795660" cy="528753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>
                <a:solidFill>
                  <a:srgbClr val="008865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08865"/>
                </a:solidFill>
                <a:latin typeface="+mn-lt"/>
              </a:rPr>
            </a:br>
            <a:r>
              <a:rPr lang="ru-RU" sz="4000" b="1" i="1" dirty="0" smtClean="0">
                <a:solidFill>
                  <a:srgbClr val="00863D"/>
                </a:solidFill>
                <a:latin typeface="+mn-lt"/>
              </a:rPr>
              <a:t>«</a:t>
            </a:r>
            <a:r>
              <a:rPr lang="ru-RU" sz="4000" b="1" i="1" dirty="0" smtClean="0">
                <a:solidFill>
                  <a:srgbClr val="00863D"/>
                </a:solidFill>
                <a:latin typeface="+mn-lt"/>
              </a:rPr>
              <a:t>Мы хотим, чтобы дети в дошкольных учреждениях были счастливы, здоровы, получали необходимую заботу. В новых детсадах, строящихся в рамках национального проекта «Демография», должны быть обеспечены все условия для полноценного и всестороннего развития каждого ребенка. Важно оснащать их современным оборудованием»</a:t>
            </a:r>
            <a:br>
              <a:rPr lang="ru-RU" sz="4000" b="1" i="1" dirty="0" smtClean="0">
                <a:solidFill>
                  <a:srgbClr val="00863D"/>
                </a:solidFill>
                <a:latin typeface="+mn-lt"/>
              </a:rPr>
            </a:br>
            <a:r>
              <a:rPr lang="ru-RU" sz="4000" b="1" i="1" dirty="0" smtClean="0">
                <a:solidFill>
                  <a:srgbClr val="00863D"/>
                </a:solidFill>
                <a:latin typeface="+mn-lt"/>
              </a:rPr>
              <a:t>Сергей Кравцов </a:t>
            </a:r>
            <a:endParaRPr lang="ru-RU" sz="4000" b="1" i="1" dirty="0">
              <a:solidFill>
                <a:srgbClr val="00863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Bg94deNeBmc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73132" y="589415"/>
            <a:ext cx="5652655" cy="4239492"/>
          </a:xfrm>
        </p:spPr>
      </p:pic>
      <p:pic>
        <p:nvPicPr>
          <p:cNvPr id="10" name="Содержимое 5" descr="pR1TKJJ3iJg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8455231" y="639886"/>
            <a:ext cx="3558640" cy="2668980"/>
          </a:xfrm>
          <a:prstGeom prst="rect">
            <a:avLst/>
          </a:prstGeom>
        </p:spPr>
      </p:pic>
      <p:pic>
        <p:nvPicPr>
          <p:cNvPr id="4" name="Содержимое 3" descr="Питание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423" y="2392879"/>
            <a:ext cx="4409702" cy="330727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Пространство познания и творчества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Содержимое 9" descr="9roN_rXFWR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1" name="Содержимое 10" descr="c9DVC7Mq0S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012855"/>
            <a:ext cx="5181600" cy="39768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7aJ04ZWTfcI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921499" y="1176462"/>
            <a:ext cx="5013202" cy="5013202"/>
          </a:xfrm>
        </p:spPr>
      </p:pic>
      <p:pic>
        <p:nvPicPr>
          <p:cNvPr id="10" name="Содержимое 9" descr="Маски своими руками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62468" y="320634"/>
            <a:ext cx="6289497" cy="47171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648" y="1068779"/>
            <a:ext cx="10464739" cy="23750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Петрушка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4402" y="653144"/>
            <a:ext cx="6521099" cy="490712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H="1">
            <a:off x="11355387" y="2054431"/>
            <a:ext cx="45719" cy="4506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К Петровой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994566" y="676895"/>
            <a:ext cx="4999512" cy="484513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Шестиугольник 12"/>
          <p:cNvSpPr/>
          <p:nvPr/>
        </p:nvSpPr>
        <p:spPr>
          <a:xfrm>
            <a:off x="3903022" y="3238006"/>
            <a:ext cx="1935679" cy="165067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Игровой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5504211" y="2404754"/>
            <a:ext cx="1935679" cy="1650670"/>
          </a:xfrm>
          <a:prstGeom prst="hexagon">
            <a:avLst/>
          </a:prstGeom>
          <a:solidFill>
            <a:srgbClr val="8DA9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Музыкально-</a:t>
            </a:r>
          </a:p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творческий</a:t>
            </a: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7046023" y="5039099"/>
            <a:ext cx="1935679" cy="165067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Бытовой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3873332" y="4953991"/>
            <a:ext cx="1935679" cy="165067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Территория И МАФ</a:t>
            </a:r>
            <a:endParaRPr lang="ru-RU" sz="1100" dirty="0"/>
          </a:p>
        </p:txBody>
      </p:sp>
      <p:sp>
        <p:nvSpPr>
          <p:cNvPr id="17" name="Шестиугольник 16"/>
          <p:cNvSpPr/>
          <p:nvPr/>
        </p:nvSpPr>
        <p:spPr>
          <a:xfrm>
            <a:off x="5462649" y="4108863"/>
            <a:ext cx="1935679" cy="1650670"/>
          </a:xfrm>
          <a:prstGeom prst="hexagon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Краеведение</a:t>
            </a:r>
            <a:endParaRPr lang="ru-RU" sz="1100" dirty="0"/>
          </a:p>
        </p:txBody>
      </p:sp>
      <p:sp>
        <p:nvSpPr>
          <p:cNvPr id="18" name="Шестиугольник 17"/>
          <p:cNvSpPr/>
          <p:nvPr/>
        </p:nvSpPr>
        <p:spPr>
          <a:xfrm>
            <a:off x="3899063" y="1500250"/>
            <a:ext cx="1935679" cy="1650670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Познавательно-исследовательский</a:t>
            </a: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2293917" y="2341419"/>
            <a:ext cx="1935679" cy="1650670"/>
          </a:xfrm>
          <a:prstGeom prst="hex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Логопедический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101442" y="3277590"/>
            <a:ext cx="1935679" cy="1650670"/>
          </a:xfrm>
          <a:prstGeom prst="hexagon">
            <a:avLst/>
          </a:prstGeom>
          <a:solidFill>
            <a:srgbClr val="FF7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Административный</a:t>
            </a: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7127172" y="1557649"/>
            <a:ext cx="1935679" cy="1650670"/>
          </a:xfrm>
          <a:prstGeom prst="hexagon">
            <a:avLst/>
          </a:prstGeom>
          <a:solidFill>
            <a:srgbClr val="43FF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Физкультурный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5514107" y="668978"/>
            <a:ext cx="1935679" cy="1650670"/>
          </a:xfrm>
          <a:prstGeom prst="hexagon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Психологическое сопровождение и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релаксация 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8706587" y="2377046"/>
            <a:ext cx="1935679" cy="1650670"/>
          </a:xfrm>
          <a:prstGeom prst="hexag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Патриотический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2517568" y="1"/>
            <a:ext cx="6733309" cy="6412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Функциональные модули ДОО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39387"/>
            <a:ext cx="10515600" cy="17100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Модуль психологического сопровождения и </a:t>
            </a:r>
            <a:b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релаксации </a:t>
            </a:r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3" descr="C:\Users\Админ\Desktop\Психолог\Кабинет педагога-психолог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133" y="1226645"/>
            <a:ext cx="4019742" cy="5124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Админ\Desktop\Психолог\Кабинет педагога-психолог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8895" y="1220189"/>
            <a:ext cx="6733309" cy="5049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О.С\IMG-20230202-WA0007.jpg"/>
          <p:cNvPicPr>
            <a:picLocks noChangeAspect="1" noChangeArrowheads="1"/>
          </p:cNvPicPr>
          <p:nvPr/>
        </p:nvPicPr>
        <p:blipFill>
          <a:blip r:embed="rId2"/>
          <a:srcRect l="20698" t="19478" b="9454"/>
          <a:stretch>
            <a:fillRect/>
          </a:stretch>
        </p:blipFill>
        <p:spPr bwMode="auto">
          <a:xfrm>
            <a:off x="4828843" y="1021278"/>
            <a:ext cx="6939604" cy="4678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85965" y="597035"/>
            <a:ext cx="4033536" cy="537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69219248717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792686" y="474859"/>
            <a:ext cx="4704089" cy="5702104"/>
          </a:xfrm>
        </p:spPr>
      </p:pic>
      <p:pic>
        <p:nvPicPr>
          <p:cNvPr id="2050" name="Picture 2" descr="C:\Users\Админ\Desktop\1692188696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8478" y="466407"/>
            <a:ext cx="4829183" cy="5663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283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Логопедический модуль</a:t>
            </a:r>
            <a:r>
              <a:rPr lang="ru-RU" sz="3600" b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</a:br>
            <a:endParaRPr lang="ru-RU" sz="3600" dirty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C:\Users\Админ\Desktop\Логопед\Массаж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1332" y="1634687"/>
            <a:ext cx="5770807" cy="4328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F:\О.С\IMG-20230202-WA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4380" y="1146110"/>
            <a:ext cx="5762034" cy="4335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:\WhatsApp Image 2022-02-21 at 11.50.35 (1)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6196084" y="1716443"/>
            <a:ext cx="5800725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370113" y="206829"/>
            <a:ext cx="11617169" cy="90351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Физкультурный модуль</a:t>
            </a:r>
            <a:endParaRPr lang="ru-RU" sz="3600" dirty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C:\Users\Админ\Desktop\Фото нового ДОУ\Фото нового ДОУ отправили для Николиной 07.07.2020\Спортивный за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941" y="1042859"/>
            <a:ext cx="5701808" cy="4276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4459" y="707571"/>
            <a:ext cx="1102703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i="1" dirty="0" smtClean="0">
                <a:solidFill>
                  <a:srgbClr val="00863D"/>
                </a:solidFill>
                <a:latin typeface="Arial" pitchFamily="34" charset="0"/>
                <a:cs typeface="Arial" pitchFamily="34" charset="0"/>
              </a:rPr>
              <a:t>Муниципальное бюджетное дошкольное образовательное учреждение «Ромодановский детский сад комбинированного вида»  является звеном муниципальной системы образования Ромодановского муниципального района. </a:t>
            </a:r>
          </a:p>
          <a:p>
            <a:pPr algn="just"/>
            <a:endParaRPr lang="ru-RU" sz="2800" b="1" i="1" dirty="0" smtClean="0">
              <a:solidFill>
                <a:srgbClr val="00863D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i="1" dirty="0" smtClean="0">
                <a:solidFill>
                  <a:srgbClr val="00863D"/>
                </a:solidFill>
                <a:latin typeface="Arial" pitchFamily="34" charset="0"/>
                <a:cs typeface="Arial" pitchFamily="34" charset="0"/>
              </a:rPr>
              <a:t>Наша дошкольная образовательная организация имеет три здания по разным адресам.</a:t>
            </a:r>
          </a:p>
          <a:p>
            <a:pPr algn="just"/>
            <a:endParaRPr lang="ru-RU" sz="2800" b="1" i="1" dirty="0" smtClean="0">
              <a:solidFill>
                <a:srgbClr val="00863D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i="1" dirty="0" smtClean="0">
                <a:solidFill>
                  <a:srgbClr val="00863D"/>
                </a:solidFill>
                <a:latin typeface="Arial" pitchFamily="34" charset="0"/>
                <a:cs typeface="Arial" pitchFamily="34" charset="0"/>
              </a:rPr>
              <a:t>Всего в ДОО воспитываются 220 детей.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8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313350"/>
            <a:ext cx="5591175" cy="43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1" y="1771650"/>
            <a:ext cx="5650574" cy="433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2531" name="Picture 3" descr="F:\Тренаж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4239" y="1281065"/>
            <a:ext cx="5654722" cy="4241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0" name="Picture 2" descr="F:\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052" y="1272652"/>
            <a:ext cx="5636527" cy="4227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433" y="365125"/>
            <a:ext cx="10944367" cy="7207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Музыкально- творческий модуль</a:t>
            </a:r>
            <a:endParaRPr lang="ru-RU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C:\Users\Админ\Desktop\Фото нового ДОУ\Фото нового ДОУ отправили для Николиной 07.07.2020\Музыкальный зал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64322" y="1313595"/>
            <a:ext cx="5490950" cy="4118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C:\Users\Админ\Desktop\Фото нового ДОУ\Фото нового ДОУ отправили для Николиной 07.07.2020\Музыкальный зал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767" y="1321216"/>
            <a:ext cx="5494361" cy="4120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\Desktop\Оформление\5269729331377194286_12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300252" y="880281"/>
            <a:ext cx="6796584" cy="5097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3" name="Picture 3" descr="F:\О.С\Осень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8075" y="192849"/>
            <a:ext cx="4591050" cy="370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F:\16676757348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8058" y="3751855"/>
            <a:ext cx="3848671" cy="288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Eg6s2eRaUIg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3186" y="748145"/>
            <a:ext cx="6057475" cy="4543106"/>
          </a:xfrm>
        </p:spPr>
      </p:pic>
      <p:pic>
        <p:nvPicPr>
          <p:cNvPr id="6" name="Содержимое 5" descr="tRNq3tgeOm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1971304"/>
            <a:ext cx="5636974" cy="375651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3750" y="365126"/>
            <a:ext cx="8020050" cy="7493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Модуль краеведения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C:\Users\Админ\Desktop\Музей\IMG-20220914-WA0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72218" y="1607024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C:\Users\Админ\Desktop\Музей\IMG-20220914-WA0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723780" y="2235057"/>
            <a:ext cx="326350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C:\Users\Админ\Desktop\Музей\IMG-20220914-WA0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012" y="286603"/>
            <a:ext cx="3049422" cy="4065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73" y="365125"/>
            <a:ext cx="11190027" cy="90411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     </a:t>
            </a:r>
            <a:r>
              <a:rPr lang="ru-RU" sz="3600" b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>Музей «Горенка»</a:t>
            </a:r>
            <a:endParaRPr lang="ru-RU" sz="3600" dirty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" descr="C:\Users\Админ\Desktop\Музей\IMG_20201224_0855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7409" y="1623751"/>
            <a:ext cx="3664132" cy="4885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Админ\Desktop\Музей\Музей старинного быта Горен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5994" y="347827"/>
            <a:ext cx="3625863" cy="4834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1970" y="266700"/>
            <a:ext cx="3802855" cy="5070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512764"/>
            <a:ext cx="4781550" cy="566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629400" y="575470"/>
            <a:ext cx="4533899" cy="5439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Игровой модуль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C:\Users\Админ\Desktop\Автогородок\IMG-20211006-WA0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6335" y="892743"/>
            <a:ext cx="3661857" cy="488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9" name="Picture 3" descr="C:\Users\Админ\Desktop\Автогородок\ПДД 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54770" y="968944"/>
            <a:ext cx="3614090" cy="4818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0" name="Picture 4" descr="C:\Users\Админ\Desktop\Автогородок\ПД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6570" y="1984897"/>
            <a:ext cx="4197824" cy="3148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4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4000" b="1" dirty="0" smtClean="0">
                <a:solidFill>
                  <a:srgbClr val="008865"/>
                </a:solidFill>
                <a:latin typeface="+mn-lt"/>
              </a:rPr>
              <a:t>Театральная студия «Золотой ключик»</a:t>
            </a:r>
            <a:r>
              <a:rPr lang="ru-RU" sz="4000" dirty="0" smtClean="0">
                <a:solidFill>
                  <a:srgbClr val="008865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rgbClr val="008865"/>
                </a:solidFill>
                <a:latin typeface="+mn-lt"/>
              </a:rPr>
            </a:b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+mn-lt"/>
              </a:rPr>
            </a:br>
            <a:endParaRPr lang="ru-RU" sz="4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1550" y="762794"/>
            <a:ext cx="4219575" cy="5285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48425" y="915194"/>
            <a:ext cx="4448175" cy="5261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13755"/>
            <a:ext cx="6511038" cy="86689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8865"/>
                </a:solidFill>
                <a:latin typeface="+mn-lt"/>
                <a:cs typeface="Aharoni" pitchFamily="2" charset="-79"/>
              </a:rPr>
              <a:t/>
            </a:r>
            <a:br>
              <a:rPr lang="ru-RU" sz="2800" b="1" dirty="0" smtClean="0">
                <a:solidFill>
                  <a:srgbClr val="008865"/>
                </a:solidFill>
                <a:latin typeface="+mn-lt"/>
                <a:cs typeface="Aharoni" pitchFamily="2" charset="-79"/>
              </a:rPr>
            </a:br>
            <a:r>
              <a:rPr lang="ru-RU" sz="2800" b="1" dirty="0" smtClean="0">
                <a:solidFill>
                  <a:srgbClr val="008865"/>
                </a:solidFill>
                <a:latin typeface="+mn-lt"/>
                <a:cs typeface="Aharoni" pitchFamily="2" charset="-79"/>
              </a:rPr>
              <a:t>ул</a:t>
            </a:r>
            <a:r>
              <a:rPr lang="ru-RU" sz="2800" b="1" dirty="0" smtClean="0">
                <a:solidFill>
                  <a:srgbClr val="008865"/>
                </a:solidFill>
                <a:latin typeface="+mn-lt"/>
                <a:cs typeface="Aharoni" pitchFamily="2" charset="-79"/>
              </a:rPr>
              <a:t>. Московская , д.27</a:t>
            </a:r>
            <a:endParaRPr lang="ru-RU" sz="2800" b="1" dirty="0">
              <a:solidFill>
                <a:srgbClr val="008865"/>
              </a:solidFill>
              <a:latin typeface="+mn-lt"/>
              <a:cs typeface="Aharoni" pitchFamily="2" charset="-79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41423" y="783771"/>
            <a:ext cx="5105264" cy="59376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8865"/>
                </a:solidFill>
                <a:cs typeface="Aharoni" pitchFamily="2" charset="-79"/>
              </a:rPr>
              <a:t>                          </a:t>
            </a:r>
            <a:r>
              <a:rPr lang="ru-RU" sz="2800" b="1" dirty="0" smtClean="0">
                <a:solidFill>
                  <a:srgbClr val="008865"/>
                </a:solidFill>
                <a:cs typeface="Aharoni" pitchFamily="2" charset="-79"/>
              </a:rPr>
              <a:t>ул</a:t>
            </a:r>
            <a:r>
              <a:rPr lang="ru-RU" sz="2800" b="1" dirty="0" smtClean="0">
                <a:solidFill>
                  <a:srgbClr val="008865"/>
                </a:solidFill>
                <a:cs typeface="Aharoni" pitchFamily="2" charset="-79"/>
              </a:rPr>
              <a:t>. Миронова , д.6</a:t>
            </a:r>
            <a:endParaRPr lang="ru-RU" sz="2800" b="1" dirty="0">
              <a:solidFill>
                <a:srgbClr val="008865"/>
              </a:solidFill>
            </a:endParaRPr>
          </a:p>
        </p:txBody>
      </p:sp>
      <p:pic>
        <p:nvPicPr>
          <p:cNvPr id="5" name="Picture 3" descr="C:\Users\Админ\Desktop\Борисова Н.Н\Терем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032" y="1140030"/>
            <a:ext cx="4913080" cy="394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Админ\Desktop\Борисова Н.Н\Главный фасад здания ДОО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237" y="1306286"/>
            <a:ext cx="6923686" cy="519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33450" y="666749"/>
            <a:ext cx="4552950" cy="5453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629399" y="620253"/>
            <a:ext cx="4600575" cy="5556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800" y="365125"/>
            <a:ext cx="7696200" cy="72072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3200" b="1" dirty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158" t="12905" r="32155" b="17293"/>
          <a:stretch>
            <a:fillRect/>
          </a:stretch>
        </p:blipFill>
        <p:spPr bwMode="auto">
          <a:xfrm>
            <a:off x="5400675" y="1133476"/>
            <a:ext cx="6410325" cy="4575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514350"/>
            <a:ext cx="4167188" cy="555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Познавательно- исследовательский модуль</a:t>
            </a:r>
            <a:endParaRPr lang="ru-RU" sz="3600" b="1" dirty="0"/>
          </a:p>
        </p:txBody>
      </p:sp>
      <p:pic>
        <p:nvPicPr>
          <p:cNvPr id="5" name="Содержимое 4" descr="c01cae869c87f5f7dd0ceaa99ee6201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2559" y="1621033"/>
            <a:ext cx="4291940" cy="3218955"/>
          </a:xfrm>
        </p:spPr>
      </p:pic>
      <p:pic>
        <p:nvPicPr>
          <p:cNvPr id="7" name="Содержимое 5" descr="46a7b94d01ae5a298a86ba7531b275d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610" y="1423605"/>
            <a:ext cx="4444340" cy="3333255"/>
          </a:xfrm>
          <a:prstGeom prst="rect">
            <a:avLst/>
          </a:prstGeom>
        </p:spPr>
      </p:pic>
      <p:pic>
        <p:nvPicPr>
          <p:cNvPr id="9" name="Содержимое 4" descr="9e9ea471e4e94a061fb8d39fa5f541d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08862" y="3803865"/>
            <a:ext cx="3835730" cy="287679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939" y="1603169"/>
            <a:ext cx="5852861" cy="4302768"/>
          </a:xfrm>
        </p:spPr>
      </p:pic>
      <p:pic>
        <p:nvPicPr>
          <p:cNvPr id="8" name="Содержимое 5" descr="IMG_20230420_16285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4004" y="1579418"/>
            <a:ext cx="5588821" cy="4315548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230420_1831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9381" y="164821"/>
            <a:ext cx="4903520" cy="3677640"/>
          </a:xfrm>
        </p:spPr>
      </p:pic>
      <p:pic>
        <p:nvPicPr>
          <p:cNvPr id="6" name="Содержимое 5" descr="IMG_20230420_18331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30340" y="217518"/>
            <a:ext cx="5181600" cy="3886200"/>
          </a:xfrm>
        </p:spPr>
      </p:pic>
      <p:pic>
        <p:nvPicPr>
          <p:cNvPr id="7" name="Содержимое 4" descr="IMG_20230420_1625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1510" y="3136970"/>
            <a:ext cx="3219327" cy="357438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230419_13585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101" y="760021"/>
            <a:ext cx="5455776" cy="4656921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5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5950" y="912703"/>
            <a:ext cx="5619998" cy="412185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790364" y="0"/>
            <a:ext cx="6686266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Шахматный клуб </a:t>
            </a:r>
            <a:b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«Белая ладья» </a:t>
            </a:r>
            <a:endParaRPr lang="ru-RU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 descr="F:\Шах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757160" y="1404866"/>
            <a:ext cx="3246342" cy="3439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4" descr="F:\Шах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166072" y="3477762"/>
            <a:ext cx="3808844" cy="272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F:\О.С\IMG_20210212_152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475" y="305463"/>
            <a:ext cx="4393549" cy="5858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Левашова И.А\Флаги, стенды\IMG_20220926_103831.jpg"/>
          <p:cNvPicPr>
            <a:picLocks noChangeAspect="1" noChangeArrowheads="1"/>
          </p:cNvPicPr>
          <p:nvPr/>
        </p:nvPicPr>
        <p:blipFill>
          <a:blip r:embed="rId2" cstate="print"/>
          <a:srcRect l="3833" r="11403" b="8700"/>
          <a:stretch>
            <a:fillRect/>
          </a:stretch>
        </p:blipFill>
        <p:spPr bwMode="auto">
          <a:xfrm>
            <a:off x="8469443" y="1328058"/>
            <a:ext cx="3722557" cy="3589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H:\Левашова И.А\Флаги, стенды\IMG_20220926_102319.jpg"/>
          <p:cNvPicPr>
            <a:picLocks noChangeAspect="1" noChangeArrowheads="1"/>
          </p:cNvPicPr>
          <p:nvPr/>
        </p:nvPicPr>
        <p:blipFill>
          <a:blip r:embed="rId3" cstate="print"/>
          <a:srcRect l="4692" r="3916" b="23681"/>
          <a:stretch>
            <a:fillRect/>
          </a:stretch>
        </p:blipFill>
        <p:spPr bwMode="auto">
          <a:xfrm>
            <a:off x="352895" y="1240973"/>
            <a:ext cx="4242310" cy="382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5351" y="214733"/>
            <a:ext cx="1025993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Патриотический модуль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4143" y="1001486"/>
            <a:ext cx="3603171" cy="5123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Админ\Desktop\Патриотизм\IMG_20230201_1105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5514" y="486231"/>
            <a:ext cx="3788228" cy="5050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9514" y="533401"/>
            <a:ext cx="3820885" cy="5094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1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endParaRPr lang="ru-RU" sz="4000" b="1" dirty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1" y="930276"/>
            <a:ext cx="4190999" cy="5318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9424" y="952500"/>
            <a:ext cx="4124325" cy="549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\Desktop\1 слайд здание\Общий вид ДОО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33900" y="390525"/>
            <a:ext cx="7573511" cy="591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500" y="314325"/>
            <a:ext cx="4200525" cy="6096000"/>
          </a:xfrm>
        </p:spPr>
        <p:txBody>
          <a:bodyPr>
            <a:noAutofit/>
          </a:bodyPr>
          <a:lstStyle/>
          <a:p>
            <a:endParaRPr lang="ru-RU" sz="2400" b="1" i="1" dirty="0" smtClean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="1" i="1" dirty="0" smtClean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>ул. Московская, д.40</a:t>
            </a:r>
          </a:p>
          <a:p>
            <a:endParaRPr lang="ru-RU" sz="2400" b="1" i="1" dirty="0" smtClean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i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>Это современный детский сад, который открылся в феврале 2020 года. </a:t>
            </a:r>
          </a:p>
          <a:p>
            <a:endParaRPr lang="ru-RU" sz="2400" b="1" i="1" dirty="0" smtClean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i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>Проектная мощность - 160 мест. </a:t>
            </a:r>
            <a:endParaRPr lang="ru-RU" sz="2400" i="1" dirty="0" smtClean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i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r>
              <a:rPr lang="ru-RU" sz="2400" b="1" i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>      </a:t>
            </a:r>
            <a:endParaRPr lang="ru-RU" sz="2400" i="1" dirty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дмин\Desktop\Новая папка (2)\ceWvew6TB2w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l="3028" b="15937"/>
          <a:stretch>
            <a:fillRect/>
          </a:stretch>
        </p:blipFill>
        <p:spPr bwMode="auto">
          <a:xfrm>
            <a:off x="1015583" y="860611"/>
            <a:ext cx="3863975" cy="251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1" name="Picture 3" descr="C:\Users\Админ\Desktop\Новая папка (2)\DFU5LhwBVr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239" y="3484250"/>
            <a:ext cx="4217987" cy="3163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Админ\Desktop\Новая папка (2)\nTCSBP2VzU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1607" y="3616346"/>
            <a:ext cx="4082363" cy="3061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Users\Админ\Desktop\Новая папка (2)\OJlhtuRtUb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3028" y="673307"/>
            <a:ext cx="3854791" cy="2609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103949" y="0"/>
            <a:ext cx="10669203" cy="58477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«Никто не забыт, ничто не забыто»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7929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Акция «Георгиевская ленточка»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C:\Users\Админ\Desktop\Новая папка (2)\gWGN82WtV5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633" y="1035422"/>
            <a:ext cx="4018752" cy="3014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3" name="Picture 7" descr="C:\Users\Админ\Desktop\Новая папка (2)\7LC5QIinw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5746" y="1820343"/>
            <a:ext cx="3843050" cy="2882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4" name="Picture 8" descr="C:\Users\Админ\Desktop\Новая папка (2)\1bIHJCsbo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7466" y="3728501"/>
            <a:ext cx="3531396" cy="2648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14" y="332468"/>
            <a:ext cx="10515600" cy="56016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Модуль территории и МАФ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0" name="Picture 2" descr="C:\Users\Админ\Desktop\1 слайд здание\a6c7c91e6f5b26480a547ec344d084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286" y="1023257"/>
            <a:ext cx="5003799" cy="4593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252" name="Picture 4" descr="C:\Users\Админ\Desktop\1 слайд здание\IMG_20220822_09450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0430" y="1099456"/>
            <a:ext cx="5464628" cy="3700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Спортивная площадка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Админ\Desktop\IMG-20230816-WA0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</p:spPr>
      </p:pic>
      <p:pic>
        <p:nvPicPr>
          <p:cNvPr id="3076" name="Picture 4" descr="C:\Users\Админ\Desktop\IMG-20230816-WA0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058988"/>
            <a:ext cx="5181600" cy="388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83" y="403761"/>
            <a:ext cx="11602192" cy="7243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Административный модуль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Методический кабинет</a:t>
            </a:r>
            <a:endParaRPr 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Админ\Desktop\Методический\Методический кабине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7210" y="958917"/>
            <a:ext cx="3939254" cy="525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Админ\Desktop\Методический\IMG_20230201_1103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9483" y="993111"/>
            <a:ext cx="3953409" cy="5271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1115" y="957943"/>
            <a:ext cx="3836170" cy="5464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5057"/>
            <a:ext cx="10515600" cy="87085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Кабинет заведующего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457" y="1183293"/>
            <a:ext cx="5747820" cy="4684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799" y="1045030"/>
            <a:ext cx="3951513" cy="5268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648" y="365125"/>
            <a:ext cx="10463151" cy="101241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Медицинский кабинет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7527" y="1453991"/>
            <a:ext cx="4488874" cy="439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09905" y="1436914"/>
            <a:ext cx="5343895" cy="440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7" y="365126"/>
            <a:ext cx="11932693" cy="1081538"/>
          </a:xfrm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Муниципальный консультационный центр по оказанию психолого-педагогической, методической и консультативной помощи гражданам, </a:t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имеющим детей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Админ\Desktop\Новая папка (2)\TRRKHQbQi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8806" y="1692321"/>
            <a:ext cx="3670556" cy="4894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7" name="Picture 5" descr="C:\Users\Админ\Desktop\МКЦ фото\04756ef2e8ae5f7857b07522433868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6896" y="1142245"/>
            <a:ext cx="3693992" cy="4925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544" y="981075"/>
            <a:ext cx="3461147" cy="461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Админ\Desktop\Медицинский, кухня прачечная\Пищеблок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19367" y="695350"/>
            <a:ext cx="4387850" cy="585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C:\Users\Админ\Desktop\Медицинский, кухня прачечная\Пищебло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7512" y="764274"/>
            <a:ext cx="4319517" cy="5759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625860" y="201085"/>
            <a:ext cx="412247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Бытовой модуль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\Desktop\Медицинский, кухня прачечная\MyCollages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7829" y="562881"/>
            <a:ext cx="5431582" cy="551687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6" name="Picture 3" descr="C:\Users\Админ\Desktop\Фото нового ДОУ\Фото нового ДОУ отправили для Николиной 07.07.2020\Пищебло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554014" y="1172411"/>
            <a:ext cx="5445452" cy="4249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1 слайд здание\IMG_20220601_0814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263" y="1496290"/>
            <a:ext cx="5923410" cy="444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G:\территор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996024" y="1520042"/>
            <a:ext cx="6111729" cy="4381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0974"/>
            <a:ext cx="10439399" cy="883551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rgbClr val="00886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886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8865"/>
              </a:solidFill>
            </a:endParaRPr>
          </a:p>
        </p:txBody>
      </p:sp>
      <p:pic>
        <p:nvPicPr>
          <p:cNvPr id="12290" name="Picture 2" descr="C:\Users\Админ\Desktop\Медицинский, кухня прачечная\MyCollages (1)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39432" y="815691"/>
            <a:ext cx="5666996" cy="5666996"/>
          </a:xfrm>
          <a:prstGeom prst="rect">
            <a:avLst/>
          </a:prstGeom>
          <a:noFill/>
        </p:spPr>
      </p:pic>
      <p:pic>
        <p:nvPicPr>
          <p:cNvPr id="12291" name="Picture 3" descr="C:\Users\Админ\Desktop\Медицинский, кухня прачечная\Прачечна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981122" y="938521"/>
            <a:ext cx="4117181" cy="548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Воспитательный потенциал предметно-пространственной среды строится:</a:t>
            </a:r>
            <a:endParaRPr lang="ru-RU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96884" y="1721922"/>
            <a:ext cx="4999512" cy="4455041"/>
          </a:xfrm>
        </p:spPr>
        <p:txBody>
          <a:bodyPr>
            <a:normAutofit/>
          </a:bodyPr>
          <a:lstStyle/>
          <a:p>
            <a:endParaRPr lang="ru-RU" b="1" i="1" dirty="0" smtClean="0"/>
          </a:p>
          <a:p>
            <a:r>
              <a:rPr lang="ru-RU" b="1" i="1" dirty="0" smtClean="0"/>
              <a:t>«от взрослого»</a:t>
            </a:r>
          </a:p>
          <a:p>
            <a:endParaRPr lang="ru-RU" b="1" i="1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i="1" dirty="0" smtClean="0"/>
              <a:t>«от совместности ребенка и взрослого»</a:t>
            </a:r>
          </a:p>
          <a:p>
            <a:endParaRPr lang="ru-RU" b="1" i="1" dirty="0" smtClean="0"/>
          </a:p>
          <a:p>
            <a:endParaRPr lang="ru-RU" b="1" i="1" dirty="0" smtClean="0"/>
          </a:p>
          <a:p>
            <a:r>
              <a:rPr lang="ru-RU" b="1" i="1" dirty="0" smtClean="0"/>
              <a:t> «от ребенка»</a:t>
            </a:r>
          </a:p>
          <a:p>
            <a:endParaRPr lang="ru-RU" b="1" i="1" dirty="0"/>
          </a:p>
        </p:txBody>
      </p:sp>
      <p:pic>
        <p:nvPicPr>
          <p:cNvPr id="1030" name="Picture 6" descr="C:\Users\Админ\Desktop\16921883826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2021" y="1738807"/>
            <a:ext cx="6472052" cy="4590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Коллектив (1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0688" y="2277146"/>
            <a:ext cx="5348844" cy="4011633"/>
          </a:xfrm>
        </p:spPr>
      </p:pic>
      <p:pic>
        <p:nvPicPr>
          <p:cNvPr id="6" name="Содержимое 5" descr="Коллектив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1576" y="700644"/>
            <a:ext cx="5813915" cy="387594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дмин\Desktop\Фото нового ДОУ\Фото нового ДОУ отправили для Николиной 07.07.2020\Групповая №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54" y="731205"/>
            <a:ext cx="4536704" cy="2885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Админ\Desktop\Фото нового ДОУ\20200706_110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85" y="3815809"/>
            <a:ext cx="4717099" cy="2857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Админ\Desktop\Фото нового ДОУ\Фото нового ДОУ отправили для Николиной 07.07.2020\Групповая №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8162" y="3788513"/>
            <a:ext cx="4544009" cy="2905699"/>
          </a:xfrm>
          <a:prstGeom prst="rect">
            <a:avLst/>
          </a:prstGeom>
          <a:noFill/>
        </p:spPr>
      </p:pic>
      <p:pic>
        <p:nvPicPr>
          <p:cNvPr id="7170" name="Picture 2" descr="C:\Users\Админ\Desktop\Группы спальные\Групповая комната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5059" y="698208"/>
            <a:ext cx="4864629" cy="2845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806995" y="0"/>
            <a:ext cx="3248326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>Наши группы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81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8865"/>
                </a:solidFill>
                <a:latin typeface="Arial" pitchFamily="34" charset="0"/>
                <a:cs typeface="Arial" pitchFamily="34" charset="0"/>
              </a:rPr>
              <a:t>Веселые зверюшки, встречают малышей</a:t>
            </a:r>
            <a:endParaRPr lang="ru-RU" sz="3200" b="1" dirty="0">
              <a:solidFill>
                <a:srgbClr val="00886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C:\Users\Админ\Desktop\Группы спальные\IMG_20230201_11190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487" y="995363"/>
            <a:ext cx="4216400" cy="5621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C:\Users\Админ\Desktop\Фото нового ДОУ\Фото нового ДОУ отправили для Николиной 07.07.2020\Вход в группу №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36381" y="1635844"/>
            <a:ext cx="5553140" cy="416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Админ\Desktop\Группы спальные\IMG_20230201_111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796" y="286603"/>
            <a:ext cx="4629250" cy="617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C:\Users\Админ\Desktop\Фото нового ДОУ\Фото нового ДОУ отправили для Николиной 07.07.2020\Вход в группу №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832142" y="272956"/>
            <a:ext cx="6100548" cy="610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B0F0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305</Words>
  <Application>Microsoft Office PowerPoint</Application>
  <PresentationFormat>Произвольный</PresentationFormat>
  <Paragraphs>93</Paragraphs>
  <Slides>62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9" baseType="lpstr">
      <vt:lpstr>Arial</vt:lpstr>
      <vt:lpstr>Century Gothic</vt:lpstr>
      <vt:lpstr>Calibri</vt:lpstr>
      <vt:lpstr>Aharoni</vt:lpstr>
      <vt:lpstr>Times New Roman</vt:lpstr>
      <vt:lpstr>Calibri Light</vt:lpstr>
      <vt:lpstr>Тема Office</vt:lpstr>
      <vt:lpstr>Слайд 1</vt:lpstr>
      <vt:lpstr> «Мы хотим, чтобы дети в дошкольных учреждениях были счастливы, здоровы, получали необходимую заботу. В новых детсадах, строящихся в рамках национального проекта «Демография», должны быть обеспечены все условия для полноценного и всестороннего развития каждого ребенка. Важно оснащать их современным оборудованием» Сергей Кравцов </vt:lpstr>
      <vt:lpstr>Слайд 3</vt:lpstr>
      <vt:lpstr> ул. Московская , д.27</vt:lpstr>
      <vt:lpstr>Слайд 5</vt:lpstr>
      <vt:lpstr>Слайд 6</vt:lpstr>
      <vt:lpstr>Слайд 7</vt:lpstr>
      <vt:lpstr>Веселые зверюшки, встречают малышей</vt:lpstr>
      <vt:lpstr>Слайд 9</vt:lpstr>
      <vt:lpstr>Слайд 10</vt:lpstr>
      <vt:lpstr>Слайд 11</vt:lpstr>
      <vt:lpstr> Туалетные комнаты  </vt:lpstr>
      <vt:lpstr>                                             Раздевалки </vt:lpstr>
      <vt:lpstr>Главная задача ДОО – создать образовательное пространство, обеспечивающее единство среды и содержательное общение взрослых и детей. </vt:lpstr>
      <vt:lpstr>Развивающая предметно- пространственная среда должна соответствовать:</vt:lpstr>
      <vt:lpstr>Проектирование среды по пространствам в группах ДОО</vt:lpstr>
      <vt:lpstr>Пространство активной деятельности</vt:lpstr>
      <vt:lpstr>Слайд 18</vt:lpstr>
      <vt:lpstr>Пространство спокойной деятельности </vt:lpstr>
      <vt:lpstr>Слайд 20</vt:lpstr>
      <vt:lpstr>Пространство познания и творчества</vt:lpstr>
      <vt:lpstr>Слайд 22</vt:lpstr>
      <vt:lpstr>Слайд 23</vt:lpstr>
      <vt:lpstr>Функциональные модули ДОО</vt:lpstr>
      <vt:lpstr>Модуль психологического сопровождения и  релаксации   </vt:lpstr>
      <vt:lpstr>Слайд 26</vt:lpstr>
      <vt:lpstr>Слайд 27</vt:lpstr>
      <vt:lpstr> Логопедический модуль </vt:lpstr>
      <vt:lpstr>Физкультурный модуль</vt:lpstr>
      <vt:lpstr>Слайд 30</vt:lpstr>
      <vt:lpstr>Слайд 31</vt:lpstr>
      <vt:lpstr>Музыкально- творческий модуль</vt:lpstr>
      <vt:lpstr>Слайд 33</vt:lpstr>
      <vt:lpstr>Слайд 34</vt:lpstr>
      <vt:lpstr>      Модуль краеведения</vt:lpstr>
      <vt:lpstr>     Музей «Горенка»</vt:lpstr>
      <vt:lpstr>Слайд 37</vt:lpstr>
      <vt:lpstr>Игровой модуль</vt:lpstr>
      <vt:lpstr> Театральная студия «Золотой ключик»  </vt:lpstr>
      <vt:lpstr>Слайд 40</vt:lpstr>
      <vt:lpstr>   </vt:lpstr>
      <vt:lpstr>Познавательно- исследовательский модуль</vt:lpstr>
      <vt:lpstr>Слайд 43</vt:lpstr>
      <vt:lpstr>Слайд 44</vt:lpstr>
      <vt:lpstr>Слайд 45</vt:lpstr>
      <vt:lpstr>Шахматный клуб  «Белая ладья» </vt:lpstr>
      <vt:lpstr>Слайд 47</vt:lpstr>
      <vt:lpstr>Слайд 48</vt:lpstr>
      <vt:lpstr>          </vt:lpstr>
      <vt:lpstr>Слайд 50</vt:lpstr>
      <vt:lpstr>Слайд 51</vt:lpstr>
      <vt:lpstr>Модуль территории и МАФ</vt:lpstr>
      <vt:lpstr>Спортивная площадка</vt:lpstr>
      <vt:lpstr>Административный модуль: Методический кабинет</vt:lpstr>
      <vt:lpstr>Кабинет заведующего</vt:lpstr>
      <vt:lpstr>Медицинский кабинет</vt:lpstr>
      <vt:lpstr>Муниципальный консультационный центр по оказанию психолого-педагогической, методической и консультативной помощи гражданам,  имеющим детей </vt:lpstr>
      <vt:lpstr>Слайд 58</vt:lpstr>
      <vt:lpstr>Слайд 59</vt:lpstr>
      <vt:lpstr> </vt:lpstr>
      <vt:lpstr>Воспитательный потенциал предметно-пространственной среды строится: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</cp:lastModifiedBy>
  <cp:revision>164</cp:revision>
  <dcterms:created xsi:type="dcterms:W3CDTF">2021-01-15T08:36:31Z</dcterms:created>
  <dcterms:modified xsi:type="dcterms:W3CDTF">2023-08-16T15:27:45Z</dcterms:modified>
</cp:coreProperties>
</file>