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1" r:id="rId3"/>
  </p:sldMasterIdLst>
  <p:notesMasterIdLst>
    <p:notesMasterId r:id="rId32"/>
  </p:notesMasterIdLst>
  <p:sldIdLst>
    <p:sldId id="266" r:id="rId4"/>
    <p:sldId id="265" r:id="rId5"/>
    <p:sldId id="259" r:id="rId6"/>
    <p:sldId id="264" r:id="rId7"/>
    <p:sldId id="267" r:id="rId8"/>
    <p:sldId id="309" r:id="rId9"/>
    <p:sldId id="283" r:id="rId10"/>
    <p:sldId id="279" r:id="rId11"/>
    <p:sldId id="280" r:id="rId12"/>
    <p:sldId id="297" r:id="rId13"/>
    <p:sldId id="284" r:id="rId14"/>
    <p:sldId id="294" r:id="rId15"/>
    <p:sldId id="295" r:id="rId16"/>
    <p:sldId id="299" r:id="rId17"/>
    <p:sldId id="287" r:id="rId18"/>
    <p:sldId id="293" r:id="rId19"/>
    <p:sldId id="269" r:id="rId20"/>
    <p:sldId id="298" r:id="rId21"/>
    <p:sldId id="270" r:id="rId22"/>
    <p:sldId id="306" r:id="rId23"/>
    <p:sldId id="289" r:id="rId24"/>
    <p:sldId id="296" r:id="rId25"/>
    <p:sldId id="276" r:id="rId26"/>
    <p:sldId id="310" r:id="rId27"/>
    <p:sldId id="311" r:id="rId28"/>
    <p:sldId id="261" r:id="rId29"/>
    <p:sldId id="308" r:id="rId30"/>
    <p:sldId id="262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66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3F446-212C-4B74-9BC3-03E2F8CED3A6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E6F10-3C8E-4E23-A85D-5CC93D2E74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E6F10-3C8E-4E23-A85D-5CC93D2E7463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38925" y="260350"/>
            <a:ext cx="2058988" cy="58658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029325" cy="58658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2"/>
          <p:cNvSpPr>
            <a:spLocks noChangeArrowheads="1"/>
          </p:cNvSpPr>
          <p:nvPr/>
        </p:nvSpPr>
        <p:spPr bwMode="auto">
          <a:xfrm>
            <a:off x="323850" y="260350"/>
            <a:ext cx="8497888" cy="6408738"/>
          </a:xfrm>
          <a:prstGeom prst="roundRect">
            <a:avLst>
              <a:gd name="adj" fmla="val 16667"/>
            </a:avLst>
          </a:prstGeom>
          <a:solidFill>
            <a:schemeClr val="accent1">
              <a:alpha val="89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  <p:pic>
        <p:nvPicPr>
          <p:cNvPr id="1028" name="Picture 4" descr="8df359d7c67a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566863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8df359d7c67a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577138" y="5275263"/>
            <a:ext cx="1566862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1042988" y="2420938"/>
            <a:ext cx="4824412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/>
              <a:t>1.Свойства воды.</a:t>
            </a:r>
          </a:p>
          <a:p>
            <a:pPr>
              <a:spcBef>
                <a:spcPct val="50000"/>
              </a:spcBef>
              <a:defRPr/>
            </a:pPr>
            <a:r>
              <a:rPr lang="ru-RU" sz="2400" b="1" dirty="0"/>
              <a:t>2.Вода в природе.</a:t>
            </a:r>
          </a:p>
          <a:p>
            <a:pPr>
              <a:spcBef>
                <a:spcPct val="50000"/>
              </a:spcBef>
              <a:defRPr/>
            </a:pPr>
            <a:r>
              <a:rPr lang="ru-RU" sz="2400" b="1" dirty="0"/>
              <a:t>3.Значение воды</a:t>
            </a:r>
          </a:p>
          <a:p>
            <a:pPr>
              <a:spcBef>
                <a:spcPct val="50000"/>
              </a:spcBef>
              <a:defRPr/>
            </a:pPr>
            <a:r>
              <a:rPr lang="ru-RU" sz="2400" b="1" dirty="0"/>
              <a:t>            - для растений</a:t>
            </a:r>
          </a:p>
          <a:p>
            <a:pPr>
              <a:spcBef>
                <a:spcPct val="50000"/>
              </a:spcBef>
              <a:defRPr/>
            </a:pPr>
            <a:r>
              <a:rPr lang="ru-RU" sz="2400" b="1" dirty="0"/>
              <a:t>            - для животных</a:t>
            </a:r>
          </a:p>
          <a:p>
            <a:pPr>
              <a:spcBef>
                <a:spcPct val="50000"/>
              </a:spcBef>
              <a:defRPr/>
            </a:pPr>
            <a:r>
              <a:rPr lang="ru-RU" sz="2400" b="1" dirty="0"/>
              <a:t>            -  для человека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utoShape 2"/>
          <p:cNvSpPr>
            <a:spLocks noChangeArrowheads="1"/>
          </p:cNvSpPr>
          <p:nvPr/>
        </p:nvSpPr>
        <p:spPr bwMode="auto">
          <a:xfrm>
            <a:off x="323850" y="260350"/>
            <a:ext cx="8497888" cy="6408738"/>
          </a:xfrm>
          <a:prstGeom prst="roundRect">
            <a:avLst>
              <a:gd name="adj" fmla="val 16667"/>
            </a:avLst>
          </a:prstGeom>
          <a:solidFill>
            <a:schemeClr val="accent1">
              <a:alpha val="89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  <p:pic>
        <p:nvPicPr>
          <p:cNvPr id="2052" name="Picture 4" descr="8df359d7c67a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566863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8df359d7c67a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577138" y="5275263"/>
            <a:ext cx="1566862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AutoShape 2"/>
          <p:cNvSpPr>
            <a:spLocks noChangeArrowheads="1"/>
          </p:cNvSpPr>
          <p:nvPr/>
        </p:nvSpPr>
        <p:spPr bwMode="auto">
          <a:xfrm>
            <a:off x="323850" y="260350"/>
            <a:ext cx="8497888" cy="6408738"/>
          </a:xfrm>
          <a:prstGeom prst="roundRect">
            <a:avLst>
              <a:gd name="adj" fmla="val 16667"/>
            </a:avLst>
          </a:prstGeom>
          <a:solidFill>
            <a:schemeClr val="accent1">
              <a:alpha val="89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  <p:pic>
        <p:nvPicPr>
          <p:cNvPr id="3076" name="Picture 4" descr="8df359d7c67a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566863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8df359d7c67a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577138" y="5275263"/>
            <a:ext cx="1566862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Прямоугольник 2"/>
          <p:cNvSpPr>
            <a:spLocks noChangeArrowheads="1"/>
          </p:cNvSpPr>
          <p:nvPr/>
        </p:nvSpPr>
        <p:spPr bwMode="auto">
          <a:xfrm>
            <a:off x="2571736" y="3357563"/>
            <a:ext cx="61436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Georgia" pitchFamily="18" charset="0"/>
              </a:rPr>
              <a:t>Автор: воспитатель  МБДОУ «Детский сад </a:t>
            </a:r>
            <a:endParaRPr lang="ru-RU" sz="1400" dirty="0" smtClean="0">
              <a:solidFill>
                <a:schemeClr val="bg1"/>
              </a:solidFill>
              <a:latin typeface="Georgia" pitchFamily="18" charset="0"/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Georgia" pitchFamily="18" charset="0"/>
              </a:rPr>
              <a:t>комбинированного </a:t>
            </a:r>
            <a:r>
              <a:rPr lang="ru-RU" sz="1400" dirty="0">
                <a:solidFill>
                  <a:schemeClr val="bg1"/>
                </a:solidFill>
                <a:latin typeface="Georgia" pitchFamily="18" charset="0"/>
              </a:rPr>
              <a:t>вида «Звёздочка» Абрамова М.И</a:t>
            </a:r>
            <a:r>
              <a:rPr lang="ru-RU" dirty="0">
                <a:solidFill>
                  <a:schemeClr val="bg1"/>
                </a:solidFill>
                <a:latin typeface="Georgia" pitchFamily="18" charset="0"/>
              </a:rPr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rowallia New" pitchFamily="34" charset="-34"/>
              </a:rPr>
              <a:t>«ВОЛШЕБНИЦА ВОДА »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rowallia New" pitchFamily="34" charset="-34"/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rowallia New" pitchFamily="34" charset="-34"/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второй младшей группе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4" name="Рисунок 3" descr="Potlivost-ruk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198" y="428604"/>
            <a:ext cx="2618937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buvez-un-verre-d-eau-entre-chaque-verre-d-alcool-pour-rester-hydratee_152911_w6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4429132"/>
            <a:ext cx="1766281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500430" y="5143512"/>
            <a:ext cx="5357850" cy="7143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Автор:  Абрамова М.И., воспитатель МБДОУ «Детский сад комбинированного вида «Звездочка» 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13315" name="Рисунок 2" descr="Рисунок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P10508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28604"/>
            <a:ext cx="2880000" cy="216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0" name="Рисунок 9" descr="P10508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1071546"/>
            <a:ext cx="2880000" cy="216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1" name="Рисунок 10" descr="P10508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428604"/>
            <a:ext cx="2879999" cy="216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2" name="Рисунок 11" descr="P105087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3929066"/>
            <a:ext cx="2880000" cy="216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3" name="Рисунок 12" descr="P105087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43240" y="3500438"/>
            <a:ext cx="2880000" cy="216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4" name="Рисунок 13" descr="P105087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43636" y="4000504"/>
            <a:ext cx="2879999" cy="216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15" name="Прямоугольник 14"/>
          <p:cNvSpPr/>
          <p:nvPr/>
        </p:nvSpPr>
        <p:spPr>
          <a:xfrm>
            <a:off x="3000364" y="6357958"/>
            <a:ext cx="3071834" cy="3571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 6 «Тонет – не тонет»</a:t>
            </a:r>
            <a:endParaRPr lang="ru-RU" sz="1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5729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Художественно-эстетическое развитие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7364"/>
            <a:ext cx="4040188" cy="428628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раскрасками</a:t>
            </a:r>
            <a:endParaRPr lang="ru-RU" sz="1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Содержимое 6" descr="P105087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0034" y="2571744"/>
            <a:ext cx="4040188" cy="3030141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29190" y="1428737"/>
            <a:ext cx="3429024" cy="571504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 мультфильма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«Заяц  </a:t>
            </a:r>
            <a:r>
              <a:rPr lang="ru-RU" sz="1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Коська</a:t>
            </a: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ручеёк» </a:t>
            </a:r>
            <a:endParaRPr lang="ru-RU" sz="1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Содержимое 7" descr="P106023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b="7511"/>
          <a:stretch>
            <a:fillRect/>
          </a:stretch>
        </p:blipFill>
        <p:spPr>
          <a:xfrm>
            <a:off x="5000628" y="2143116"/>
            <a:ext cx="3327395" cy="2307925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9" name="Рисунок 8" descr="P1060235.JPG"/>
          <p:cNvPicPr>
            <a:picLocks noChangeAspect="1"/>
          </p:cNvPicPr>
          <p:nvPr/>
        </p:nvPicPr>
        <p:blipFill>
          <a:blip r:embed="rId4" cstate="print"/>
          <a:srcRect l="9519" t="16577" r="3691"/>
          <a:stretch>
            <a:fillRect/>
          </a:stretch>
        </p:blipFill>
        <p:spPr>
          <a:xfrm>
            <a:off x="5286380" y="4572008"/>
            <a:ext cx="2308833" cy="166450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4414" y="71414"/>
            <a:ext cx="7000924" cy="4286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Аппликация «Рыбки плавают»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P10508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7554" y="571480"/>
            <a:ext cx="2640000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P10508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7422" y="2643182"/>
            <a:ext cx="4191029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P10508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900000">
            <a:off x="354098" y="4379850"/>
            <a:ext cx="2640000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P10508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-900000">
            <a:off x="354097" y="1022264"/>
            <a:ext cx="2639999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P105089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900000">
            <a:off x="6292747" y="4451289"/>
            <a:ext cx="2640000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P105089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900000">
            <a:off x="6292747" y="1093702"/>
            <a:ext cx="2640000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10509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1214422"/>
            <a:ext cx="3359999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10509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500174"/>
            <a:ext cx="162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P10509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70" y="1214422"/>
            <a:ext cx="336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P10509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4143380"/>
            <a:ext cx="1754999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P10509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29190" y="4143380"/>
            <a:ext cx="1755000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P105090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3768" y="4143380"/>
            <a:ext cx="1755000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P105090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71736" y="4143380"/>
            <a:ext cx="1755001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6500858" cy="64294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Рисование « Рыбки в аквариуме»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9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4143380"/>
            <a:ext cx="1755000" cy="234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" name="Рисунок 2" descr="P10509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500174"/>
            <a:ext cx="1755000" cy="234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4" name="Рисунок 3" descr="P10509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0298" y="1142984"/>
            <a:ext cx="1755000" cy="2340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5" name="Рисунок 4" descr="P10509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1428736"/>
            <a:ext cx="1755000" cy="234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6" name="Рисунок 5" descr="P10509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7620" y="4143380"/>
            <a:ext cx="1754999" cy="234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7" name="Рисунок 6" descr="P105092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29454" y="1071546"/>
            <a:ext cx="1755000" cy="234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8" name="Рисунок 7" descr="P105092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72198" y="4143380"/>
            <a:ext cx="1755000" cy="234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9" name="Прямоугольник 8"/>
          <p:cNvSpPr/>
          <p:nvPr/>
        </p:nvSpPr>
        <p:spPr>
          <a:xfrm>
            <a:off x="1571604" y="214290"/>
            <a:ext cx="6357982" cy="57150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Отстукивание на металлофоне капели. 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Социально-коммуникативное развитие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5786" y="1214423"/>
            <a:ext cx="3286148" cy="57150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6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Сюжетно-ролевая игра </a:t>
            </a:r>
          </a:p>
          <a:p>
            <a:pPr algn="ctr"/>
            <a:r>
              <a:rPr lang="ru-RU" sz="16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«Готовим обед»</a:t>
            </a:r>
            <a:endParaRPr lang="ru-RU" sz="1600" b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14942" y="1214423"/>
            <a:ext cx="3143272" cy="57150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6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Сюжетно-ролевая игра </a:t>
            </a:r>
          </a:p>
          <a:p>
            <a:pPr algn="ctr"/>
            <a:r>
              <a:rPr lang="ru-RU" sz="16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«Купание куклы»</a:t>
            </a:r>
            <a:endParaRPr lang="ru-RU" sz="1600" b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Содержимое 9" descr="P1050843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857884" y="1928802"/>
            <a:ext cx="1861133" cy="2481511"/>
          </a:xfr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7" name="Рисунок 3" descr="P1050773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857364"/>
            <a:ext cx="2760860" cy="207170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8" name="Рисунок 2" descr="P105064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4143380"/>
            <a:ext cx="1754999" cy="2340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2" name="Рисунок 11" descr="P10508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0694" y="4572008"/>
            <a:ext cx="2619393" cy="196454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7" descr="P10508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214290"/>
            <a:ext cx="3357368" cy="2520000"/>
          </a:xfrm>
          <a:prstGeom prst="roundRect">
            <a:avLst>
              <a:gd name="adj" fmla="val 8594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500166" y="2857496"/>
            <a:ext cx="2643206" cy="4286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Дидактическая игра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«Времена года»</a:t>
            </a:r>
            <a:endParaRPr lang="ru-RU" sz="1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P10508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285728"/>
            <a:ext cx="336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857884" y="2857496"/>
            <a:ext cx="2786082" cy="4286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Рассматривание картинок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«Кому нужна вода» </a:t>
            </a:r>
            <a:endParaRPr lang="ru-RU" sz="1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P10508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6" y="3500438"/>
            <a:ext cx="3360000" cy="252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9" name="Прямоугольник 8"/>
          <p:cNvSpPr/>
          <p:nvPr/>
        </p:nvSpPr>
        <p:spPr>
          <a:xfrm>
            <a:off x="2786050" y="6143644"/>
            <a:ext cx="2857520" cy="4286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Рассматривание  картинок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«Кто живет в воде»</a:t>
            </a:r>
            <a:endParaRPr lang="ru-RU" sz="1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0"/>
            <a:ext cx="6500858" cy="78579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Игры с водой </a:t>
            </a: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3" name="Рисунок 2" descr="P105076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928670"/>
            <a:ext cx="2975331" cy="2232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4" name="Рисунок 4" descr="P105063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3786190"/>
            <a:ext cx="2976000" cy="2232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5" name="Рисунок 5" descr="P1050666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2" y="928670"/>
            <a:ext cx="2952750" cy="221456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6" name="Рисунок 5" descr="P1050784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6314" y="3786190"/>
            <a:ext cx="2975999" cy="2232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500166" y="3286124"/>
            <a:ext cx="2357454" cy="2857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«Ловись рыбка!»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14942" y="3286124"/>
            <a:ext cx="2428892" cy="3571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«Спрячь шарик»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71604" y="6143644"/>
            <a:ext cx="2214578" cy="3571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«Сделай волну»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43504" y="6143644"/>
            <a:ext cx="2214578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«Мы – капитаны»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Игры со строительным материалом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Рисунок 2" descr="P10508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2510" y="1250141"/>
            <a:ext cx="5905572" cy="4429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571736" y="6000768"/>
            <a:ext cx="4000528" cy="4286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Постройка моста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68312" y="857232"/>
            <a:ext cx="8318529" cy="571504"/>
          </a:xfrm>
        </p:spPr>
        <p:txBody>
          <a:bodyPr/>
          <a:lstStyle/>
          <a:p>
            <a:pPr eaLnBrk="1" hangingPunct="1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Игра «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</a:t>
            </a:r>
            <a: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ы</a:t>
            </a:r>
            <a:r>
              <a:rPr lang="ru-RU" sz="3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</a:t>
            </a:r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ь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</a:t>
            </a: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ы</a:t>
            </a:r>
            <a:r>
              <a:rPr lang="ru-RU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п</a:t>
            </a:r>
            <a: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</a:t>
            </a:r>
            <a:r>
              <a:rPr lang="ru-RU" sz="3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ы</a:t>
            </a:r>
            <a:r>
              <a:rPr lang="ru-RU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</a:t>
            </a:r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»</a:t>
            </a:r>
          </a:p>
        </p:txBody>
      </p:sp>
      <p:pic>
        <p:nvPicPr>
          <p:cNvPr id="16387" name="Рисунок 2"/>
          <p:cNvPicPr>
            <a:picLocks noChangeAspect="1"/>
          </p:cNvPicPr>
          <p:nvPr/>
        </p:nvPicPr>
        <p:blipFill>
          <a:blip r:embed="rId2"/>
          <a:srcRect b="13808"/>
          <a:stretch>
            <a:fillRect/>
          </a:stretch>
        </p:blipFill>
        <p:spPr bwMode="auto">
          <a:xfrm>
            <a:off x="0" y="0"/>
            <a:ext cx="9144000" cy="6858000"/>
          </a:xfrm>
          <a:prstGeom prst="fram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P10601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1500174"/>
            <a:ext cx="5715040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85813"/>
            <a:ext cx="8229600" cy="100012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ПАСПОРТ   ПРОЕКТА:</a:t>
            </a:r>
          </a:p>
        </p:txBody>
      </p:sp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1285875" y="500063"/>
            <a:ext cx="692943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1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1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1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1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1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1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ru-RU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Вид проекта: </a:t>
            </a:r>
            <a:r>
              <a:rPr lang="ru-RU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краткосрочный, групповой.</a:t>
            </a:r>
            <a:br>
              <a:rPr lang="ru-RU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Тип проекта:</a:t>
            </a:r>
            <a:r>
              <a:rPr lang="ru-RU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познавательный.</a:t>
            </a:r>
            <a:endParaRPr lang="ru-RU" b="1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r>
              <a:rPr lang="ru-RU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Участники проекта:</a:t>
            </a:r>
            <a:r>
              <a:rPr lang="ru-RU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воспитатели, дети второй младшей группы, родители, </a:t>
            </a:r>
            <a:r>
              <a:rPr lang="ru-RU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помощник воспитателя, </a:t>
            </a:r>
            <a:r>
              <a:rPr lang="ru-RU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музыкальный руководитель. </a:t>
            </a:r>
            <a:br>
              <a:rPr lang="ru-RU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Срок реализации:</a:t>
            </a:r>
            <a:r>
              <a:rPr lang="ru-RU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 один месяц, с 01 марта по 31 марта 2018г. </a:t>
            </a:r>
            <a:br>
              <a:rPr lang="ru-RU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ru-RU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73990f8264ec154b8de495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195" y="0"/>
            <a:ext cx="9244390" cy="6858000"/>
          </a:xfrm>
          <a:prstGeom prst="rect">
            <a:avLst/>
          </a:prstGeom>
        </p:spPr>
      </p:pic>
      <p:pic>
        <p:nvPicPr>
          <p:cNvPr id="4" name="Рисунок 3" descr="P10601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768" y="4143380"/>
            <a:ext cx="1785932" cy="238124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10601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00000">
            <a:off x="6929454" y="357165"/>
            <a:ext cx="189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 descr="P10601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786190"/>
            <a:ext cx="189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P10602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868" y="428604"/>
            <a:ext cx="189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P106019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71736" y="3429000"/>
            <a:ext cx="189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P106020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4348" y="500042"/>
            <a:ext cx="1890001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 descr="P106020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29190" y="3429000"/>
            <a:ext cx="189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Речевое развитие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14423"/>
            <a:ext cx="4040188" cy="357189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600" b="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Чтение.  К.Чуковский «</a:t>
            </a:r>
            <a:r>
              <a:rPr lang="ru-RU" sz="1600" b="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Мойдодыр</a:t>
            </a:r>
            <a:r>
              <a:rPr lang="ru-RU" sz="1600" b="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»</a:t>
            </a:r>
            <a:endParaRPr lang="ru-RU" sz="1600" b="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Содержимое 6" descr="P105080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857363"/>
            <a:ext cx="3120000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214423"/>
            <a:ext cx="4041775" cy="642941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600" b="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Рассматривание иллюстраций в книге</a:t>
            </a:r>
          </a:p>
          <a:p>
            <a:pPr algn="ctr"/>
            <a:r>
              <a:rPr lang="ru-RU" sz="1600" b="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Николая Сладкова «Рыбы»</a:t>
            </a:r>
            <a:endParaRPr lang="ru-RU" sz="1600" b="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Содержимое 7" descr="P105081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357818" y="2143116"/>
            <a:ext cx="2640001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 descr="P10508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4286256"/>
            <a:ext cx="2640000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 descr="P10508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57290" y="4357694"/>
            <a:ext cx="2476517" cy="18573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Содержимое 6" descr="P10508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857364"/>
            <a:ext cx="3120000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8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1142984"/>
            <a:ext cx="5334037" cy="4000528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428860" y="5429264"/>
            <a:ext cx="4572032" cy="50006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Беседа «Какую роль играет вода в жизни животных, рыб и  растений»</a:t>
            </a:r>
            <a:endParaRPr lang="ru-RU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Подвижные игры</a:t>
            </a: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2"/>
          <a:srcRect t="-19550" b="19550"/>
          <a:stretch>
            <a:fillRect/>
          </a:stretch>
        </p:blipFill>
        <p:spPr bwMode="auto">
          <a:xfrm>
            <a:off x="0" y="-1643098"/>
            <a:ext cx="9144000" cy="8501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9144000" cy="114298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Физическое развитие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15008" y="1214422"/>
            <a:ext cx="3143272" cy="500066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Подвижная игра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«Раздувайся, пузырь»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P10508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357694"/>
            <a:ext cx="3167998" cy="2376000"/>
          </a:xfrm>
          <a:prstGeom prst="rect">
            <a:avLst/>
          </a:prstGeom>
          <a:ln w="57150">
            <a:solidFill>
              <a:srgbClr val="FFFF00"/>
            </a:solidFill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214282" y="3643314"/>
            <a:ext cx="2643206" cy="571504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Подвижная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«Солнышко и дождик»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 descr="P10509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3000372"/>
            <a:ext cx="3168000" cy="23760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13" name="Содержимое 4" descr="P10505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8" y="1785926"/>
            <a:ext cx="3167999" cy="2376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5857884" y="5786454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857620" y="5572140"/>
            <a:ext cx="2714644" cy="64294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Подвижная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«Тучки - </a:t>
            </a:r>
            <a:r>
              <a:rPr lang="ru-RU" sz="1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плакучки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 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Лепбук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«Вода»                        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Содержимое 3" descr="P10602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331" t="4857" r="3626" b="2137"/>
          <a:stretch>
            <a:fillRect/>
          </a:stretch>
        </p:blipFill>
        <p:spPr>
          <a:xfrm>
            <a:off x="285720" y="2071678"/>
            <a:ext cx="2184025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1060211.JPG"/>
          <p:cNvPicPr>
            <a:picLocks noChangeAspect="1"/>
          </p:cNvPicPr>
          <p:nvPr/>
        </p:nvPicPr>
        <p:blipFill>
          <a:blip r:embed="rId4" cstate="print"/>
          <a:srcRect t="6993" b="5180"/>
          <a:stretch>
            <a:fillRect/>
          </a:stretch>
        </p:blipFill>
        <p:spPr>
          <a:xfrm>
            <a:off x="2786050" y="4214818"/>
            <a:ext cx="3476649" cy="2289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P1060230.JPG"/>
          <p:cNvPicPr>
            <a:picLocks noChangeAspect="1"/>
          </p:cNvPicPr>
          <p:nvPr/>
        </p:nvPicPr>
        <p:blipFill>
          <a:blip r:embed="rId5" cstate="print"/>
          <a:srcRect t="10296" r="1295" b="4857"/>
          <a:stretch>
            <a:fillRect/>
          </a:stretch>
        </p:blipFill>
        <p:spPr>
          <a:xfrm>
            <a:off x="6786578" y="2071678"/>
            <a:ext cx="2160000" cy="2902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P10602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14612" y="1142984"/>
            <a:ext cx="3786214" cy="2839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5929355" cy="857256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Работа с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лепбуком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Рисунок 3" descr="P10602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364" y="1285860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5" name="Рисунок 4" descr="P10602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6512" y="3571876"/>
            <a:ext cx="216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6" name="Рисунок 5" descr="P10602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1142984"/>
            <a:ext cx="2160001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8" name="Рисунок 7" descr="P10602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7554" y="3643314"/>
            <a:ext cx="2025000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P10602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472" y="4357694"/>
            <a:ext cx="24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P106022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86512" y="500042"/>
            <a:ext cx="216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357188"/>
            <a:ext cx="8229600" cy="857234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Работа с родителями</a:t>
            </a:r>
          </a:p>
        </p:txBody>
      </p:sp>
      <p:pic>
        <p:nvPicPr>
          <p:cNvPr id="25603" name="Рисунок 2" descr="2-А4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236663"/>
            <a:ext cx="3505200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3" descr="bezopasnost_vod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13" y="1643063"/>
            <a:ext cx="2551112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4" descr="pravilavoda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88" y="3857625"/>
            <a:ext cx="36417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1214422"/>
            <a:ext cx="7500990" cy="4554553"/>
          </a:xfrm>
        </p:spPr>
        <p:txBody>
          <a:bodyPr/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400" dirty="0" smtClean="0"/>
              <a:t>* </a:t>
            </a:r>
            <a:r>
              <a:rPr lang="ru-RU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детей сформированы элементарные  знания детей о воде, ее значении для человека, животных и растений.</a:t>
            </a:r>
            <a:br>
              <a:rPr lang="ru-RU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Дети узнали о свойствах воды в процессе практических опытов с водой.</a:t>
            </a:r>
            <a:br>
              <a:rPr lang="ru-RU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У детей сформированы познавательные способности в процессе экспериментальной  деятельности.</a:t>
            </a:r>
            <a:br>
              <a:rPr lang="ru-RU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У детей сформировано начало экологической грамотности поведения в природе: дети стали </a:t>
            </a:r>
            <a:br>
              <a:rPr lang="ru-RU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бережнее относится к воде.</a:t>
            </a:r>
            <a:endParaRPr lang="ru-RU" sz="24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57166"/>
            <a:ext cx="7772400" cy="714380"/>
          </a:xfrm>
        </p:spPr>
        <p:txBody>
          <a:bodyPr/>
          <a:lstStyle/>
          <a:p>
            <a:pPr algn="ctr"/>
            <a:endParaRPr lang="ru-RU" sz="36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проекта: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42938"/>
            <a:ext cx="7772400" cy="642937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Цель и задачи проекта:</a:t>
            </a:r>
          </a:p>
        </p:txBody>
      </p:sp>
      <p:sp>
        <p:nvSpPr>
          <p:cNvPr id="8195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428750" y="1571625"/>
            <a:ext cx="6643688" cy="457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ru-RU" sz="1600" u="sng" dirty="0" smtClean="0">
                <a:latin typeface="Arial" charset="0"/>
                <a:cs typeface="Arial" charset="0"/>
              </a:rPr>
              <a:t>Цель: </a:t>
            </a:r>
          </a:p>
          <a:p>
            <a:pPr algn="l" eaLnBrk="1" hangingPunct="1"/>
            <a:r>
              <a:rPr lang="ru-RU" sz="1600" dirty="0" smtClean="0">
                <a:latin typeface="Arial" charset="0"/>
                <a:cs typeface="Arial" charset="0"/>
              </a:rPr>
              <a:t>Формирование у детей представления о значении воды в жизни человека, растений и животных.</a:t>
            </a:r>
          </a:p>
          <a:p>
            <a:pPr algn="l" eaLnBrk="1" hangingPunct="1"/>
            <a:r>
              <a:rPr lang="ru-RU" sz="1600" u="sng" dirty="0" smtClean="0">
                <a:latin typeface="Arial" charset="0"/>
                <a:cs typeface="Arial" charset="0"/>
              </a:rPr>
              <a:t>Задачи:</a:t>
            </a:r>
          </a:p>
          <a:p>
            <a:pPr algn="l" eaLnBrk="1" hangingPunct="1">
              <a:buFontTx/>
              <a:buChar char="•"/>
            </a:pPr>
            <a:r>
              <a:rPr lang="ru-RU" sz="1600" dirty="0" smtClean="0">
                <a:latin typeface="Arial" charset="0"/>
                <a:cs typeface="Arial" charset="0"/>
              </a:rPr>
              <a:t>Создать условия </a:t>
            </a:r>
            <a:r>
              <a:rPr lang="ru-RU" sz="1600" dirty="0" smtClean="0">
                <a:latin typeface="Arial" charset="0"/>
                <a:cs typeface="Arial" charset="0"/>
              </a:rPr>
              <a:t>для выявления свойств и качеств воды;</a:t>
            </a:r>
          </a:p>
          <a:p>
            <a:pPr algn="l" eaLnBrk="1" hangingPunct="1">
              <a:buFontTx/>
              <a:buChar char="•"/>
            </a:pPr>
            <a:r>
              <a:rPr lang="ru-RU" sz="1600" dirty="0" smtClean="0">
                <a:latin typeface="Arial" charset="0"/>
                <a:cs typeface="Arial" charset="0"/>
              </a:rPr>
              <a:t>Ознакомить с </a:t>
            </a:r>
            <a:r>
              <a:rPr lang="ru-RU" sz="1600" dirty="0" smtClean="0">
                <a:latin typeface="Arial" charset="0"/>
                <a:cs typeface="Arial" charset="0"/>
              </a:rPr>
              <a:t>процессом превращения снега в воду;</a:t>
            </a:r>
          </a:p>
          <a:p>
            <a:pPr algn="l" eaLnBrk="1" hangingPunct="1">
              <a:buFontTx/>
              <a:buChar char="•"/>
            </a:pPr>
            <a:r>
              <a:rPr lang="ru-RU" sz="1600" dirty="0" smtClean="0">
                <a:latin typeface="Arial" charset="0"/>
                <a:cs typeface="Arial" charset="0"/>
              </a:rPr>
              <a:t>Воспитывать гуманное отношение  к </a:t>
            </a:r>
            <a:r>
              <a:rPr lang="ru-RU" sz="1600" dirty="0" smtClean="0">
                <a:latin typeface="Arial" charset="0"/>
                <a:cs typeface="Arial" charset="0"/>
              </a:rPr>
              <a:t>растениям и живым существам</a:t>
            </a:r>
            <a:r>
              <a:rPr lang="ru-RU" sz="1600" dirty="0" smtClean="0">
                <a:latin typeface="Arial" charset="0"/>
                <a:cs typeface="Arial" charset="0"/>
              </a:rPr>
              <a:t>;</a:t>
            </a:r>
            <a:endParaRPr lang="ru-RU" sz="1600" dirty="0" smtClean="0">
              <a:latin typeface="Arial" charset="0"/>
              <a:cs typeface="Arial" charset="0"/>
            </a:endParaRPr>
          </a:p>
          <a:p>
            <a:pPr algn="l" eaLnBrk="1" hangingPunct="1">
              <a:buFontTx/>
              <a:buChar char="•"/>
            </a:pPr>
            <a:r>
              <a:rPr lang="ru-RU" sz="1600" dirty="0" smtClean="0">
                <a:latin typeface="Arial" charset="0"/>
                <a:cs typeface="Arial" charset="0"/>
              </a:rPr>
              <a:t>Воспитывать культурно-гигиенические  навыки;</a:t>
            </a:r>
            <a:endParaRPr lang="ru-RU" sz="1600" dirty="0" smtClean="0">
              <a:latin typeface="Arial" charset="0"/>
              <a:cs typeface="Arial" charset="0"/>
            </a:endParaRPr>
          </a:p>
          <a:p>
            <a:pPr algn="l" eaLnBrk="1" hangingPunct="1">
              <a:buFontTx/>
              <a:buChar char="•"/>
            </a:pPr>
            <a:r>
              <a:rPr lang="ru-RU" sz="1600" dirty="0" smtClean="0">
                <a:latin typeface="Arial" charset="0"/>
                <a:cs typeface="Arial" charset="0"/>
              </a:rPr>
              <a:t>Развивать наблюдательность, сообразительность, любознательность;</a:t>
            </a:r>
            <a:endParaRPr lang="ru-RU" sz="1600" dirty="0" smtClean="0">
              <a:latin typeface="Arial" charset="0"/>
              <a:cs typeface="Arial" charset="0"/>
            </a:endParaRPr>
          </a:p>
          <a:p>
            <a:pPr algn="l" eaLnBrk="1" hangingPunct="1">
              <a:buFontTx/>
              <a:buChar char="•"/>
            </a:pPr>
            <a:r>
              <a:rPr lang="ru-RU" sz="1600" dirty="0" smtClean="0">
                <a:latin typeface="Arial" charset="0"/>
                <a:cs typeface="Arial" charset="0"/>
              </a:rPr>
              <a:t>Развивать познавательные умения </a:t>
            </a:r>
            <a:r>
              <a:rPr lang="ru-RU" sz="1600" dirty="0" smtClean="0">
                <a:latin typeface="Arial" charset="0"/>
                <a:cs typeface="Arial" charset="0"/>
              </a:rPr>
              <a:t>через экспериментирование;</a:t>
            </a:r>
          </a:p>
          <a:p>
            <a:pPr algn="l" eaLnBrk="1" hangingPunct="1">
              <a:buFontTx/>
              <a:buChar char="•"/>
            </a:pPr>
            <a:r>
              <a:rPr lang="ru-RU" sz="1600" dirty="0" smtClean="0">
                <a:latin typeface="Arial" charset="0"/>
                <a:cs typeface="Arial" charset="0"/>
              </a:rPr>
              <a:t>Активизировать  речь ,обогащать словарь детей;</a:t>
            </a:r>
          </a:p>
          <a:p>
            <a:pPr algn="l" eaLnBrk="1" hangingPunct="1">
              <a:buFontTx/>
              <a:buChar char="•"/>
            </a:pPr>
            <a:r>
              <a:rPr lang="ru-RU" sz="1600" dirty="0" smtClean="0">
                <a:latin typeface="Arial" charset="0"/>
                <a:cs typeface="Arial" charset="0"/>
              </a:rPr>
              <a:t>Воспитывать </a:t>
            </a:r>
            <a:r>
              <a:rPr lang="ru-RU" sz="1600" smtClean="0">
                <a:latin typeface="Arial" charset="0"/>
                <a:cs typeface="Arial" charset="0"/>
              </a:rPr>
              <a:t>бережное  отношение к  </a:t>
            </a:r>
            <a:r>
              <a:rPr lang="ru-RU" sz="1600" dirty="0" smtClean="0">
                <a:latin typeface="Arial" charset="0"/>
                <a:cs typeface="Arial" charset="0"/>
              </a:rPr>
              <a:t>воде.</a:t>
            </a:r>
          </a:p>
          <a:p>
            <a:pPr algn="l" eaLnBrk="1" hangingPunct="1"/>
            <a:endParaRPr lang="ru-RU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6429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План реализации проекта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1563" y="1571625"/>
            <a:ext cx="714375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/>
              <a:t>Подбор и изучение методической литературы по теме проекта;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/>
              <a:t>Пополнение развивающей среды:</a:t>
            </a:r>
          </a:p>
          <a:p>
            <a:pPr marL="720725" indent="-360363" fontAlgn="auto"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подбор художественной литературы по теме;</a:t>
            </a:r>
          </a:p>
          <a:p>
            <a:pPr marL="720725" indent="-360363" fontAlgn="auto"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подбор мультипликационных фильмов;</a:t>
            </a:r>
          </a:p>
          <a:p>
            <a:pPr marL="720725" indent="-360363" fontAlgn="auto"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подготовка оборудования для опытов с водой;</a:t>
            </a:r>
          </a:p>
          <a:p>
            <a:pPr marL="720725" indent="-360363" fontAlgn="auto"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подготовка оборудования для проведения </a:t>
            </a:r>
            <a:r>
              <a:rPr lang="ru-RU" dirty="0" smtClean="0"/>
              <a:t>НОД </a:t>
            </a:r>
            <a:r>
              <a:rPr lang="ru-RU" dirty="0"/>
              <a:t>по теме;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AutoNum type="arabicPeriod" startAt="3"/>
              <a:defRPr/>
            </a:pPr>
            <a:r>
              <a:rPr lang="ru-RU" dirty="0"/>
              <a:t>Работа с </a:t>
            </a:r>
            <a:r>
              <a:rPr lang="ru-RU" dirty="0" smtClean="0"/>
              <a:t>родителями.</a:t>
            </a:r>
          </a:p>
          <a:p>
            <a:pPr marL="457200" indent="-457200" fontAlgn="auto"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642938"/>
            <a:ext cx="8229600" cy="903287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Times New Roman" pitchFamily="18" charset="0"/>
              </a:rPr>
              <a:t>Формы и методы реализации проекта:</a:t>
            </a:r>
            <a:r>
              <a:rPr lang="ru-RU" sz="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1285852" y="1500174"/>
            <a:ext cx="68580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1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dirty="0">
                <a:ea typeface="Calibri" pitchFamily="34" charset="0"/>
                <a:cs typeface="Arial" charset="0"/>
              </a:rPr>
              <a:t>-НОД;</a:t>
            </a:r>
            <a:endParaRPr lang="ru-RU" dirty="0">
              <a:cs typeface="Arial" charset="0"/>
            </a:endParaRPr>
          </a:p>
          <a:p>
            <a:pPr eaLnBrk="0" hangingPunct="0"/>
            <a:r>
              <a:rPr lang="ru-RU" dirty="0">
                <a:ea typeface="Calibri" pitchFamily="34" charset="0"/>
                <a:cs typeface="Calibri" pitchFamily="34" charset="0"/>
              </a:rPr>
              <a:t>-наблюдения;</a:t>
            </a:r>
            <a:endParaRPr lang="ru-RU" dirty="0">
              <a:cs typeface="Arial" charset="0"/>
            </a:endParaRPr>
          </a:p>
          <a:p>
            <a:pPr eaLnBrk="0" hangingPunct="0"/>
            <a:r>
              <a:rPr lang="ru-RU" dirty="0" smtClean="0">
                <a:ea typeface="Calibri" pitchFamily="34" charset="0"/>
                <a:cs typeface="Calibri" pitchFamily="34" charset="0"/>
              </a:rPr>
              <a:t>-опытно-экспериментальная</a:t>
            </a:r>
            <a:r>
              <a:rPr lang="ru-RU" dirty="0">
                <a:ea typeface="Calibri" pitchFamily="34" charset="0"/>
                <a:cs typeface="Calibri" pitchFamily="34" charset="0"/>
              </a:rPr>
              <a:t> деятельность;</a:t>
            </a:r>
            <a:endParaRPr lang="ru-RU" dirty="0">
              <a:cs typeface="Arial" charset="0"/>
            </a:endParaRPr>
          </a:p>
          <a:p>
            <a:pPr eaLnBrk="0" hangingPunct="0"/>
            <a:r>
              <a:rPr lang="ru-RU" dirty="0" smtClean="0">
                <a:ea typeface="Calibri" pitchFamily="34" charset="0"/>
                <a:cs typeface="Calibri" pitchFamily="34" charset="0"/>
              </a:rPr>
              <a:t>-чтение </a:t>
            </a:r>
            <a:r>
              <a:rPr lang="ru-RU" dirty="0">
                <a:ea typeface="Calibri" pitchFamily="34" charset="0"/>
                <a:cs typeface="Calibri" pitchFamily="34" charset="0"/>
              </a:rPr>
              <a:t>художественной </a:t>
            </a:r>
            <a:r>
              <a:rPr lang="ru-RU" dirty="0" smtClean="0">
                <a:ea typeface="Calibri" pitchFamily="34" charset="0"/>
                <a:cs typeface="Calibri" pitchFamily="34" charset="0"/>
              </a:rPr>
              <a:t>литературы, </a:t>
            </a:r>
            <a:r>
              <a:rPr lang="ru-RU" dirty="0">
                <a:ea typeface="Calibri" pitchFamily="34" charset="0"/>
                <a:cs typeface="Calibri" pitchFamily="34" charset="0"/>
              </a:rPr>
              <a:t>загадки, </a:t>
            </a:r>
            <a:r>
              <a:rPr lang="ru-RU" dirty="0" smtClean="0">
                <a:ea typeface="Calibri" pitchFamily="34" charset="0"/>
                <a:cs typeface="Calibri" pitchFamily="34" charset="0"/>
              </a:rPr>
              <a:t> </a:t>
            </a:r>
            <a:r>
              <a:rPr lang="ru-RU" dirty="0">
                <a:ea typeface="Calibri" pitchFamily="34" charset="0"/>
                <a:cs typeface="Calibri" pitchFamily="34" charset="0"/>
              </a:rPr>
              <a:t>стихи;</a:t>
            </a:r>
            <a:endParaRPr lang="ru-RU" dirty="0">
              <a:cs typeface="Arial" charset="0"/>
            </a:endParaRPr>
          </a:p>
          <a:p>
            <a:pPr eaLnBrk="0" hangingPunct="0"/>
            <a:r>
              <a:rPr lang="ru-RU" dirty="0">
                <a:ea typeface="Calibri" pitchFamily="34" charset="0"/>
                <a:cs typeface="Calibri" pitchFamily="34" charset="0"/>
              </a:rPr>
              <a:t>-игры (сюжетно-ролевые, дидактические, экологические, речевые, подвижные, настольно-печатные);</a:t>
            </a:r>
            <a:endParaRPr lang="ru-RU" dirty="0">
              <a:cs typeface="Arial" charset="0"/>
            </a:endParaRPr>
          </a:p>
          <a:p>
            <a:pPr eaLnBrk="0" hangingPunct="0"/>
            <a:r>
              <a:rPr lang="ru-RU" dirty="0">
                <a:ea typeface="Calibri" pitchFamily="34" charset="0"/>
                <a:cs typeface="Calibri" pitchFamily="34" charset="0"/>
              </a:rPr>
              <a:t>-беседы, </a:t>
            </a:r>
            <a:r>
              <a:rPr lang="ru-RU" dirty="0" smtClean="0">
                <a:ea typeface="Calibri" pitchFamily="34" charset="0"/>
                <a:cs typeface="Calibri" pitchFamily="34" charset="0"/>
              </a:rPr>
              <a:t>ситуации, общение</a:t>
            </a:r>
            <a:r>
              <a:rPr lang="ru-RU" dirty="0">
                <a:ea typeface="Calibri" pitchFamily="34" charset="0"/>
                <a:cs typeface="Calibri" pitchFamily="34" charset="0"/>
              </a:rPr>
              <a:t>;</a:t>
            </a:r>
            <a:endParaRPr lang="ru-RU" dirty="0">
              <a:cs typeface="Arial" charset="0"/>
            </a:endParaRPr>
          </a:p>
          <a:p>
            <a:pPr eaLnBrk="0" hangingPunct="0"/>
            <a:r>
              <a:rPr lang="ru-RU" dirty="0">
                <a:ea typeface="Calibri" pitchFamily="34" charset="0"/>
                <a:cs typeface="Calibri" pitchFamily="34" charset="0"/>
              </a:rPr>
              <a:t>-рассматривание иллюстраций, рисунков, картинок;</a:t>
            </a:r>
            <a:endParaRPr lang="ru-RU" dirty="0">
              <a:cs typeface="Arial" charset="0"/>
            </a:endParaRPr>
          </a:p>
          <a:p>
            <a:pPr eaLnBrk="0" hangingPunct="0"/>
            <a:r>
              <a:rPr lang="ru-RU" dirty="0">
                <a:ea typeface="Calibri" pitchFamily="34" charset="0"/>
                <a:cs typeface="Calibri" pitchFamily="34" charset="0"/>
              </a:rPr>
              <a:t>-прогулки;</a:t>
            </a:r>
            <a:endParaRPr lang="ru-RU" dirty="0">
              <a:cs typeface="Arial" charset="0"/>
            </a:endParaRPr>
          </a:p>
          <a:p>
            <a:pPr eaLnBrk="0" hangingPunct="0"/>
            <a:r>
              <a:rPr lang="ru-RU" dirty="0">
                <a:ea typeface="Calibri" pitchFamily="34" charset="0"/>
                <a:cs typeface="Calibri" pitchFamily="34" charset="0"/>
              </a:rPr>
              <a:t>-просмотр мультфильмов, презентаций;</a:t>
            </a:r>
            <a:endParaRPr lang="ru-RU" dirty="0">
              <a:cs typeface="Arial" charset="0"/>
            </a:endParaRPr>
          </a:p>
          <a:p>
            <a:pPr eaLnBrk="0" hangingPunct="0"/>
            <a:r>
              <a:rPr lang="ru-RU" dirty="0">
                <a:ea typeface="Calibri" pitchFamily="34" charset="0"/>
                <a:cs typeface="Calibri" pitchFamily="34" charset="0"/>
              </a:rPr>
              <a:t>-работа с родителями.</a:t>
            </a:r>
            <a:endParaRPr lang="ru-RU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1571612"/>
            <a:ext cx="7715304" cy="4054487"/>
          </a:xfrm>
        </p:spPr>
        <p:txBody>
          <a:bodyPr/>
          <a:lstStyle/>
          <a:p>
            <a:r>
              <a:rPr lang="ru-RU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ru-RU" sz="2400" b="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Дети узнают о значении воды для человека, для животных и для растений.</a:t>
            </a:r>
            <a:br>
              <a:rPr lang="ru-RU" sz="2400" b="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400" b="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* Дети познакомятся со свойствами воды.</a:t>
            </a:r>
            <a:br>
              <a:rPr lang="ru-RU" sz="2400" b="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400" b="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* Дети приобретут навыки экспериментирования с водой.</a:t>
            </a:r>
            <a:br>
              <a:rPr lang="ru-RU" sz="2400" b="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400" b="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* У детей будет сформировано начало экологической грамотности поведения в природе.</a:t>
            </a:r>
            <a:endParaRPr lang="ru-RU" sz="2400" b="0" cap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500043"/>
            <a:ext cx="7772400" cy="785817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Ожидаемый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результат: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Познавательное развит</a:t>
            </a:r>
            <a:r>
              <a:rPr lang="ru-RU" sz="4000" dirty="0" smtClean="0"/>
              <a:t>ие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1571612"/>
            <a:ext cx="3786214" cy="42862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6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Наблюдение за трудом воспитателя</a:t>
            </a:r>
            <a:endParaRPr lang="ru-RU" sz="1600" b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57752" y="1571611"/>
            <a:ext cx="3571900" cy="6032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>
              <a:solidFill>
                <a:srgbClr val="0070C0"/>
              </a:solidFill>
            </a:endParaRPr>
          </a:p>
          <a:p>
            <a:pPr algn="ctr"/>
            <a:r>
              <a:rPr lang="ru-RU" sz="16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Наблюдение за трудом</a:t>
            </a:r>
          </a:p>
          <a:p>
            <a:pPr algn="ctr"/>
            <a:r>
              <a:rPr lang="ru-RU" sz="16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помощника воспитателя</a:t>
            </a:r>
            <a:endParaRPr lang="ru-RU" sz="1600" b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2" descr="P105076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214554"/>
            <a:ext cx="2783999" cy="208800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8" name="Рисунок 4" descr="P105079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4429132"/>
            <a:ext cx="2784000" cy="20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1" name="Содержимое 10" descr="P1050816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857752" y="2571744"/>
            <a:ext cx="3543296" cy="265747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096963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291" name="Рисунок 2" descr="Рисунок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Рисунок 3" descr="P105075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000125"/>
            <a:ext cx="2952750" cy="22145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3" name="Рисунок 4" descr="P1050757.JPG"/>
          <p:cNvPicPr>
            <a:picLocks noChangeAspect="1"/>
          </p:cNvPicPr>
          <p:nvPr/>
        </p:nvPicPr>
        <p:blipFill>
          <a:blip r:embed="rId4"/>
          <a:srcRect l="17873"/>
          <a:stretch>
            <a:fillRect/>
          </a:stretch>
        </p:blipFill>
        <p:spPr bwMode="auto">
          <a:xfrm rot="-600000">
            <a:off x="3679894" y="1057231"/>
            <a:ext cx="2503487" cy="2286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4" name="Рисунок 5" descr="P105075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600000">
            <a:off x="6291568" y="994432"/>
            <a:ext cx="2571750" cy="192881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295" name="Прямоугольник 6"/>
          <p:cNvSpPr>
            <a:spLocks noChangeArrowheads="1"/>
          </p:cNvSpPr>
          <p:nvPr/>
        </p:nvSpPr>
        <p:spPr bwMode="auto">
          <a:xfrm>
            <a:off x="214313" y="3286125"/>
            <a:ext cx="2928937" cy="3698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12296" name="Прямоугольник 7"/>
          <p:cNvSpPr>
            <a:spLocks noChangeArrowheads="1"/>
          </p:cNvSpPr>
          <p:nvPr/>
        </p:nvSpPr>
        <p:spPr bwMode="auto">
          <a:xfrm>
            <a:off x="142875" y="214290"/>
            <a:ext cx="8858250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Опытно-экспериментальная деятельность с водой.</a:t>
            </a:r>
            <a:endParaRPr lang="ru-RU" sz="20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2297" name="Прямоугольник 8"/>
          <p:cNvSpPr>
            <a:spLocks noChangeArrowheads="1"/>
          </p:cNvSpPr>
          <p:nvPr/>
        </p:nvSpPr>
        <p:spPr bwMode="auto">
          <a:xfrm>
            <a:off x="5000628" y="3500438"/>
            <a:ext cx="3929090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dirty="0">
              <a:solidFill>
                <a:schemeClr val="accent3"/>
              </a:solidFill>
            </a:endParaRPr>
          </a:p>
        </p:txBody>
      </p:sp>
      <p:pic>
        <p:nvPicPr>
          <p:cNvPr id="11" name="Рисунок 10" descr="P10508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7554" y="4071942"/>
            <a:ext cx="2640000" cy="1980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Рисунок 11" descr="P105081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15074" y="4071942"/>
            <a:ext cx="2640000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P105081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7158" y="4071942"/>
            <a:ext cx="2639999" cy="1980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2285984" y="6215082"/>
            <a:ext cx="3786214" cy="35719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 3. «Вода не имеет вкуса</a:t>
            </a:r>
            <a:r>
              <a:rPr lang="ru-RU" sz="14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запаха»</a:t>
            </a:r>
            <a:endParaRPr lang="ru-RU" sz="1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00628" y="3500438"/>
            <a:ext cx="4000528" cy="35719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 2. « Холодная, горячая, теплая вода»</a:t>
            </a:r>
            <a:endParaRPr lang="ru-RU" sz="1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4282" y="3357562"/>
            <a:ext cx="2928958" cy="35719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 1. «Вода льется»</a:t>
            </a:r>
            <a:endParaRPr lang="ru-RU" sz="1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Рисунок 16" descr="P10508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09954" y="4224342"/>
            <a:ext cx="2640000" cy="1980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13315" name="Рисунок 2" descr="Рисунок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P10508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357166"/>
            <a:ext cx="3120001" cy="2340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Рисунок 7" descr="P10508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00" y="357166"/>
            <a:ext cx="3120000" cy="2340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857488" y="2928934"/>
            <a:ext cx="4000528" cy="3571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 4 «Вода может изменить свой цвет»</a:t>
            </a:r>
            <a:endParaRPr lang="ru-RU" sz="1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P10508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3500438"/>
            <a:ext cx="3360000" cy="25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P105086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628" y="3429000"/>
            <a:ext cx="3357554" cy="25181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3143240" y="6286520"/>
            <a:ext cx="3500462" cy="3571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 5 «Снег – это вода»</a:t>
            </a:r>
            <a:endParaRPr lang="ru-RU" sz="1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Оформление по умолчанию">
  <a:themeElements>
    <a:clrScheme name="2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вода">
  <a:themeElements>
    <a:clrScheme name="вод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вод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од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од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од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од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од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да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1111</TotalTime>
  <Words>429</Words>
  <Application>Microsoft Office PowerPoint</Application>
  <PresentationFormat>Экран (4:3)</PresentationFormat>
  <Paragraphs>109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1_Оформление по умолчанию</vt:lpstr>
      <vt:lpstr>2_Оформление по умолчанию</vt:lpstr>
      <vt:lpstr>вода</vt:lpstr>
      <vt:lpstr> Проект «ВОЛШЕБНИЦА ВОДА » во второй младшей группе   </vt:lpstr>
      <vt:lpstr> ПАСПОРТ   ПРОЕКТА:</vt:lpstr>
      <vt:lpstr>Цель и задачи проекта:</vt:lpstr>
      <vt:lpstr> План реализации проекта:</vt:lpstr>
      <vt:lpstr>   Формы и методы реализации проекта:   </vt:lpstr>
      <vt:lpstr>* Дети узнают о значении воды для человека, для животных и для растений. * Дети познакомятся со свойствами воды. * Дети приобретут навыки экспериментирования с водой. * У детей будет сформировано начало экологической грамотности поведения в природе.</vt:lpstr>
      <vt:lpstr>Познавательное развитие</vt:lpstr>
      <vt:lpstr>Слайд 8</vt:lpstr>
      <vt:lpstr>Слайд 9</vt:lpstr>
      <vt:lpstr>Слайд 10</vt:lpstr>
      <vt:lpstr>Художественно-эстетическое развитие</vt:lpstr>
      <vt:lpstr>Слайд 12</vt:lpstr>
      <vt:lpstr>Слайд 13</vt:lpstr>
      <vt:lpstr>Слайд 14</vt:lpstr>
      <vt:lpstr>Социально-коммуникативное развитие</vt:lpstr>
      <vt:lpstr>Слайд 16</vt:lpstr>
      <vt:lpstr> Игры с водой   </vt:lpstr>
      <vt:lpstr>Игры со строительным материалом</vt:lpstr>
      <vt:lpstr>Игра «Мыльные пузыри»</vt:lpstr>
      <vt:lpstr>Слайд 20</vt:lpstr>
      <vt:lpstr>Речевое развитие</vt:lpstr>
      <vt:lpstr>Слайд 22</vt:lpstr>
      <vt:lpstr>Подвижные игры</vt:lpstr>
      <vt:lpstr>                  Лепбук «Вода»                        </vt:lpstr>
      <vt:lpstr>           Работа с лепбуком </vt:lpstr>
      <vt:lpstr>Работа с родителями</vt:lpstr>
      <vt:lpstr> * У детей сформированы элементарные  знания детей о воде, ее значении для человека, животных и растений. * Дети узнали о свойствах воды в процессе практических опытов с водой. * У детей сформированы познавательные способности в процессе экспериментальной  деятельности. * У детей сформировано начало экологической грамотности поведения в природе: дети стали  бережнее относится к воде.</vt:lpstr>
      <vt:lpstr>Слайд 28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ALLA</dc:creator>
  <cp:lastModifiedBy>1</cp:lastModifiedBy>
  <cp:revision>203</cp:revision>
  <dcterms:created xsi:type="dcterms:W3CDTF">2011-07-12T20:14:15Z</dcterms:created>
  <dcterms:modified xsi:type="dcterms:W3CDTF">2018-04-17T05:58:01Z</dcterms:modified>
</cp:coreProperties>
</file>