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7" r:id="rId2"/>
    <p:sldId id="263" r:id="rId3"/>
    <p:sldId id="342" r:id="rId4"/>
    <p:sldId id="264" r:id="rId5"/>
    <p:sldId id="260" r:id="rId6"/>
    <p:sldId id="271" r:id="rId7"/>
    <p:sldId id="266" r:id="rId8"/>
    <p:sldId id="268" r:id="rId9"/>
    <p:sldId id="269" r:id="rId10"/>
    <p:sldId id="334" r:id="rId11"/>
    <p:sldId id="333" r:id="rId12"/>
    <p:sldId id="261" r:id="rId13"/>
    <p:sldId id="265" r:id="rId14"/>
    <p:sldId id="270" r:id="rId15"/>
    <p:sldId id="343" r:id="rId16"/>
    <p:sldId id="344" r:id="rId17"/>
    <p:sldId id="277" r:id="rId18"/>
    <p:sldId id="347" r:id="rId19"/>
    <p:sldId id="363" r:id="rId20"/>
    <p:sldId id="348" r:id="rId21"/>
    <p:sldId id="279" r:id="rId22"/>
    <p:sldId id="362" r:id="rId23"/>
    <p:sldId id="281" r:id="rId24"/>
    <p:sldId id="325" r:id="rId25"/>
    <p:sldId id="336" r:id="rId26"/>
    <p:sldId id="324" r:id="rId27"/>
    <p:sldId id="321" r:id="rId28"/>
    <p:sldId id="323" r:id="rId29"/>
    <p:sldId id="320" r:id="rId30"/>
    <p:sldId id="350" r:id="rId31"/>
    <p:sldId id="349" r:id="rId32"/>
    <p:sldId id="351" r:id="rId33"/>
    <p:sldId id="352" r:id="rId34"/>
    <p:sldId id="353" r:id="rId35"/>
    <p:sldId id="312" r:id="rId36"/>
    <p:sldId id="354" r:id="rId37"/>
    <p:sldId id="310" r:id="rId38"/>
    <p:sldId id="341" r:id="rId39"/>
    <p:sldId id="346" r:id="rId40"/>
    <p:sldId id="327" r:id="rId41"/>
    <p:sldId id="358" r:id="rId42"/>
    <p:sldId id="338" r:id="rId43"/>
    <p:sldId id="355" r:id="rId44"/>
    <p:sldId id="356" r:id="rId45"/>
    <p:sldId id="357" r:id="rId46"/>
    <p:sldId id="360" r:id="rId47"/>
    <p:sldId id="359" r:id="rId48"/>
    <p:sldId id="361" r:id="rId49"/>
    <p:sldId id="284" r:id="rId50"/>
    <p:sldId id="285" r:id="rId51"/>
    <p:sldId id="34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E2CC0D6-E9CB-4B47-9BC6-F45AA0518EA9}">
          <p14:sldIdLst>
            <p14:sldId id="257"/>
            <p14:sldId id="263"/>
            <p14:sldId id="342"/>
            <p14:sldId id="264"/>
            <p14:sldId id="260"/>
            <p14:sldId id="271"/>
            <p14:sldId id="266"/>
            <p14:sldId id="268"/>
            <p14:sldId id="269"/>
            <p14:sldId id="334"/>
            <p14:sldId id="333"/>
            <p14:sldId id="261"/>
            <p14:sldId id="265"/>
            <p14:sldId id="270"/>
            <p14:sldId id="343"/>
            <p14:sldId id="344"/>
          </p14:sldIdLst>
        </p14:section>
        <p14:section name="Раздел без заголовка" id="{86786952-A9C8-4635-AF60-F1D29221147D}">
          <p14:sldIdLst>
            <p14:sldId id="277"/>
            <p14:sldId id="347"/>
            <p14:sldId id="363"/>
            <p14:sldId id="348"/>
            <p14:sldId id="279"/>
            <p14:sldId id="362"/>
            <p14:sldId id="281"/>
            <p14:sldId id="325"/>
            <p14:sldId id="336"/>
            <p14:sldId id="324"/>
            <p14:sldId id="321"/>
            <p14:sldId id="323"/>
            <p14:sldId id="320"/>
            <p14:sldId id="350"/>
            <p14:sldId id="349"/>
            <p14:sldId id="351"/>
            <p14:sldId id="352"/>
            <p14:sldId id="353"/>
            <p14:sldId id="312"/>
            <p14:sldId id="354"/>
            <p14:sldId id="310"/>
            <p14:sldId id="341"/>
            <p14:sldId id="346"/>
            <p14:sldId id="327"/>
            <p14:sldId id="358"/>
            <p14:sldId id="338"/>
            <p14:sldId id="355"/>
            <p14:sldId id="356"/>
            <p14:sldId id="357"/>
            <p14:sldId id="360"/>
            <p14:sldId id="359"/>
            <p14:sldId id="361"/>
            <p14:sldId id="284"/>
            <p14:sldId id="285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3F78F3-E288-44C6-A946-432714A4B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32" y="2332038"/>
            <a:ext cx="5515735" cy="4525962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214290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МИНИСТЕРСТВО ОБРАЗОВАНИЯ РЕСПУБЛИКИ МОРДОВИЯ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62719" y="604466"/>
            <a:ext cx="6788320" cy="654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Артемова Александра Николаевича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тренера – преподавателя по футболу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муниципального бюджетного учреждение 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дополнительного  образования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«Детско-юношеская спортивная школа» 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Рузаевского муниципального района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Дата рождения: 01.01.1961г.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Высшее образование: 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инженер-строитель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МГУ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им.Н.П.Огарева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от30.06.2000 года</a:t>
            </a:r>
          </a:p>
          <a:p>
            <a:pPr algn="r">
              <a:buFont typeface="Arial" pitchFamily="34" charset="0"/>
              <a:buChar char="•"/>
            </a:pPr>
            <a:r>
              <a:rPr kumimoji="0" lang="ru-RU" sz="2400" i="0" u="none" strike="noStrike" kern="1200" cap="none" spc="-100" normalizeH="0" baseline="0" noProof="0" dirty="0">
                <a:ln>
                  <a:noFill/>
                </a:ln>
                <a:solidFill>
                  <a:srgbClr val="2F2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ГБПОУ РМ «Ичалковский педагогический колледж»</a:t>
            </a:r>
            <a:br>
              <a:rPr kumimoji="0" lang="ru-RU" sz="2400" i="0" u="none" strike="noStrike" kern="1200" cap="none" spc="-100" normalizeH="0" baseline="0" noProof="0" dirty="0">
                <a:ln>
                  <a:noFill/>
                </a:ln>
                <a:solidFill>
                  <a:srgbClr val="2F2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-100" normalizeH="0" baseline="0" noProof="0" dirty="0">
                <a:ln>
                  <a:noFill/>
                </a:ln>
                <a:solidFill>
                  <a:srgbClr val="2F2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по специальности учитель физической культуры</a:t>
            </a:r>
            <a:br>
              <a:rPr kumimoji="0" lang="ru-RU" sz="2500" b="1" i="0" u="none" strike="noStrike" kern="1200" cap="none" spc="-10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От 28 июня 2016 г.  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Стаж педагогической работы (по специальности)-37лет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Общий трудовой стаж- 41год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>
                <a:latin typeface="Monotype Corsiva" pitchFamily="66" charset="0"/>
                <a:cs typeface="Times New Roman" pitchFamily="18" charset="0"/>
              </a:rPr>
              <a:t>Наличие квалификационной категории - высшая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1">
            <a:extLst>
              <a:ext uri="{FF2B5EF4-FFF2-40B4-BE49-F238E27FC236}">
                <a16:creationId xmlns:a16="http://schemas.microsoft.com/office/drawing/2014/main" id="{9F5CF9F8-B859-2CC9-B707-40B541E80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1" y="604467"/>
            <a:ext cx="3514943" cy="368863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F61CBA-AE7D-4CC3-BA40-9D40F141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2" y="2105029"/>
            <a:ext cx="3331456" cy="471239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1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4796AA-A1B7-45A9-DFC4-D249D916F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835" y="-506083"/>
            <a:ext cx="3232199" cy="4571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4A5494-114C-9148-616E-36E3380E5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7867" y="-393020"/>
            <a:ext cx="3232200" cy="4345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BF894F-7FF0-F1BD-95FB-298F26557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559" y="2870071"/>
            <a:ext cx="3072338" cy="43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F61CBA-AE7D-4CC3-BA40-9D40F141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2" y="2105029"/>
            <a:ext cx="3331456" cy="471239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1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77E1A4-0D89-65BD-BD86-D4D747CB1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639" y="-764302"/>
            <a:ext cx="3765537" cy="53264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A81CB4-FA58-FC7F-C69C-19BFD5CC2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7453" y="2434035"/>
            <a:ext cx="356345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157163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D281D8-8AD7-431B-8199-7B28BD786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7FD5B7-06AF-48B6-3A7E-176DB892B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797" y="-600653"/>
            <a:ext cx="3808263" cy="5386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927A90-D29F-BF37-37EF-BDE37CFF7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8568" y="2650663"/>
            <a:ext cx="3435826" cy="48600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F61CBA-AE7D-4CC3-BA40-9D40F1416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2" y="2105029"/>
            <a:ext cx="3331456" cy="471239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1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3E4BBE-EF96-D03F-86D7-EA68CA283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114" y="-447802"/>
            <a:ext cx="3110145" cy="4399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FADEA-BA5B-CB14-080F-BE5AD4B63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9741" y="-447803"/>
            <a:ext cx="3110145" cy="4399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D9953D-C7F5-25D2-4141-3D19B905A8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7146" y="2688721"/>
            <a:ext cx="3232200" cy="4571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A5360B-DC0D-4DE7-8DB0-D3C81547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36FA2-4E1E-4CB8-9E0E-5C8F87B3C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174" y="336412"/>
            <a:ext cx="4104063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A40EA9-44C2-4468-8C3B-819C1E14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727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27CBC-0B08-422B-A2F0-FC39FF261C64}"/>
              </a:ext>
            </a:extLst>
          </p:cNvPr>
          <p:cNvSpPr txBox="1"/>
          <p:nvPr/>
        </p:nvSpPr>
        <p:spPr>
          <a:xfrm>
            <a:off x="2108237" y="846138"/>
            <a:ext cx="4927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Monotype Corsiva" pitchFamily="66" charset="0"/>
              </a:rPr>
              <a:t>5. Наставничество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21465-699C-4367-9522-D6406C4BB865}"/>
              </a:ext>
            </a:extLst>
          </p:cNvPr>
          <p:cNvSpPr txBox="1"/>
          <p:nvPr/>
        </p:nvSpPr>
        <p:spPr>
          <a:xfrm>
            <a:off x="2088449" y="2780928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398486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A40EA9-44C2-4468-8C3B-819C1E14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727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27CBC-0B08-422B-A2F0-FC39FF261C64}"/>
              </a:ext>
            </a:extLst>
          </p:cNvPr>
          <p:cNvSpPr txBox="1"/>
          <p:nvPr/>
        </p:nvSpPr>
        <p:spPr>
          <a:xfrm>
            <a:off x="611560" y="404664"/>
            <a:ext cx="7920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Monotype Corsiva" pitchFamily="66" charset="0"/>
              </a:rPr>
              <a:t>6. Выполнение воспитанниками  требований для присвоения  спортивных разрядов</a:t>
            </a: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AC124306-6D29-AA83-8A2F-D5A470C21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2" y="1565920"/>
            <a:ext cx="3393847" cy="47987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135CA-6FAD-5F4E-9B0A-DCCF23F27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03" y="1565921"/>
            <a:ext cx="3393848" cy="47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3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Monotype Corsiva" pitchFamily="66" charset="0"/>
              </a:rPr>
              <a:t>7. Проведение мастер-классов, открытых занятий, мероприятий(</a:t>
            </a:r>
            <a:r>
              <a:rPr lang="ru-RU" sz="2800" i="1" dirty="0" err="1">
                <a:latin typeface="Monotype Corsiva" pitchFamily="66" charset="0"/>
              </a:rPr>
              <a:t>очно</a:t>
            </a:r>
            <a:r>
              <a:rPr lang="ru-RU" sz="2800" i="1" dirty="0">
                <a:latin typeface="Monotype Corsiva" pitchFamily="66" charset="0"/>
              </a:rPr>
              <a:t>)</a:t>
            </a:r>
          </a:p>
          <a:p>
            <a:endParaRPr lang="ru-RU" sz="2800" i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B599F-3500-1041-9EE1-095347918BD1}"/>
              </a:ext>
            </a:extLst>
          </p:cNvPr>
          <p:cNvSpPr txBox="1"/>
          <p:nvPr/>
        </p:nvSpPr>
        <p:spPr>
          <a:xfrm>
            <a:off x="1619672" y="2636912"/>
            <a:ext cx="7200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Мастер класс для учителей и учащихся школ города, по теме «День футбола» 10.10.2019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Показательное занятие для воспитанников местных ДЮСШ на базе Межрегионального центра подготовки юных футболистов Приволжья «Мордовия» 20.10.2021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546ACBA-A6C5-7302-A821-AE5549A3D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7" y="385094"/>
            <a:ext cx="4074157" cy="57606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561048-6184-4AA5-51E3-CDF823489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7" y="385094"/>
            <a:ext cx="407415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8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51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23CCA3-31BA-B804-4FE1-48204211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0" y="731837"/>
            <a:ext cx="8114541" cy="53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DFA08-5BA5-7943-FFBE-442E90A8DDAA}"/>
              </a:ext>
            </a:extLst>
          </p:cNvPr>
          <p:cNvSpPr txBox="1"/>
          <p:nvPr/>
        </p:nvSpPr>
        <p:spPr>
          <a:xfrm>
            <a:off x="1691680" y="2766443"/>
            <a:ext cx="6908885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https://sportruz.schoolrm.ru/sveden/employees/24780/238802/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493BBB9-48C1-49E6-92D3-76669F5A3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84910"/>
            <a:ext cx="7584238" cy="56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4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i="1" dirty="0">
                <a:latin typeface="Monotype Corsiva" pitchFamily="66" charset="0"/>
              </a:rPr>
              <a:t>8.  </a:t>
            </a:r>
            <a:r>
              <a:rPr lang="ru-RU" altLang="ru-RU" sz="2800" b="1" i="1" dirty="0">
                <a:latin typeface="Monotype Corsiva" pitchFamily="6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 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A76A3D9-B9CE-3D19-5850-BF6B29B63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51" y="1384995"/>
            <a:ext cx="3757897" cy="53134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FF25DF-0784-E9E0-7329-157AEF27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" y="-5434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7AA201-5AF2-D9FD-7C21-D5FA7D61F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9" y="630079"/>
            <a:ext cx="3949742" cy="55869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0C1B76-34CF-431C-75A9-59F94782C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84" y="630079"/>
            <a:ext cx="3949742" cy="55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9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81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00100" y="285728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</a:rPr>
              <a:t>9. Результаты участия воспитанников </a:t>
            </a:r>
          </a:p>
          <a:p>
            <a:pPr algn="ctr"/>
            <a:r>
              <a:rPr lang="ru-RU" altLang="ru-RU" sz="2800" b="1" i="1" dirty="0">
                <a:latin typeface="Monotype Corsiva" pitchFamily="66" charset="0"/>
              </a:rPr>
              <a:t>в официальных соревнованиях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6B8596F-9C4C-91E8-D160-A5BA46F45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" y="1143423"/>
            <a:ext cx="2736303" cy="3868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3A7D33-7FF1-14FC-3E9C-10F9C1951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54" y="1914620"/>
            <a:ext cx="2736304" cy="38689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B40755-072F-ADE1-B5C2-853B5EFBD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98" y="2568403"/>
            <a:ext cx="2839542" cy="40149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1">
            <a:extLst>
              <a:ext uri="{FF2B5EF4-FFF2-40B4-BE49-F238E27FC236}">
                <a16:creationId xmlns:a16="http://schemas.microsoft.com/office/drawing/2014/main" id="{978EDDCB-69D4-3A2F-BFDC-11C527F8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1" y="898455"/>
            <a:ext cx="4964673" cy="3312368"/>
          </a:xfrm>
          <a:prstGeom prst="rect">
            <a:avLst/>
          </a:prstGeom>
        </p:spPr>
      </p:pic>
      <p:pic>
        <p:nvPicPr>
          <p:cNvPr id="7" name="Объект 2">
            <a:extLst>
              <a:ext uri="{FF2B5EF4-FFF2-40B4-BE49-F238E27FC236}">
                <a16:creationId xmlns:a16="http://schemas.microsoft.com/office/drawing/2014/main" id="{F4A317E7-5FC8-7912-E1A5-CA6540CE6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49364"/>
            <a:ext cx="4890967" cy="3263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4ADD0-9D00-E4F3-5770-2CE59B4D3574}"/>
              </a:ext>
            </a:extLst>
          </p:cNvPr>
          <p:cNvSpPr txBox="1"/>
          <p:nvPr/>
        </p:nvSpPr>
        <p:spPr>
          <a:xfrm>
            <a:off x="2236763" y="229194"/>
            <a:ext cx="467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</a:rPr>
              <a:t>Республиканский уровень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78A9AE54-B428-61E5-ADEB-5EF30138C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0" b="24209"/>
          <a:stretch/>
        </p:blipFill>
        <p:spPr>
          <a:xfrm>
            <a:off x="1907704" y="466949"/>
            <a:ext cx="5112568" cy="60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14">
            <a:extLst>
              <a:ext uri="{FF2B5EF4-FFF2-40B4-BE49-F238E27FC236}">
                <a16:creationId xmlns:a16="http://schemas.microsoft.com/office/drawing/2014/main" id="{BC16F482-F0D8-E89B-619C-EE67FEBCA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46138"/>
            <a:ext cx="3245854" cy="4589463"/>
          </a:xfrm>
          <a:prstGeom prst="rect">
            <a:avLst/>
          </a:prstGeom>
        </p:spPr>
      </p:pic>
      <p:pic>
        <p:nvPicPr>
          <p:cNvPr id="8" name="Объект 14">
            <a:extLst>
              <a:ext uri="{FF2B5EF4-FFF2-40B4-BE49-F238E27FC236}">
                <a16:creationId xmlns:a16="http://schemas.microsoft.com/office/drawing/2014/main" id="{361C1C05-585E-C4A3-9BC4-EDFD462B0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17" y="868363"/>
            <a:ext cx="3245854" cy="45894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15">
            <a:extLst>
              <a:ext uri="{FF2B5EF4-FFF2-40B4-BE49-F238E27FC236}">
                <a16:creationId xmlns:a16="http://schemas.microsoft.com/office/drawing/2014/main" id="{70BFA0C2-9F1E-C8FB-821C-5FD80EDD0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5708"/>
            <a:ext cx="3888432" cy="5498034"/>
          </a:xfrm>
          <a:prstGeom prst="rect">
            <a:avLst/>
          </a:prstGeom>
        </p:spPr>
      </p:pic>
      <p:pic>
        <p:nvPicPr>
          <p:cNvPr id="8" name="Объект 1">
            <a:extLst>
              <a:ext uri="{FF2B5EF4-FFF2-40B4-BE49-F238E27FC236}">
                <a16:creationId xmlns:a16="http://schemas.microsoft.com/office/drawing/2014/main" id="{A8A0A4F2-EF71-ECB7-1D5F-31590DD34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96" y="1600201"/>
            <a:ext cx="3671322" cy="51910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62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2">
            <a:extLst>
              <a:ext uri="{FF2B5EF4-FFF2-40B4-BE49-F238E27FC236}">
                <a16:creationId xmlns:a16="http://schemas.microsoft.com/office/drawing/2014/main" id="{43EF3EE8-5982-8E78-0DDA-D0407D967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329" y="-417076"/>
            <a:ext cx="3245854" cy="4589463"/>
          </a:xfrm>
          <a:prstGeom prst="rect">
            <a:avLst/>
          </a:prstGeom>
        </p:spPr>
      </p:pic>
      <p:pic>
        <p:nvPicPr>
          <p:cNvPr id="7" name="Объект 2">
            <a:extLst>
              <a:ext uri="{FF2B5EF4-FFF2-40B4-BE49-F238E27FC236}">
                <a16:creationId xmlns:a16="http://schemas.microsoft.com/office/drawing/2014/main" id="{75DE65E4-266E-D3A0-D43D-A11E14BCA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820" y="2702275"/>
            <a:ext cx="3245854" cy="45894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2">
            <a:extLst>
              <a:ext uri="{FF2B5EF4-FFF2-40B4-BE49-F238E27FC236}">
                <a16:creationId xmlns:a16="http://schemas.microsoft.com/office/drawing/2014/main" id="{E2B16735-C935-636D-C93E-FA18647C0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0" y="180304"/>
            <a:ext cx="3245854" cy="4589463"/>
          </a:xfrm>
          <a:prstGeom prst="rect">
            <a:avLst/>
          </a:prstGeom>
        </p:spPr>
      </p:pic>
      <p:pic>
        <p:nvPicPr>
          <p:cNvPr id="8" name="Объект 1">
            <a:extLst>
              <a:ext uri="{FF2B5EF4-FFF2-40B4-BE49-F238E27FC236}">
                <a16:creationId xmlns:a16="http://schemas.microsoft.com/office/drawing/2014/main" id="{40510A47-EA0F-8B70-9B7F-3804B08D3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776" y="2163172"/>
            <a:ext cx="3686979" cy="5213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10" y="500042"/>
            <a:ext cx="750099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b="1" i="1" dirty="0">
                <a:latin typeface="Monotype Corsiva" pitchFamily="66" charset="0"/>
                <a:ea typeface="Lucida Sans Unicode" pitchFamily="32" charset="0"/>
                <a:cs typeface="Lucida Sans Unicode" pitchFamily="32" charset="0"/>
              </a:rPr>
              <a:t>Представление собственного инновационного педагогического опыта</a:t>
            </a:r>
          </a:p>
          <a:p>
            <a:pPr marL="514350" indent="-514350" algn="ctr">
              <a:buAutoNum type="arabicPeriod"/>
            </a:pPr>
            <a:endParaRPr lang="ru-RU" sz="32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Monotype Corsiva" pitchFamily="66" charset="0"/>
              <a:cs typeface="Lucida Sans Unicode" pitchFamily="3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9E2F1-9A44-4FCC-92E8-7EBA42B35074}"/>
              </a:ext>
            </a:extLst>
          </p:cNvPr>
          <p:cNvSpPr txBox="1"/>
          <p:nvPr/>
        </p:nvSpPr>
        <p:spPr>
          <a:xfrm>
            <a:off x="2236763" y="2925823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Lucida Sans Unicode" pitchFamily="32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1474181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90018E9A-1CB5-6FA4-D496-08C7D2996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107" y="-356238"/>
            <a:ext cx="3245854" cy="4589463"/>
          </a:xfrm>
          <a:prstGeom prst="rect">
            <a:avLst/>
          </a:prstGeom>
        </p:spPr>
      </p:pic>
      <p:pic>
        <p:nvPicPr>
          <p:cNvPr id="6" name="Объект 2">
            <a:extLst>
              <a:ext uri="{FF2B5EF4-FFF2-40B4-BE49-F238E27FC236}">
                <a16:creationId xmlns:a16="http://schemas.microsoft.com/office/drawing/2014/main" id="{AB992508-CFD3-08A3-A73B-DE3205A99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741" y="2864489"/>
            <a:ext cx="3245854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0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77F86271-F753-18DD-1791-43ADA1BC1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308" y="-483165"/>
            <a:ext cx="3245854" cy="4589463"/>
          </a:xfrm>
          <a:prstGeom prst="rect">
            <a:avLst/>
          </a:prstGeom>
        </p:spPr>
      </p:pic>
      <p:pic>
        <p:nvPicPr>
          <p:cNvPr id="6" name="Объект 2">
            <a:extLst>
              <a:ext uri="{FF2B5EF4-FFF2-40B4-BE49-F238E27FC236}">
                <a16:creationId xmlns:a16="http://schemas.microsoft.com/office/drawing/2014/main" id="{C812DFF0-BD83-5FBA-782A-33876E99B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741" y="2790409"/>
            <a:ext cx="3245854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42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8F45D55-1CCA-A20F-CC1B-FB3159847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2" y="339724"/>
            <a:ext cx="3245854" cy="4589463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85CF6CA-57CE-1995-B5AE-ACA4789E2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60" y="1993899"/>
            <a:ext cx="3245854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218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6A711-FA8C-4933-8C90-0C6F1E8BC44E}"/>
              </a:ext>
            </a:extLst>
          </p:cNvPr>
          <p:cNvSpPr txBox="1"/>
          <p:nvPr/>
        </p:nvSpPr>
        <p:spPr>
          <a:xfrm>
            <a:off x="2385472" y="615305"/>
            <a:ext cx="467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Муниципальный   уровень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5FFD676-DE55-A330-507D-208FA7C27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3" y="1213812"/>
            <a:ext cx="4568539" cy="3426404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82CFCAD-455A-6057-79AB-D36A52B99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22" y="1914818"/>
            <a:ext cx="3562075" cy="47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15">
            <a:extLst>
              <a:ext uri="{FF2B5EF4-FFF2-40B4-BE49-F238E27FC236}">
                <a16:creationId xmlns:a16="http://schemas.microsoft.com/office/drawing/2014/main" id="{0B33AA9B-A28B-16BA-8E3E-1BD537300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73" y="692244"/>
            <a:ext cx="3245854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38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57166"/>
            <a:ext cx="7603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i="1" dirty="0">
                <a:latin typeface="Monotype Corsiva" pitchFamily="66" charset="0"/>
              </a:rPr>
              <a:t>10. </a:t>
            </a:r>
            <a:r>
              <a:rPr lang="ru-RU" altLang="ru-RU" sz="2800" b="1" i="1" dirty="0">
                <a:latin typeface="Monotype Corsiva" pitchFamily="66" charset="0"/>
              </a:rPr>
              <a:t>Система взаимодействия с родителями воспитанников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4E2D366B-75BB-A989-25E0-71C1A900E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11273"/>
            <a:ext cx="3832574" cy="541905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387943B-B971-F9B4-2337-353193006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57166"/>
            <a:ext cx="760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A1DFDE-AF66-7A3F-E8A3-3F20FB8C7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129" y="-658394"/>
            <a:ext cx="5930155" cy="83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7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147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11. Наличие публикаций, авторских программ, методических пособий, методических рекомендаций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27E51577-2B0E-6DBF-FE4D-60B15B352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59" y="1411952"/>
            <a:ext cx="3467543" cy="49022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2</a:t>
            </a:r>
            <a:r>
              <a:rPr lang="ru-RU" sz="2800" b="1" dirty="0">
                <a:latin typeface="Monotype Corsiva" pitchFamily="66" charset="0"/>
              </a:rPr>
              <a:t>.  Участие педагога в профессиональных конкурсах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44320614-8AB5-233C-843E-358492552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9" y="1055578"/>
            <a:ext cx="3971893" cy="5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4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328F7-1E2F-40B1-AA07-A2B699724032}"/>
              </a:ext>
            </a:extLst>
          </p:cNvPr>
          <p:cNvSpPr txBox="1"/>
          <p:nvPr/>
        </p:nvSpPr>
        <p:spPr>
          <a:xfrm>
            <a:off x="1979712" y="720969"/>
            <a:ext cx="486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Monotype Corsiva" pitchFamily="66" charset="0"/>
              </a:rPr>
              <a:t>13. Экспертная деятельность</a:t>
            </a:r>
            <a:r>
              <a:rPr lang="ru-RU" altLang="ru-RU" sz="1800" b="1" i="1" dirty="0">
                <a:latin typeface="Monotype Corsiva" pitchFamily="66" charset="0"/>
              </a:rPr>
              <a:t>.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DBA34-6492-411E-A0E4-7301C76A1A40}"/>
              </a:ext>
            </a:extLst>
          </p:cNvPr>
          <p:cNvSpPr txBox="1"/>
          <p:nvPr/>
        </p:nvSpPr>
        <p:spPr>
          <a:xfrm>
            <a:off x="2238936" y="2982116"/>
            <a:ext cx="466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Arial Black" panose="020B0A04020102020204" pitchFamily="34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50013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545" y="8917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67369" y="0"/>
            <a:ext cx="92113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  <a:cs typeface="Times New Roman" pitchFamily="18" charset="0"/>
              </a:rPr>
              <a:t>2. Степень обеспечения повышения уровня подготовленности воспитанников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DB699274-7E00-5E7C-6E2C-C492C77B4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82" y="963024"/>
            <a:ext cx="4155626" cy="56713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59478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188640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Monotype Corsiva" pitchFamily="66" charset="0"/>
              </a:rPr>
              <a:t>14. Награды и поощрения.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928670"/>
            <a:ext cx="7891810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Грамота –Председатель Российского союза спортсменов, 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Трехкратная Олимпийская чемпионка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ЗМСВ СССР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Р.Е.Горохова</a:t>
            </a:r>
            <a:endParaRPr lang="ru-RU" sz="2000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– Президент РОО «АМФРМ»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И.О.Голованов</a:t>
            </a:r>
            <a:endParaRPr lang="ru-RU" sz="2000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Грамота – Президент Федерации футбола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А.В.Яшков</a:t>
            </a:r>
            <a:endParaRPr lang="ru-RU" sz="2000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Почетная грамота – Глава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дминистрации</a:t>
            </a: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городского поселения Рузаевка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А.Ю.Домнин</a:t>
            </a:r>
            <a:endParaRPr lang="ru-RU" sz="2000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Благодарность – МАУ «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ЦФКиС</a:t>
            </a: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» Рузаевского муниципального района </a:t>
            </a:r>
            <a:r>
              <a:rPr lang="ru-RU" sz="200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О.Л.Антонов</a:t>
            </a:r>
            <a:endParaRPr lang="ru-RU" sz="2000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marR="0" lvl="0" indent="-4111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5000"/>
              <a:buFont typeface="Arial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Почетная грамота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МАУ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ЦФКиС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Рузаевского муниципального района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О.Л.Антонов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endParaRPr lang="ru-RU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2">
            <a:extLst>
              <a:ext uri="{FF2B5EF4-FFF2-40B4-BE49-F238E27FC236}">
                <a16:creationId xmlns:a16="http://schemas.microsoft.com/office/drawing/2014/main" id="{D11D6034-626D-A1D7-6B31-DB3166223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6" y="339726"/>
            <a:ext cx="3610816" cy="5105498"/>
          </a:xfrm>
          <a:prstGeom prst="rect">
            <a:avLst/>
          </a:prstGeom>
        </p:spPr>
      </p:pic>
      <p:pic>
        <p:nvPicPr>
          <p:cNvPr id="6" name="Объект 1">
            <a:extLst>
              <a:ext uri="{FF2B5EF4-FFF2-40B4-BE49-F238E27FC236}">
                <a16:creationId xmlns:a16="http://schemas.microsoft.com/office/drawing/2014/main" id="{1D7AC9BA-0F26-22FD-D92A-2D2BB2E11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20" y="1844824"/>
            <a:ext cx="3459174" cy="48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9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050AFD6A-8CA4-B0D3-E446-A1F7D72E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0" y="161177"/>
            <a:ext cx="3862910" cy="5461947"/>
          </a:xfrm>
          <a:prstGeom prst="rect">
            <a:avLst/>
          </a:prstGeom>
        </p:spPr>
      </p:pic>
      <p:pic>
        <p:nvPicPr>
          <p:cNvPr id="6" name="Объект 1">
            <a:extLst>
              <a:ext uri="{FF2B5EF4-FFF2-40B4-BE49-F238E27FC236}">
                <a16:creationId xmlns:a16="http://schemas.microsoft.com/office/drawing/2014/main" id="{22B4D7E0-79C9-6C69-7F64-0AA249669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8" y="1417638"/>
            <a:ext cx="3697769" cy="52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9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2">
            <a:extLst>
              <a:ext uri="{FF2B5EF4-FFF2-40B4-BE49-F238E27FC236}">
                <a16:creationId xmlns:a16="http://schemas.microsoft.com/office/drawing/2014/main" id="{FDBDEEF6-EA5C-6D12-698C-E71EFEBD2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9413"/>
            <a:ext cx="4536504" cy="64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3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024B1702-B823-7141-5F5B-165B30B26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6" y="548680"/>
            <a:ext cx="3719822" cy="5259628"/>
          </a:xfrm>
          <a:prstGeom prst="rect">
            <a:avLst/>
          </a:prstGeom>
        </p:spPr>
      </p:pic>
      <p:pic>
        <p:nvPicPr>
          <p:cNvPr id="6" name="Объект 2">
            <a:extLst>
              <a:ext uri="{FF2B5EF4-FFF2-40B4-BE49-F238E27FC236}">
                <a16:creationId xmlns:a16="http://schemas.microsoft.com/office/drawing/2014/main" id="{BB3B03D5-BDB0-FCBF-D662-45F8EA2EC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692276"/>
            <a:ext cx="3567515" cy="50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9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FFF54447-FAD1-EA22-5EF9-94BF7F70C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602"/>
            <a:ext cx="4608512" cy="63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9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8">
            <a:extLst>
              <a:ext uri="{FF2B5EF4-FFF2-40B4-BE49-F238E27FC236}">
                <a16:creationId xmlns:a16="http://schemas.microsoft.com/office/drawing/2014/main" id="{C4535091-6823-F8DC-E838-D11C90637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12" y="300679"/>
            <a:ext cx="4340975" cy="61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2">
            <a:extLst>
              <a:ext uri="{FF2B5EF4-FFF2-40B4-BE49-F238E27FC236}">
                <a16:creationId xmlns:a16="http://schemas.microsoft.com/office/drawing/2014/main" id="{994F693E-A2A4-8334-21DA-328DD8321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86" y="539707"/>
            <a:ext cx="4044677" cy="57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75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096B47D7-1B2E-0789-C815-8BD1BB14B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245854" cy="4589463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508962CC-D6E2-7A3C-8313-4A5308C0E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88" y="2245944"/>
            <a:ext cx="3245854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1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06" y="0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15. Общественно-педагогическая активность педагога: участие в комиссиях, педагогических сообществах, в жюри конкурсов Республиканский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8CE36097-CABA-5F08-03F3-D686FC3E2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13" y="1692275"/>
            <a:ext cx="3371800" cy="4767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14261-EBA0-8E1C-02D8-125EC6EBE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92275"/>
            <a:ext cx="3371801" cy="4767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63CED8C-D65F-2FA3-BFCF-B77F8C7B0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5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14290"/>
            <a:ext cx="7211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>
                <a:latin typeface="Monotype Corsiva" pitchFamily="66" charset="0"/>
              </a:rPr>
              <a:t>3. Сохранность контингента воспитанников на этапах спортивной подготовки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C5CC2-BB9C-6994-F9C0-52AF8EED7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6" y="1382687"/>
            <a:ext cx="3717031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E5AC4B90-783B-F1D1-20B0-43BA40E55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49739"/>
            <a:ext cx="4320480" cy="610892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E0D5E-7429-3917-5BCE-5A8D2F49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79983"/>
            <a:ext cx="4032448" cy="57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A40EA9-44C2-4468-8C3B-819C1E14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5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4935C-F076-CD30-1715-CE0B21B18412}"/>
              </a:ext>
            </a:extLst>
          </p:cNvPr>
          <p:cNvSpPr txBox="1"/>
          <p:nvPr/>
        </p:nvSpPr>
        <p:spPr>
          <a:xfrm>
            <a:off x="1403648" y="2276872"/>
            <a:ext cx="6408712" cy="385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Согласно нормативных документов имеется следующая учебная документация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Личные дела на обучающихся (заявления, личные карточки)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Протоколы контрольно-переводных нормативов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Протоколы, положения соревнований 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Учебные планы  рабочий план-конспект 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воспитательной и культурно-массовой работы с обучающимися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Перспективный план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15676-6454-3971-BBC5-F5563F506EC2}"/>
              </a:ext>
            </a:extLst>
          </p:cNvPr>
          <p:cNvSpPr txBox="1"/>
          <p:nvPr/>
        </p:nvSpPr>
        <p:spPr>
          <a:xfrm>
            <a:off x="827584" y="731837"/>
            <a:ext cx="7632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4. Результаты анализа текущей документации</a:t>
            </a:r>
            <a:endParaRPr kumimoji="0" lang="ru-RU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C9A84CC9-5F76-5385-F3D7-D97DAB2A2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68" y="561032"/>
            <a:ext cx="4057263" cy="57359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2F3B3F-D1C9-4B91-AD1C-FD57305C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47917659-9582-F716-3C9D-F94C5C8B5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41" y="-633859"/>
            <a:ext cx="3335358" cy="4716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743BCA-FDDB-2B07-3500-48D9AC7DD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875" y="-427653"/>
            <a:ext cx="3374185" cy="43391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830F09-A8D5-5C99-AC51-3B4A02B02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9101" y="2738671"/>
            <a:ext cx="3335358" cy="47160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238C2D-845F-4BA5-9FF7-3DA57B46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662951"/>
            <a:ext cx="4525963" cy="6402047"/>
          </a:xfrm>
        </p:spPr>
      </p:pic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2735566F-8A90-229F-61EC-472EC6A01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6239" y="-428072"/>
            <a:ext cx="3395179" cy="4800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B9D3D-0836-24C8-D444-0ECF602DB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7644" y="2613603"/>
            <a:ext cx="3361232" cy="4752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</TotalTime>
  <Words>409</Words>
  <Application>Microsoft Office PowerPoint</Application>
  <PresentationFormat>Экран (4:3)</PresentationFormat>
  <Paragraphs>56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Microsoft YaHei</vt:lpstr>
      <vt:lpstr>Arial</vt:lpstr>
      <vt:lpstr>Arial Black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1</dc:creator>
  <cp:lastModifiedBy>SSS</cp:lastModifiedBy>
  <cp:revision>98</cp:revision>
  <dcterms:created xsi:type="dcterms:W3CDTF">2020-09-19T16:12:45Z</dcterms:created>
  <dcterms:modified xsi:type="dcterms:W3CDTF">2022-12-20T10:12:48Z</dcterms:modified>
</cp:coreProperties>
</file>