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91" r:id="rId12"/>
    <p:sldId id="266" r:id="rId13"/>
    <p:sldId id="267" r:id="rId14"/>
    <p:sldId id="268" r:id="rId15"/>
    <p:sldId id="280" r:id="rId16"/>
    <p:sldId id="269" r:id="rId17"/>
    <p:sldId id="270" r:id="rId18"/>
    <p:sldId id="271" r:id="rId19"/>
    <p:sldId id="272" r:id="rId20"/>
    <p:sldId id="289" r:id="rId21"/>
    <p:sldId id="273" r:id="rId22"/>
    <p:sldId id="274" r:id="rId23"/>
    <p:sldId id="275" r:id="rId24"/>
    <p:sldId id="276" r:id="rId25"/>
    <p:sldId id="277" r:id="rId26"/>
    <p:sldId id="278" r:id="rId27"/>
    <p:sldId id="288" r:id="rId28"/>
    <p:sldId id="287" r:id="rId29"/>
    <p:sldId id="290" r:id="rId30"/>
    <p:sldId id="286" r:id="rId31"/>
    <p:sldId id="285" r:id="rId32"/>
    <p:sldId id="284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2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0002-002- (1).jpg"/>
          <p:cNvPicPr>
            <a:picLocks noChangeAspect="1" noChangeArrowheads="1"/>
          </p:cNvPicPr>
          <p:nvPr/>
        </p:nvPicPr>
        <p:blipFill>
          <a:blip r:embed="rId2" cstate="print"/>
          <a:srcRect b="2751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260649"/>
            <a:ext cx="7992888" cy="1224135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Arial Narrow" pitchFamily="34" charset="0"/>
              </a:rPr>
              <a:t>МИНИСТЕРСТВО ОБРАЗОВАНИЯ РМ</a:t>
            </a:r>
            <a:endParaRPr lang="ru-RU" i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91880" y="1484784"/>
            <a:ext cx="4968552" cy="3600400"/>
          </a:xfrm>
        </p:spPr>
        <p:txBody>
          <a:bodyPr>
            <a:normAutofit fontScale="92500" lnSpcReduction="20000"/>
          </a:bodyPr>
          <a:lstStyle/>
          <a:p>
            <a:r>
              <a:rPr lang="ru-RU" sz="4800" b="1" i="1" dirty="0" smtClean="0">
                <a:solidFill>
                  <a:schemeClr val="accent2"/>
                </a:solidFill>
                <a:latin typeface="Arial Narrow" pitchFamily="34" charset="0"/>
              </a:rPr>
              <a:t>               ПОРТФОЛИО </a:t>
            </a:r>
            <a:r>
              <a:rPr lang="ru-RU" b="1" i="1" dirty="0" smtClean="0">
                <a:solidFill>
                  <a:schemeClr val="accent2"/>
                </a:solidFill>
                <a:latin typeface="Arial Narrow" pitchFamily="34" charset="0"/>
              </a:rPr>
              <a:t> </a:t>
            </a:r>
          </a:p>
          <a:p>
            <a:r>
              <a:rPr lang="ru-RU" b="1" i="1" dirty="0" smtClean="0">
                <a:solidFill>
                  <a:schemeClr val="accent2"/>
                </a:solidFill>
                <a:latin typeface="Arial Narrow" pitchFamily="34" charset="0"/>
              </a:rPr>
              <a:t>Панкратовой Натальи Александровны,                  воспитателя МАДОУ                                    «Центр развития ребенка –                         детский сад №58», г. о. Саранск</a:t>
            </a:r>
          </a:p>
          <a:p>
            <a:endParaRPr lang="ru-RU" sz="3600" b="1" i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endParaRPr lang="ru-RU" dirty="0"/>
          </a:p>
        </p:txBody>
      </p:sp>
      <p:pic>
        <p:nvPicPr>
          <p:cNvPr id="5" name="Picture 2" descr="C:\Users\Gruppa 5\Downloads\image1 (1).jpeg"/>
          <p:cNvPicPr>
            <a:picLocks noChangeAspect="1" noChangeArrowheads="1"/>
          </p:cNvPicPr>
          <p:nvPr/>
        </p:nvPicPr>
        <p:blipFill>
          <a:blip r:embed="rId3" cstate="print"/>
          <a:srcRect l="9375" t="12500" r="9375"/>
          <a:stretch>
            <a:fillRect/>
          </a:stretch>
        </p:blipFill>
        <p:spPr bwMode="auto">
          <a:xfrm>
            <a:off x="1331640" y="1916832"/>
            <a:ext cx="2304256" cy="2952328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0002-002- (1).jpg"/>
          <p:cNvPicPr>
            <a:picLocks noChangeAspect="1" noChangeArrowheads="1"/>
          </p:cNvPicPr>
          <p:nvPr/>
        </p:nvPicPr>
        <p:blipFill>
          <a:blip r:embed="rId2" cstate="print"/>
          <a:srcRect b="2751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1224135"/>
          </a:xfrm>
        </p:spPr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  <a:latin typeface="Arial Narrow" pitchFamily="34" charset="0"/>
              </a:rPr>
              <a:t>Наличие публикаций</a:t>
            </a:r>
            <a:endParaRPr lang="ru-RU" b="1" i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340768"/>
            <a:ext cx="6400800" cy="4536504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1). Международный образовательный портал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Маам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, статья « Роль детской книги в речевом развитии ребенка».</a:t>
            </a:r>
          </a:p>
          <a:p>
            <a:pPr algn="just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2). Международный образовательный портал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Маам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, конспект ООД «Сказки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бабушки-забавушки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». </a:t>
            </a:r>
          </a:p>
          <a:p>
            <a:pPr algn="just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3). Электронный сборник «Лучшие практики Республики Мордовия», статья «Роль детской книги в речевом развитии ребенка».  </a:t>
            </a:r>
          </a:p>
          <a:p>
            <a:endParaRPr lang="ru-RU" dirty="0">
              <a:solidFill>
                <a:schemeClr val="accent2">
                  <a:lumMod val="75000"/>
                </a:schemeClr>
              </a:solidFill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0002-002- (1).jpg"/>
          <p:cNvPicPr>
            <a:picLocks noChangeAspect="1" noChangeArrowheads="1"/>
          </p:cNvPicPr>
          <p:nvPr/>
        </p:nvPicPr>
        <p:blipFill>
          <a:blip r:embed="rId2" cstate="print"/>
          <a:srcRect b="2751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8206680" cy="1224135"/>
          </a:xfrm>
        </p:spPr>
        <p:txBody>
          <a:bodyPr/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Международный уровень</a:t>
            </a:r>
            <a:endParaRPr lang="ru-RU" b="1" i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E:\аттестация панкратовой\маам стать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241376"/>
            <a:ext cx="3960440" cy="5616624"/>
          </a:xfrm>
          <a:prstGeom prst="rect">
            <a:avLst/>
          </a:prstGeom>
          <a:noFill/>
        </p:spPr>
      </p:pic>
      <p:pic>
        <p:nvPicPr>
          <p:cNvPr id="1027" name="Picture 3" descr="E:\аттестация панкратовой\маам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232756"/>
            <a:ext cx="3980974" cy="56252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0002-002- (1).jpg"/>
          <p:cNvPicPr>
            <a:picLocks noChangeAspect="1" noChangeArrowheads="1"/>
          </p:cNvPicPr>
          <p:nvPr/>
        </p:nvPicPr>
        <p:blipFill>
          <a:blip r:embed="rId2" cstate="print"/>
          <a:srcRect b="2751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918648" cy="792087"/>
          </a:xfrm>
        </p:spPr>
        <p:txBody>
          <a:bodyPr>
            <a:normAutofit fontScale="90000"/>
          </a:bodyPr>
          <a:lstStyle/>
          <a:p>
            <a:r>
              <a:rPr lang="ru-RU" sz="4800" b="1" i="1" dirty="0" smtClean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Региональный уровень</a:t>
            </a:r>
            <a:endParaRPr lang="ru-RU" sz="4800" b="1" i="1" dirty="0">
              <a:solidFill>
                <a:schemeClr val="accent2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E:\аттестация панкратовой\документы панкратова\Панкратова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980728"/>
            <a:ext cx="4320480" cy="57029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0002-002- (1).jpg"/>
          <p:cNvPicPr>
            <a:picLocks noChangeAspect="1" noChangeArrowheads="1"/>
          </p:cNvPicPr>
          <p:nvPr/>
        </p:nvPicPr>
        <p:blipFill>
          <a:blip r:embed="rId2" cstate="print"/>
          <a:srcRect b="2751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Arial Narrow" pitchFamily="34" charset="0"/>
              </a:rPr>
              <a:t>Результаты участия воспитанников в:</a:t>
            </a:r>
            <a:br>
              <a:rPr lang="ru-RU" b="1" i="1" dirty="0" smtClean="0">
                <a:solidFill>
                  <a:srgbClr val="C00000"/>
                </a:solidFill>
                <a:latin typeface="Arial Narrow" pitchFamily="34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Arial Narrow" pitchFamily="34" charset="0"/>
              </a:rPr>
              <a:t> - конкурсах,</a:t>
            </a:r>
            <a:br>
              <a:rPr lang="ru-RU" b="1" i="1" dirty="0" smtClean="0">
                <a:solidFill>
                  <a:srgbClr val="C00000"/>
                </a:solidFill>
                <a:latin typeface="Arial Narrow" pitchFamily="34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Arial Narrow" pitchFamily="34" charset="0"/>
              </a:rPr>
              <a:t>- выставках,</a:t>
            </a:r>
            <a:br>
              <a:rPr lang="ru-RU" b="1" i="1" dirty="0" smtClean="0">
                <a:solidFill>
                  <a:srgbClr val="C00000"/>
                </a:solidFill>
                <a:latin typeface="Arial Narrow" pitchFamily="34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Arial Narrow" pitchFamily="34" charset="0"/>
              </a:rPr>
              <a:t>- турнирах,</a:t>
            </a:r>
            <a:br>
              <a:rPr lang="ru-RU" b="1" i="1" dirty="0" smtClean="0">
                <a:solidFill>
                  <a:srgbClr val="C00000"/>
                </a:solidFill>
                <a:latin typeface="Arial Narrow" pitchFamily="34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Arial Narrow" pitchFamily="34" charset="0"/>
              </a:rPr>
              <a:t>- соревнованиях</a:t>
            </a:r>
            <a:endParaRPr lang="ru-RU" b="1" i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0002-002- (1).jpg"/>
          <p:cNvPicPr>
            <a:picLocks noChangeAspect="1" noChangeArrowheads="1"/>
          </p:cNvPicPr>
          <p:nvPr/>
        </p:nvPicPr>
        <p:blipFill>
          <a:blip r:embed="rId2" cstate="print"/>
          <a:srcRect b="2751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7744" y="620688"/>
            <a:ext cx="4536504" cy="590465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0002-002- (1).jpg"/>
          <p:cNvPicPr>
            <a:picLocks noChangeAspect="1" noChangeArrowheads="1"/>
          </p:cNvPicPr>
          <p:nvPr/>
        </p:nvPicPr>
        <p:blipFill>
          <a:blip r:embed="rId2" cstate="print"/>
          <a:srcRect b="2751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E:\аттестация панкратовой\справки\Конкурс дети РИЦО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908720"/>
            <a:ext cx="3816424" cy="53974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0002-002- (1).jpg"/>
          <p:cNvPicPr>
            <a:picLocks noChangeAspect="1" noChangeArrowheads="1"/>
          </p:cNvPicPr>
          <p:nvPr/>
        </p:nvPicPr>
        <p:blipFill>
          <a:blip r:embed="rId2" cstate="print"/>
          <a:srcRect b="2751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E:\аттестация панкратовой\документы панкратова\1SMDZ7jgbB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60648"/>
            <a:ext cx="3888432" cy="2736304"/>
          </a:xfrm>
          <a:prstGeom prst="rect">
            <a:avLst/>
          </a:prstGeom>
          <a:noFill/>
        </p:spPr>
      </p:pic>
      <p:pic>
        <p:nvPicPr>
          <p:cNvPr id="4099" name="Picture 3" descr="E:\аттестация панкратовой\документы панкратова\iEzBCJpXtx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260648"/>
            <a:ext cx="3923928" cy="2783536"/>
          </a:xfrm>
          <a:prstGeom prst="rect">
            <a:avLst/>
          </a:prstGeom>
          <a:noFill/>
        </p:spPr>
      </p:pic>
      <p:pic>
        <p:nvPicPr>
          <p:cNvPr id="4100" name="Picture 4" descr="E:\аттестация панкратовой\документы панкратова\n5B3jtPsJj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3429000"/>
            <a:ext cx="3851920" cy="2880320"/>
          </a:xfrm>
          <a:prstGeom prst="rect">
            <a:avLst/>
          </a:prstGeom>
          <a:noFill/>
        </p:spPr>
      </p:pic>
      <p:pic>
        <p:nvPicPr>
          <p:cNvPr id="4101" name="Picture 5" descr="E:\аттестация панкратовой\документы панкратова\X067upVyZn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3429000"/>
            <a:ext cx="3888432" cy="2880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0002-002- (1).jpg"/>
          <p:cNvPicPr>
            <a:picLocks noChangeAspect="1" noChangeArrowheads="1"/>
          </p:cNvPicPr>
          <p:nvPr/>
        </p:nvPicPr>
        <p:blipFill>
          <a:blip r:embed="rId2" cstate="print"/>
          <a:srcRect b="2751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1152127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latin typeface="Arial Narrow" pitchFamily="34" charset="0"/>
              </a:rPr>
              <a:t>Наличие авторских программ, методических пособий</a:t>
            </a:r>
            <a:endParaRPr lang="ru-RU" sz="3200" b="1" i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95835" y="1840567"/>
            <a:ext cx="2952328" cy="41752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778" y="1411459"/>
            <a:ext cx="2862298" cy="39716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0662" y="2708920"/>
            <a:ext cx="2835560" cy="401013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0002-002- (1).jpg"/>
          <p:cNvPicPr>
            <a:picLocks noChangeAspect="1" noChangeArrowheads="1"/>
          </p:cNvPicPr>
          <p:nvPr/>
        </p:nvPicPr>
        <p:blipFill>
          <a:blip r:embed="rId2" cstate="print"/>
          <a:srcRect b="2751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12776"/>
            <a:ext cx="7772400" cy="2880319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latin typeface="Arial Narrow" pitchFamily="34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sz="3200" b="1" i="1" dirty="0" err="1" smtClean="0">
                <a:solidFill>
                  <a:srgbClr val="C00000"/>
                </a:solidFill>
                <a:latin typeface="Arial Narrow" pitchFamily="34" charset="0"/>
              </a:rPr>
              <a:t>очно</a:t>
            </a:r>
            <a:r>
              <a:rPr lang="ru-RU" sz="3200" b="1" i="1" dirty="0" smtClean="0">
                <a:solidFill>
                  <a:srgbClr val="C00000"/>
                </a:solidFill>
                <a:latin typeface="Arial Narrow" pitchFamily="34" charset="0"/>
              </a:rPr>
              <a:t>)</a:t>
            </a:r>
            <a:endParaRPr lang="ru-RU" sz="3200" b="1" i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0002-002- (1).jpg"/>
          <p:cNvPicPr>
            <a:picLocks noChangeAspect="1" noChangeArrowheads="1"/>
          </p:cNvPicPr>
          <p:nvPr/>
        </p:nvPicPr>
        <p:blipFill>
          <a:blip r:embed="rId2" cstate="print"/>
          <a:srcRect b="2751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73545" y="841834"/>
            <a:ext cx="3901224" cy="551723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0002-002- (1).jpg"/>
          <p:cNvPicPr>
            <a:picLocks noChangeAspect="1" noChangeArrowheads="1"/>
          </p:cNvPicPr>
          <p:nvPr/>
        </p:nvPicPr>
        <p:blipFill>
          <a:blip r:embed="rId2" cstate="print"/>
          <a:srcRect b="2751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64705"/>
            <a:ext cx="7772400" cy="223224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476672"/>
            <a:ext cx="7056784" cy="5400600"/>
          </a:xfrm>
        </p:spPr>
        <p:txBody>
          <a:bodyPr>
            <a:noAutofit/>
          </a:bodyPr>
          <a:lstStyle/>
          <a:p>
            <a:pPr algn="just"/>
            <a:endParaRPr lang="ru-RU" sz="2000" b="1" dirty="0" smtClean="0">
              <a:solidFill>
                <a:schemeClr val="accent2"/>
              </a:solidFill>
              <a:latin typeface="Arial Narrow" pitchFamily="34" charset="0"/>
            </a:endParaRPr>
          </a:p>
          <a:p>
            <a:pPr algn="just"/>
            <a:r>
              <a:rPr lang="ru-RU" sz="2000" b="1" dirty="0" smtClean="0">
                <a:solidFill>
                  <a:schemeClr val="accent2"/>
                </a:solidFill>
                <a:latin typeface="Arial Narrow" pitchFamily="34" charset="0"/>
              </a:rPr>
              <a:t>Дата рождения: 08.02.1985 г.</a:t>
            </a:r>
          </a:p>
          <a:p>
            <a:pPr algn="just"/>
            <a:r>
              <a:rPr lang="ru-RU" sz="2000" b="1" dirty="0" smtClean="0">
                <a:solidFill>
                  <a:schemeClr val="accent2"/>
                </a:solidFill>
                <a:latin typeface="Arial Narrow" pitchFamily="34" charset="0"/>
              </a:rPr>
              <a:t>Профессиональное образование: «Мордовский государственный педагогический институт им. М. Е. </a:t>
            </a:r>
            <a:r>
              <a:rPr lang="ru-RU" sz="2000" b="1" dirty="0" err="1" smtClean="0">
                <a:solidFill>
                  <a:schemeClr val="accent2"/>
                </a:solidFill>
                <a:latin typeface="Arial Narrow" pitchFamily="34" charset="0"/>
              </a:rPr>
              <a:t>Евсевьева</a:t>
            </a:r>
            <a:r>
              <a:rPr lang="ru-RU" sz="2000" b="1" dirty="0" smtClean="0">
                <a:solidFill>
                  <a:schemeClr val="accent2"/>
                </a:solidFill>
                <a:latin typeface="Arial Narrow" pitchFamily="34" charset="0"/>
              </a:rPr>
              <a:t>»</a:t>
            </a:r>
          </a:p>
          <a:p>
            <a:pPr algn="just"/>
            <a:r>
              <a:rPr lang="ru-RU" sz="2000" b="1" dirty="0" smtClean="0">
                <a:solidFill>
                  <a:schemeClr val="accent2"/>
                </a:solidFill>
                <a:latin typeface="Arial Narrow" pitchFamily="34" charset="0"/>
              </a:rPr>
              <a:t>Специальность: «Русский язык и литература»</a:t>
            </a:r>
          </a:p>
          <a:p>
            <a:pPr algn="just"/>
            <a:r>
              <a:rPr lang="ru-RU" sz="2000" b="1" dirty="0" smtClean="0">
                <a:solidFill>
                  <a:schemeClr val="accent2"/>
                </a:solidFill>
                <a:latin typeface="Arial Narrow" pitchFamily="34" charset="0"/>
              </a:rPr>
              <a:t> Квалификация: «Учитель русского языка и литературы»</a:t>
            </a:r>
          </a:p>
          <a:p>
            <a:pPr algn="just"/>
            <a:r>
              <a:rPr lang="ru-RU" sz="2000" b="1" dirty="0" smtClean="0">
                <a:solidFill>
                  <a:schemeClr val="accent2"/>
                </a:solidFill>
                <a:latin typeface="Arial Narrow" pitchFamily="34" charset="0"/>
              </a:rPr>
              <a:t> Диплом: ВСГ № 0606772		</a:t>
            </a:r>
          </a:p>
          <a:p>
            <a:pPr algn="just"/>
            <a:r>
              <a:rPr lang="ru-RU" sz="2000" b="1" dirty="0" smtClean="0">
                <a:solidFill>
                  <a:schemeClr val="accent2"/>
                </a:solidFill>
                <a:latin typeface="Arial Narrow" pitchFamily="34" charset="0"/>
              </a:rPr>
              <a:t>Дата выдачи:16 июня 2007г.</a:t>
            </a:r>
          </a:p>
          <a:p>
            <a:pPr algn="just"/>
            <a:r>
              <a:rPr lang="ru-RU" sz="2000" b="1" dirty="0" smtClean="0">
                <a:solidFill>
                  <a:schemeClr val="accent2"/>
                </a:solidFill>
                <a:latin typeface="Arial Narrow" pitchFamily="34" charset="0"/>
              </a:rPr>
              <a:t>Переподготовка: «Мордовский государственный педагогический институт им. М. Е. </a:t>
            </a:r>
            <a:r>
              <a:rPr lang="ru-RU" sz="2000" b="1" dirty="0" err="1" smtClean="0">
                <a:solidFill>
                  <a:schemeClr val="accent2"/>
                </a:solidFill>
                <a:latin typeface="Arial Narrow" pitchFamily="34" charset="0"/>
              </a:rPr>
              <a:t>Евсевьева</a:t>
            </a:r>
            <a:r>
              <a:rPr lang="ru-RU" sz="2000" b="1" dirty="0" smtClean="0">
                <a:solidFill>
                  <a:schemeClr val="accent2"/>
                </a:solidFill>
                <a:latin typeface="Arial Narrow" pitchFamily="34" charset="0"/>
              </a:rPr>
              <a:t>» по программе «Педагог дошкольного образования»</a:t>
            </a:r>
          </a:p>
          <a:p>
            <a:pPr algn="just"/>
            <a:r>
              <a:rPr lang="ru-RU" sz="2000" b="1" dirty="0" smtClean="0">
                <a:solidFill>
                  <a:schemeClr val="accent2"/>
                </a:solidFill>
                <a:latin typeface="Arial Narrow" pitchFamily="34" charset="0"/>
              </a:rPr>
              <a:t>Диплом: 132408230077</a:t>
            </a:r>
          </a:p>
          <a:p>
            <a:pPr algn="just"/>
            <a:r>
              <a:rPr lang="ru-RU" sz="2000" b="1" dirty="0" smtClean="0">
                <a:solidFill>
                  <a:schemeClr val="accent2"/>
                </a:solidFill>
                <a:latin typeface="Arial Narrow" pitchFamily="34" charset="0"/>
              </a:rPr>
              <a:t>Дата выдачи: 16.03.2019 г.</a:t>
            </a:r>
          </a:p>
          <a:p>
            <a:pPr algn="just"/>
            <a:r>
              <a:rPr lang="ru-RU" sz="2000" b="1" dirty="0" smtClean="0">
                <a:solidFill>
                  <a:schemeClr val="accent2"/>
                </a:solidFill>
                <a:latin typeface="Arial Narrow" pitchFamily="34" charset="0"/>
              </a:rPr>
              <a:t>Общий трудовой стаж: 12 лет</a:t>
            </a:r>
          </a:p>
          <a:p>
            <a:pPr algn="just"/>
            <a:r>
              <a:rPr lang="ru-RU" sz="2000" b="1" dirty="0" smtClean="0">
                <a:solidFill>
                  <a:schemeClr val="accent2"/>
                </a:solidFill>
                <a:latin typeface="Arial Narrow" pitchFamily="34" charset="0"/>
              </a:rPr>
              <a:t>Стаж педагогической работы (по специальности): 3 года</a:t>
            </a:r>
          </a:p>
          <a:p>
            <a:pPr algn="just"/>
            <a:r>
              <a:rPr lang="ru-RU" sz="2000" b="1" dirty="0" smtClean="0">
                <a:solidFill>
                  <a:schemeClr val="accent2"/>
                </a:solidFill>
                <a:latin typeface="Arial Narrow" pitchFamily="34" charset="0"/>
              </a:rPr>
              <a:t>Наличие квалификационной категории:-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0002-002- (1).jpg"/>
          <p:cNvPicPr>
            <a:picLocks noChangeAspect="1" noChangeArrowheads="1"/>
          </p:cNvPicPr>
          <p:nvPr/>
        </p:nvPicPr>
        <p:blipFill>
          <a:blip r:embed="rId2" cstate="print"/>
          <a:srcRect b="2751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 descr="E:\аттестация панкратовой\вебинар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620688"/>
            <a:ext cx="7940575" cy="5614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0002-002- (1).jpg"/>
          <p:cNvPicPr>
            <a:picLocks noChangeAspect="1" noChangeArrowheads="1"/>
          </p:cNvPicPr>
          <p:nvPr/>
        </p:nvPicPr>
        <p:blipFill>
          <a:blip r:embed="rId2" cstate="print"/>
          <a:srcRect b="2751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 descr="E:\аттестация панкратовой\Спиридонова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548680"/>
            <a:ext cx="4392488" cy="5976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0002-002- (1).jpg"/>
          <p:cNvPicPr>
            <a:picLocks noChangeAspect="1" noChangeArrowheads="1"/>
          </p:cNvPicPr>
          <p:nvPr/>
        </p:nvPicPr>
        <p:blipFill>
          <a:blip r:embed="rId2" cstate="print"/>
          <a:srcRect b="2751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Gruppa 5\Downloads\Сертификат МИК Саранск с печатью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692696"/>
            <a:ext cx="4137690" cy="5976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0002-002- (1).jpg"/>
          <p:cNvPicPr>
            <a:picLocks noChangeAspect="1" noChangeArrowheads="1"/>
          </p:cNvPicPr>
          <p:nvPr/>
        </p:nvPicPr>
        <p:blipFill>
          <a:blip r:embed="rId2" cstate="print"/>
          <a:srcRect b="2751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080119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latin typeface="Arial Narrow" pitchFamily="34" charset="0"/>
              </a:rPr>
              <a:t> Проведение открытых занятий,                  мастер-классов, мероприятий</a:t>
            </a:r>
            <a:endParaRPr lang="ru-RU" sz="3200" b="1" i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1760" y="1387486"/>
            <a:ext cx="4032448" cy="526204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0002-002- (1).jpg"/>
          <p:cNvPicPr>
            <a:picLocks noChangeAspect="1" noChangeArrowheads="1"/>
          </p:cNvPicPr>
          <p:nvPr/>
        </p:nvPicPr>
        <p:blipFill>
          <a:blip r:embed="rId2" cstate="print"/>
          <a:srcRect b="2751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1152127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Arial Narrow" pitchFamily="34" charset="0"/>
              </a:rPr>
              <a:t>Экспертная деятельность</a:t>
            </a:r>
            <a:endParaRPr lang="ru-RU" sz="4000" b="1" i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 descr="C:\Users\Gruppa 4\Downloads\выписка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196752"/>
            <a:ext cx="3846931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0002-002- (1).jpg"/>
          <p:cNvPicPr>
            <a:picLocks noChangeAspect="1" noChangeArrowheads="1"/>
          </p:cNvPicPr>
          <p:nvPr/>
        </p:nvPicPr>
        <p:blipFill>
          <a:blip r:embed="rId2" cstate="print"/>
          <a:srcRect b="2751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340768"/>
            <a:ext cx="7772400" cy="3168351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  <a:latin typeface="Arial Narrow" pitchFamily="34" charset="0"/>
              </a:rPr>
              <a:t> Общественно-педагогическая активность педагога: участие в комиссиях, педагогических сообществах, в жюри конкурсов</a:t>
            </a:r>
            <a:endParaRPr lang="ru-RU" sz="3600" b="1" i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0002-002- (1).jpg"/>
          <p:cNvPicPr>
            <a:picLocks noChangeAspect="1" noChangeArrowheads="1"/>
          </p:cNvPicPr>
          <p:nvPr/>
        </p:nvPicPr>
        <p:blipFill>
          <a:blip r:embed="rId2" cstate="print"/>
          <a:srcRect b="2751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E:\аттестация панкратовой\документы панкратова\1363274-141-144-se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764704"/>
            <a:ext cx="4032448" cy="57039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0002-002- (1).jpg"/>
          <p:cNvPicPr>
            <a:picLocks noChangeAspect="1" noChangeArrowheads="1"/>
          </p:cNvPicPr>
          <p:nvPr/>
        </p:nvPicPr>
        <p:blipFill>
          <a:blip r:embed="rId2" cstate="print"/>
          <a:srcRect b="2751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340767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  <a:latin typeface="Arial Narrow" pitchFamily="34" charset="0"/>
              </a:rPr>
              <a:t/>
            </a:r>
            <a:br>
              <a:rPr lang="ru-RU" sz="3600" b="1" i="1" dirty="0" smtClean="0">
                <a:solidFill>
                  <a:srgbClr val="C00000"/>
                </a:solidFill>
                <a:latin typeface="Arial Narrow" pitchFamily="34" charset="0"/>
              </a:rPr>
            </a:br>
            <a:r>
              <a:rPr lang="ru-RU" sz="3600" b="1" i="1" dirty="0" smtClean="0">
                <a:solidFill>
                  <a:srgbClr val="C00000"/>
                </a:solidFill>
                <a:latin typeface="Arial Narrow" pitchFamily="34" charset="0"/>
              </a:rPr>
              <a:t>Позитивные результаты работы с воспитанниками</a:t>
            </a:r>
            <a:endParaRPr lang="ru-RU" sz="3600" b="1" i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2033" y="1377731"/>
            <a:ext cx="2698587" cy="38164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01758" y="2348880"/>
            <a:ext cx="2475556" cy="35010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98453" y="3068960"/>
            <a:ext cx="2592288" cy="366609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0002-002- (1).jpg"/>
          <p:cNvPicPr>
            <a:picLocks noChangeAspect="1" noChangeArrowheads="1"/>
          </p:cNvPicPr>
          <p:nvPr/>
        </p:nvPicPr>
        <p:blipFill>
          <a:blip r:embed="rId2" cstate="print"/>
          <a:srcRect b="2751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864095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latin typeface="Arial Narrow" pitchFamily="34" charset="0"/>
              </a:rPr>
              <a:t> Качество взаимодействия с родителями</a:t>
            </a:r>
            <a:endParaRPr lang="ru-RU" sz="3200" b="1" i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1340768"/>
            <a:ext cx="3648776" cy="51602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6" y="1340768"/>
            <a:ext cx="3579558" cy="515552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0002-002- (1).jpg"/>
          <p:cNvPicPr>
            <a:picLocks noChangeAspect="1" noChangeArrowheads="1"/>
          </p:cNvPicPr>
          <p:nvPr/>
        </p:nvPicPr>
        <p:blipFill>
          <a:blip r:embed="rId2" cstate="print"/>
          <a:srcRect b="2751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368151"/>
          </a:xfrm>
        </p:spPr>
        <p:txBody>
          <a:bodyPr>
            <a:normAutofit/>
          </a:bodyPr>
          <a:lstStyle/>
          <a:p>
            <a:endParaRPr lang="ru-RU" sz="3200" b="1" i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7511" y="795372"/>
            <a:ext cx="3785215" cy="56663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4437" y="822931"/>
            <a:ext cx="398718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938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0002-002- (1).jpg"/>
          <p:cNvPicPr>
            <a:picLocks noChangeAspect="1" noChangeArrowheads="1"/>
          </p:cNvPicPr>
          <p:nvPr/>
        </p:nvPicPr>
        <p:blipFill>
          <a:blip r:embed="rId2" cstate="print"/>
          <a:srcRect b="2751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1008111"/>
          </a:xfrm>
        </p:spPr>
        <p:txBody>
          <a:bodyPr>
            <a:noAutofit/>
          </a:bodyPr>
          <a:lstStyle/>
          <a:p>
            <a:r>
              <a:rPr lang="ru-RU" sz="4800" b="1" i="1" dirty="0" smtClean="0">
                <a:solidFill>
                  <a:srgbClr val="C00000"/>
                </a:solidFill>
                <a:latin typeface="Arial Narrow" pitchFamily="34" charset="0"/>
              </a:rPr>
              <a:t/>
            </a:r>
            <a:br>
              <a:rPr lang="ru-RU" sz="4800" b="1" i="1" dirty="0" smtClean="0">
                <a:solidFill>
                  <a:srgbClr val="C00000"/>
                </a:solidFill>
                <a:latin typeface="Arial Narrow" pitchFamily="34" charset="0"/>
              </a:rPr>
            </a:br>
            <a:r>
              <a:rPr lang="ru-RU" sz="4800" b="1" i="1" dirty="0" smtClean="0">
                <a:solidFill>
                  <a:srgbClr val="C00000"/>
                </a:solidFill>
                <a:latin typeface="Arial Narrow" pitchFamily="34" charset="0"/>
              </a:rPr>
              <a:t>Представление педагогического опыта</a:t>
            </a:r>
            <a:endParaRPr lang="ru-RU" sz="4800" b="1" i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204864"/>
            <a:ext cx="6584776" cy="3433936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Arial Narrow" pitchFamily="34" charset="0"/>
              </a:rPr>
              <a:t>https://upload2.schoolrm.ru/iblock/fa8/fa80904f09ed51feb4797b40b78735dc/pedopyt-pankratovoy.pdf</a:t>
            </a:r>
            <a:endParaRPr lang="ru-RU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0002-002- (1).jpg"/>
          <p:cNvPicPr>
            <a:picLocks noChangeAspect="1" noChangeArrowheads="1"/>
          </p:cNvPicPr>
          <p:nvPr/>
        </p:nvPicPr>
        <p:blipFill>
          <a:blip r:embed="rId2" cstate="print"/>
          <a:srcRect b="2751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224135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  <a:latin typeface="Arial Narrow" pitchFamily="34" charset="0"/>
              </a:rPr>
              <a:t> Работа с детьми из социально-неблагополучных семей</a:t>
            </a:r>
            <a:endParaRPr lang="ru-RU" sz="3600" b="1" i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77237" y="1700808"/>
            <a:ext cx="4053975" cy="504056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0002-002- (1).jpg"/>
          <p:cNvPicPr>
            <a:picLocks noChangeAspect="1" noChangeArrowheads="1"/>
          </p:cNvPicPr>
          <p:nvPr/>
        </p:nvPicPr>
        <p:blipFill>
          <a:blip r:embed="rId2" cstate="print"/>
          <a:srcRect b="2751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224135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Arial Narrow" pitchFamily="34" charset="0"/>
              </a:rPr>
              <a:t>Участие педагога в профессиональных конкурсах</a:t>
            </a:r>
            <a:endParaRPr lang="ru-RU" b="1" i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E:\diplom_102944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628800"/>
            <a:ext cx="3672408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0002-002- (1).jpg"/>
          <p:cNvPicPr>
            <a:picLocks noChangeAspect="1" noChangeArrowheads="1"/>
          </p:cNvPicPr>
          <p:nvPr/>
        </p:nvPicPr>
        <p:blipFill>
          <a:blip r:embed="rId2" cstate="print"/>
          <a:srcRect b="2751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864095"/>
          </a:xfrm>
        </p:spPr>
        <p:txBody>
          <a:bodyPr>
            <a:normAutofit/>
          </a:bodyPr>
          <a:lstStyle/>
          <a:p>
            <a:r>
              <a:rPr lang="ru-RU" sz="3600" b="1" i="1" smtClean="0">
                <a:solidFill>
                  <a:srgbClr val="C00000"/>
                </a:solidFill>
                <a:latin typeface="Arial Narrow" pitchFamily="34" charset="0"/>
              </a:rPr>
              <a:t> </a:t>
            </a:r>
            <a:r>
              <a:rPr lang="ru-RU" sz="3600" b="1" i="1" dirty="0" smtClean="0">
                <a:solidFill>
                  <a:srgbClr val="C00000"/>
                </a:solidFill>
                <a:latin typeface="Arial Narrow" pitchFamily="34" charset="0"/>
              </a:rPr>
              <a:t>Награды и поощрения</a:t>
            </a:r>
            <a:endParaRPr lang="ru-RU" sz="3600" b="1" i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E:\аттестация панкратовой\документы панкратова\1EZA81c3FM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980728"/>
            <a:ext cx="3744416" cy="5472608"/>
          </a:xfrm>
          <a:prstGeom prst="rect">
            <a:avLst/>
          </a:prstGeom>
          <a:noFill/>
        </p:spPr>
      </p:pic>
      <p:pic>
        <p:nvPicPr>
          <p:cNvPr id="4" name="Picture 2" descr="C:\Users\Gruppa 4\Downloads\sertificat (1)_page-0001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052736"/>
            <a:ext cx="3816424" cy="53974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0002-002- (1).jpg"/>
          <p:cNvPicPr>
            <a:picLocks noChangeAspect="1" noChangeArrowheads="1"/>
          </p:cNvPicPr>
          <p:nvPr/>
        </p:nvPicPr>
        <p:blipFill>
          <a:blip r:embed="rId2" cstate="print"/>
          <a:srcRect b="2751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E:\аттестация панкратовой\плагиат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476672"/>
            <a:ext cx="4464496" cy="61141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0002-002- (1).jpg"/>
          <p:cNvPicPr>
            <a:picLocks noChangeAspect="1" noChangeArrowheads="1"/>
          </p:cNvPicPr>
          <p:nvPr/>
        </p:nvPicPr>
        <p:blipFill>
          <a:blip r:embed="rId2" cstate="print"/>
          <a:srcRect b="2751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 t="14429" b="5210"/>
          <a:stretch>
            <a:fillRect/>
          </a:stretch>
        </p:blipFill>
        <p:spPr bwMode="auto">
          <a:xfrm>
            <a:off x="1979712" y="692696"/>
            <a:ext cx="6696744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0002-002- (1).jpg"/>
          <p:cNvPicPr>
            <a:picLocks noChangeAspect="1" noChangeArrowheads="1"/>
          </p:cNvPicPr>
          <p:nvPr/>
        </p:nvPicPr>
        <p:blipFill>
          <a:blip r:embed="rId2" cstate="print"/>
          <a:srcRect b="2751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512167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  <a:latin typeface="Arial Narrow" pitchFamily="34" charset="0"/>
              </a:rPr>
              <a:t> Участие в инновационной (экспериментальной) деятельности</a:t>
            </a:r>
            <a:endParaRPr lang="ru-RU" sz="3600" b="1" i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700808"/>
            <a:ext cx="6400800" cy="3937992"/>
          </a:xfrm>
        </p:spPr>
        <p:txBody>
          <a:bodyPr>
            <a:normAutofit lnSpcReduction="10000"/>
          </a:bodyPr>
          <a:lstStyle/>
          <a:p>
            <a:endParaRPr lang="ru-RU" b="1" i="1" dirty="0" smtClean="0">
              <a:solidFill>
                <a:schemeClr val="accent2"/>
              </a:solidFill>
              <a:latin typeface="Arial Narrow" pitchFamily="34" charset="0"/>
            </a:endParaRPr>
          </a:p>
          <a:p>
            <a:r>
              <a:rPr lang="ru-RU" sz="3600" b="1" i="1" dirty="0" smtClean="0">
                <a:solidFill>
                  <a:schemeClr val="accent2"/>
                </a:solidFill>
                <a:latin typeface="Arial Narrow" pitchFamily="34" charset="0"/>
              </a:rPr>
              <a:t>МУНИЦИПАЛЬНЫЙ УРОВЕНЬ:                  </a:t>
            </a:r>
            <a:r>
              <a:rPr lang="ru-RU" b="1" i="1" dirty="0" smtClean="0">
                <a:solidFill>
                  <a:schemeClr val="accent2"/>
                </a:solidFill>
                <a:latin typeface="Arial Narrow" pitchFamily="34" charset="0"/>
              </a:rPr>
              <a:t>«Внедрение в работу ДОО инновационных технологий по укреплению здоровья дошкольников средствами физической культуры и хореографии»</a:t>
            </a:r>
          </a:p>
          <a:p>
            <a:endParaRPr lang="ru-RU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0002-002- (1).jpg"/>
          <p:cNvPicPr>
            <a:picLocks noChangeAspect="1" noChangeArrowheads="1"/>
          </p:cNvPicPr>
          <p:nvPr/>
        </p:nvPicPr>
        <p:blipFill>
          <a:blip r:embed="rId2" cstate="print"/>
          <a:srcRect b="2751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6527" y="836712"/>
            <a:ext cx="3595724" cy="5134880"/>
          </a:xfrm>
          <a:prstGeom prst="rect">
            <a:avLst/>
          </a:prstGeom>
        </p:spPr>
      </p:pic>
      <p:pic>
        <p:nvPicPr>
          <p:cNvPr id="6" name="Picture 3" descr="C:\Users\Gruppa 4\Downloads\выписка0003 (2)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836712"/>
            <a:ext cx="3744416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0002-002- (1).jpg"/>
          <p:cNvPicPr>
            <a:picLocks noChangeAspect="1" noChangeArrowheads="1"/>
          </p:cNvPicPr>
          <p:nvPr/>
        </p:nvPicPr>
        <p:blipFill>
          <a:blip r:embed="rId2" cstate="print"/>
          <a:srcRect b="2751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45" t="2434" r="2172" b="1013"/>
          <a:stretch/>
        </p:blipFill>
        <p:spPr>
          <a:xfrm>
            <a:off x="2303747" y="404664"/>
            <a:ext cx="4536504" cy="626469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0002-002- (1).jpg"/>
          <p:cNvPicPr>
            <a:picLocks noChangeAspect="1" noChangeArrowheads="1"/>
          </p:cNvPicPr>
          <p:nvPr/>
        </p:nvPicPr>
        <p:blipFill>
          <a:blip r:embed="rId2" cstate="print"/>
          <a:srcRect b="2751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080119"/>
          </a:xfrm>
        </p:spPr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  <a:latin typeface="Arial Narrow" pitchFamily="34" charset="0"/>
              </a:rPr>
              <a:t>Наставничество</a:t>
            </a:r>
            <a:endParaRPr lang="ru-RU" b="1" i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1340768"/>
            <a:ext cx="3595724" cy="4868596"/>
          </a:xfrm>
          <a:prstGeom prst="rect">
            <a:avLst/>
          </a:prstGeom>
        </p:spPr>
      </p:pic>
      <p:pic>
        <p:nvPicPr>
          <p:cNvPr id="4" name="Picture 2" descr="C:\Users\Gruppa 4\Downloads\выписка0001 (1)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340768"/>
            <a:ext cx="3656152" cy="48607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1127</TotalTime>
  <Words>239</Words>
  <Application>Microsoft Office PowerPoint</Application>
  <PresentationFormat>Экран (4:3)</PresentationFormat>
  <Paragraphs>39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МИНИСТЕРСТВО ОБРАЗОВАНИЯ РМ</vt:lpstr>
      <vt:lpstr>Слайд 2</vt:lpstr>
      <vt:lpstr> Представление педагогического опыта</vt:lpstr>
      <vt:lpstr>Слайд 4</vt:lpstr>
      <vt:lpstr>Слайд 5</vt:lpstr>
      <vt:lpstr> Участие в инновационной (экспериментальной) деятельности</vt:lpstr>
      <vt:lpstr>Слайд 7</vt:lpstr>
      <vt:lpstr>Слайд 8</vt:lpstr>
      <vt:lpstr>Наставничество</vt:lpstr>
      <vt:lpstr>Наличие публикаций</vt:lpstr>
      <vt:lpstr>Международный уровень</vt:lpstr>
      <vt:lpstr>Региональный уровень</vt:lpstr>
      <vt:lpstr>Результаты участия воспитанников в:  - конкурсах, - выставках, - турнирах, - соревнованиях</vt:lpstr>
      <vt:lpstr>Слайд 14</vt:lpstr>
      <vt:lpstr>Слайд 15</vt:lpstr>
      <vt:lpstr>Слайд 16</vt:lpstr>
      <vt:lpstr>Наличие авторских программ, методических пособий</vt:lpstr>
      <vt:lpstr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Слайд 19</vt:lpstr>
      <vt:lpstr>Слайд 20</vt:lpstr>
      <vt:lpstr>Слайд 21</vt:lpstr>
      <vt:lpstr>Слайд 22</vt:lpstr>
      <vt:lpstr> Проведение открытых занятий,                  мастер-классов, мероприятий</vt:lpstr>
      <vt:lpstr>Экспертная деятельность</vt:lpstr>
      <vt:lpstr> Общественно-педагогическая активность педагога: участие в комиссиях, педагогических сообществах, в жюри конкурсов</vt:lpstr>
      <vt:lpstr>Слайд 26</vt:lpstr>
      <vt:lpstr> Позитивные результаты работы с воспитанниками</vt:lpstr>
      <vt:lpstr> Качество взаимодействия с родителями</vt:lpstr>
      <vt:lpstr>Слайд 29</vt:lpstr>
      <vt:lpstr> Работа с детьми из социально-неблагополучных семей</vt:lpstr>
      <vt:lpstr>Участие педагога в профессиональных конкурсах</vt:lpstr>
      <vt:lpstr> Награды и поощрения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Gruppa 4</dc:creator>
  <cp:lastModifiedBy>Gruppa 5</cp:lastModifiedBy>
  <cp:revision>117</cp:revision>
  <dcterms:created xsi:type="dcterms:W3CDTF">2021-12-01T13:03:27Z</dcterms:created>
  <dcterms:modified xsi:type="dcterms:W3CDTF">2021-12-23T08:34:41Z</dcterms:modified>
</cp:coreProperties>
</file>