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75" r:id="rId4"/>
    <p:sldId id="277" r:id="rId5"/>
    <p:sldId id="276" r:id="rId6"/>
    <p:sldId id="279" r:id="rId7"/>
    <p:sldId id="308" r:id="rId8"/>
    <p:sldId id="280" r:id="rId9"/>
    <p:sldId id="281" r:id="rId10"/>
    <p:sldId id="282" r:id="rId11"/>
    <p:sldId id="283" r:id="rId12"/>
    <p:sldId id="284" r:id="rId13"/>
    <p:sldId id="310" r:id="rId14"/>
    <p:sldId id="309" r:id="rId15"/>
    <p:sldId id="285" r:id="rId16"/>
    <p:sldId id="286" r:id="rId17"/>
    <p:sldId id="287" r:id="rId18"/>
    <p:sldId id="288" r:id="rId19"/>
    <p:sldId id="289" r:id="rId20"/>
    <p:sldId id="312" r:id="rId21"/>
    <p:sldId id="311" r:id="rId22"/>
    <p:sldId id="291" r:id="rId23"/>
    <p:sldId id="290" r:id="rId24"/>
    <p:sldId id="292" r:id="rId25"/>
    <p:sldId id="293" r:id="rId26"/>
    <p:sldId id="294" r:id="rId27"/>
    <p:sldId id="313" r:id="rId28"/>
    <p:sldId id="296" r:id="rId29"/>
    <p:sldId id="314" r:id="rId30"/>
    <p:sldId id="295" r:id="rId31"/>
    <p:sldId id="315" r:id="rId32"/>
    <p:sldId id="316" r:id="rId33"/>
    <p:sldId id="297" r:id="rId34"/>
    <p:sldId id="299" r:id="rId35"/>
    <p:sldId id="318" r:id="rId36"/>
    <p:sldId id="317" r:id="rId37"/>
    <p:sldId id="300" r:id="rId38"/>
    <p:sldId id="301" r:id="rId39"/>
    <p:sldId id="302" r:id="rId40"/>
    <p:sldId id="303" r:id="rId41"/>
    <p:sldId id="304" r:id="rId42"/>
    <p:sldId id="322" r:id="rId43"/>
    <p:sldId id="321" r:id="rId44"/>
    <p:sldId id="320" r:id="rId45"/>
    <p:sldId id="306" r:id="rId46"/>
    <p:sldId id="30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599C3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0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02BA5-4244-4CD6-91E9-4EE469BE160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71317-FFC4-4D75-AEDD-0A2C16785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26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4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6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5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6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1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8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4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3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54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B8B9D-5BE9-40AD-B3C3-1259212B6D23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28FBA-22CB-4470-85EB-B23490D9A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8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youtu.be/43AkjE3M5Jw" TargetMode="External"/><Relationship Id="rId4" Type="http://schemas.openxmlformats.org/officeDocument/2006/relationships/hyperlink" Target="https://upload2.schoolrm.ru/iblock/a54/a54e17026f1105bb6370d944bc694630/pedagogicheskiy-opyt-1.docx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6072" y="1818608"/>
            <a:ext cx="526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 Black" panose="020B0A04020102020204" pitchFamily="34" charset="0"/>
              </a:rPr>
              <a:t>ПОРТФОЛИО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18444" y="148222"/>
            <a:ext cx="7382528" cy="7750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22157" y="2864221"/>
            <a:ext cx="11147685" cy="2939023"/>
          </a:xfrm>
        </p:spPr>
        <p:txBody>
          <a:bodyPr>
            <a:normAutofit/>
          </a:bodyPr>
          <a:lstStyle/>
          <a:p>
            <a:r>
              <a:rPr lang="ru-RU" sz="4300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Мауль</a:t>
            </a:r>
            <a:r>
              <a:rPr lang="ru-RU" sz="43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Юлии Викторовны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таршего воспитателя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структурного подразделения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№2 «Улыбка»»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6211739"/>
            <a:ext cx="2810500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2"/>
            <a:ext cx="9891329" cy="3053917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550038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ОРГАНИЗАЦИЯ </a:t>
            </a: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ВЗАИМОДЕЙСТВИЯ ОБРАЗОВАТЕЛЬНОЙ </a:t>
            </a: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ОРГАНИЗАЦИИ </a:t>
            </a: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С </a:t>
            </a: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НАУЧНЫМИ, ОБРАЗОВАТЕЛЬНЫМИ, </a:t>
            </a: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СОЦИАЛЬНЫМИ </a:t>
            </a: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ИНСТИТУТАМИ</a:t>
            </a: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09220" y="4341437"/>
            <a:ext cx="1004568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Реализация совместных программ, проектов, мероприятий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3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60" y="1825625"/>
            <a:ext cx="3077079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57" y="730449"/>
            <a:ext cx="4047619" cy="57237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9" y="394723"/>
            <a:ext cx="3436367" cy="485573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33" y="1027906"/>
            <a:ext cx="3423139" cy="48370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717764" y="1274885"/>
            <a:ext cx="3126093" cy="482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550038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РЕЗУЛЬТАТЫ ЛИЧНОГО УЧАСТИЯ </a:t>
            </a:r>
            <a:b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В ИННОВАЦИОННОЙ (ЭКСПЕРИМЕНТАЛЬНОЙ) ДЕЯТЕЛЬНОСТИ </a:t>
            </a:r>
            <a:b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09220" y="4341437"/>
            <a:ext cx="1004568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Результат участия на муниципальном уровне;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Результат участия на российском уровне.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39" y="537015"/>
            <a:ext cx="4729519" cy="612755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66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864" y="1825625"/>
            <a:ext cx="3164271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0" y="531732"/>
            <a:ext cx="4518282" cy="621330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893122" y="3358662"/>
            <a:ext cx="1434368" cy="5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35" y="1825625"/>
            <a:ext cx="3076929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" y="514472"/>
            <a:ext cx="4004076" cy="56624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507978"/>
            <a:ext cx="4004075" cy="566249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38" y="514472"/>
            <a:ext cx="4010987" cy="567226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665555" y="2154115"/>
            <a:ext cx="30821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665555" y="2271345"/>
            <a:ext cx="30821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145032" y="2385645"/>
            <a:ext cx="2093530" cy="2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8508212" y="1920936"/>
            <a:ext cx="3405783" cy="4932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754705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ОБЕСПЕЧЕНИЕ ИНФОРМАЦИОННОЙ </a:t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ОТКРЫТОСТИ ДЕЯТЕЛЬНОСТИ </a:t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ОБРАЗОВАТЕЛЬНОЙ ОРГАНИЗАЦИИ</a:t>
            </a: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09220" y="4341437"/>
            <a:ext cx="1004568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Сайт отвечает требованиям, регулярно обновляется</a:t>
            </a:r>
          </a:p>
        </p:txBody>
      </p:sp>
    </p:spTree>
    <p:extLst>
      <p:ext uri="{BB962C8B-B14F-4D97-AF65-F5344CB8AC3E}">
        <p14:creationId xmlns:p14="http://schemas.microsoft.com/office/powerpoint/2010/main" val="22635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37" y="730447"/>
            <a:ext cx="4454941" cy="577181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704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025130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НАЛИЧИЕ </a:t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СОБСТВЕННЫХ ПУБЛИКАЦИЙ</a:t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077519" y="4315236"/>
            <a:ext cx="4024261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562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03" y="644698"/>
            <a:ext cx="4639579" cy="601102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97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9722" y="0"/>
            <a:ext cx="6712278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18651" y="501898"/>
            <a:ext cx="42676" cy="6017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052" y="479594"/>
            <a:ext cx="42676" cy="5883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0391" y="6335309"/>
            <a:ext cx="4856352" cy="45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2402" y="669477"/>
            <a:ext cx="5055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04.03.1990 г.;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высшее, МГПИ им. М.Е.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ru-RU" sz="2000" b="1" u="sng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u="sng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диплому </a:t>
            </a:r>
            <a:r>
              <a:rPr lang="ru-RU" sz="2000" b="1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dirty="0" smtClean="0">
                <a:latin typeface="Times New Roman" pitchFamily="18" charset="0"/>
              </a:rPr>
              <a:t>Педагогика </a:t>
            </a:r>
            <a:r>
              <a:rPr lang="ru-RU" altLang="ru-RU" sz="2000" b="1" dirty="0">
                <a:latin typeface="Times New Roman" pitchFamily="18" charset="0"/>
              </a:rPr>
              <a:t>и методика дошкольного образования" с дополнительной специальностью </a:t>
            </a:r>
            <a:r>
              <a:rPr lang="ru-RU" altLang="ru-RU" sz="2000" b="1" dirty="0" smtClean="0">
                <a:latin typeface="Times New Roman" pitchFamily="18" charset="0"/>
              </a:rPr>
              <a:t>«Педагогика </a:t>
            </a:r>
            <a:r>
              <a:rPr lang="ru-RU" altLang="ru-RU" sz="2000" b="1" dirty="0">
                <a:latin typeface="Times New Roman" pitchFamily="18" charset="0"/>
              </a:rPr>
              <a:t>и </a:t>
            </a:r>
            <a:r>
              <a:rPr lang="ru-RU" altLang="ru-RU" sz="2000" b="1" dirty="0" smtClean="0">
                <a:latin typeface="Times New Roman" pitchFamily="18" charset="0"/>
              </a:rPr>
              <a:t>психология». </a:t>
            </a:r>
          </a:p>
          <a:p>
            <a:pPr lvl="0" algn="just"/>
            <a:r>
              <a:rPr lang="ru-RU" altLang="ru-RU" sz="2000" b="1" u="sng" dirty="0" smtClean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</a:rPr>
              <a:t>Квалификация</a:t>
            </a:r>
            <a:r>
              <a:rPr lang="ru-RU" altLang="ru-RU" sz="2000" b="1" u="sng" dirty="0">
                <a:solidFill>
                  <a:srgbClr val="B32C16">
                    <a:lumMod val="50000"/>
                  </a:srgbClr>
                </a:solidFill>
                <a:latin typeface="Times New Roman" pitchFamily="18" charset="0"/>
              </a:rPr>
              <a:t>:</a:t>
            </a:r>
            <a:r>
              <a:rPr lang="ru-RU" altLang="ru-RU" sz="2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Организатор-методист дошкольного образования и </a:t>
            </a:r>
            <a:r>
              <a:rPr lang="ru-RU" altLang="ru-RU" sz="2000" b="1" dirty="0" smtClean="0">
                <a:latin typeface="Times New Roman" pitchFamily="18" charset="0"/>
              </a:rPr>
              <a:t>педагог-психолог.</a:t>
            </a:r>
          </a:p>
          <a:p>
            <a:pPr lvl="0" algn="just"/>
            <a:r>
              <a:rPr lang="ru-RU" sz="2000" b="1" u="sng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и дата выдачи диплома 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just"/>
            <a:r>
              <a:rPr lang="ru-RU" altLang="ru-RU" sz="2000" b="1" dirty="0" smtClean="0">
                <a:latin typeface="Times New Roman" pitchFamily="18" charset="0"/>
              </a:rPr>
              <a:t>КР № 79877, 21.06.2012 г.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лет;</a:t>
            </a: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sz="2000" b="1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лет; 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u="sng" dirty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sz="2000" b="1" dirty="0" smtClean="0">
                <a:solidFill>
                  <a:srgbClr val="F8CEC7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2000" b="1" dirty="0" smtClean="0">
                <a:solidFill>
                  <a:srgbClr val="575F6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</a:rPr>
              <a:t>соответствие занимаемой должности.</a:t>
            </a:r>
            <a:endParaRPr lang="ru-RU" altLang="ru-RU" sz="2000" b="1" dirty="0">
              <a:latin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523748" y="501898"/>
            <a:ext cx="4237579" cy="0"/>
          </a:xfrm>
          <a:prstGeom prst="line">
            <a:avLst/>
          </a:prstGeom>
          <a:ln w="15875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/>
          <a:srcRect l="46048" t="27528" r="21565" b="38857"/>
          <a:stretch/>
        </p:blipFill>
        <p:spPr>
          <a:xfrm>
            <a:off x="871197" y="647030"/>
            <a:ext cx="3865434" cy="53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09" y="1825625"/>
            <a:ext cx="563758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8" y="889052"/>
            <a:ext cx="3698772" cy="52307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75" y="880261"/>
            <a:ext cx="3704989" cy="52395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89" y="889052"/>
            <a:ext cx="3704989" cy="52395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567745" y="4862147"/>
            <a:ext cx="3056509" cy="2637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9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09" y="1825625"/>
            <a:ext cx="563758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6" y="670312"/>
            <a:ext cx="3530761" cy="49931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53" y="670312"/>
            <a:ext cx="3545848" cy="5014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504458" y="4554416"/>
            <a:ext cx="3056509" cy="2637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35" y="670312"/>
            <a:ext cx="3548873" cy="50187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51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09" y="1825625"/>
            <a:ext cx="563758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1" y="555198"/>
            <a:ext cx="4818516" cy="371914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6" y="493568"/>
            <a:ext cx="4921924" cy="37989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15" y="3298557"/>
            <a:ext cx="4515569" cy="348531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914791" y="844062"/>
            <a:ext cx="2145932" cy="5275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271846" y="3701562"/>
            <a:ext cx="15562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271846" y="3801209"/>
            <a:ext cx="15562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8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3"/>
            <a:ext cx="9891329" cy="27815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248533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НАЛИЧИЕ </a:t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АВТОРСКИХ ПРОГРАММ, МЕТОДИЧЕСКИХ ПОСОБИЙ, МЕТОДИЧЕСКИХ РЕНКОМЕНДАЦИЙ</a:t>
            </a: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077519" y="4315236"/>
            <a:ext cx="4619009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51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34" y="1825625"/>
            <a:ext cx="316393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08" y="530398"/>
            <a:ext cx="4517799" cy="621330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14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150335" y="670497"/>
            <a:ext cx="9891329" cy="27815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30704" y="4129229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44793" y="3851125"/>
            <a:ext cx="6729911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Уровень образовательной организации;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Муниципальный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Российский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Международный уровень.</a:t>
            </a:r>
          </a:p>
        </p:txBody>
      </p:sp>
    </p:spTree>
    <p:extLst>
      <p:ext uri="{BB962C8B-B14F-4D97-AF65-F5344CB8AC3E}">
        <p14:creationId xmlns:p14="http://schemas.microsoft.com/office/powerpoint/2010/main" val="23124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87" y="2128793"/>
            <a:ext cx="3650213" cy="472920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3" y="577305"/>
            <a:ext cx="3656466" cy="50323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59" y="1198323"/>
            <a:ext cx="3813898" cy="494127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322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67" y="671329"/>
            <a:ext cx="4512887" cy="584688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136446" y="2839915"/>
            <a:ext cx="3710354" cy="13276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27" y="1825625"/>
            <a:ext cx="6158546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3"/>
          <a:stretch/>
        </p:blipFill>
        <p:spPr>
          <a:xfrm>
            <a:off x="407916" y="508534"/>
            <a:ext cx="3812391" cy="548773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89" y="970798"/>
            <a:ext cx="6458411" cy="456320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352692" y="3430241"/>
            <a:ext cx="2725616" cy="4383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0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05" y="1825625"/>
            <a:ext cx="3159190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" y="513060"/>
            <a:ext cx="4325728" cy="595807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06" y="1126968"/>
            <a:ext cx="6689452" cy="473026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547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</a:rPr>
              <a:t>«Развитие коммуникативных навыков и творческого потенциала детей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</a:rPr>
              <a:t>посредством игры в телевидение»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</a:rPr>
              <a:t>размещен на сайте ДОО</a:t>
            </a:r>
          </a:p>
          <a:p>
            <a:pPr marL="0" indent="0" algn="ctr">
              <a:buNone/>
            </a:pPr>
            <a:r>
              <a:rPr lang="en-US" b="1" i="1" dirty="0" smtClean="0">
                <a:latin typeface="Times New Roman" panose="02020603050405020304" pitchFamily="18" charset="0"/>
                <a:hlinkClick r:id="rId4"/>
              </a:rPr>
              <a:t>https://upload2.schoolrm.ru/iblock/a54/a54e17026f1105bb6370d944bc694630/pedagogicheskiy-opyt-1.docx</a:t>
            </a:r>
            <a:r>
              <a:rPr lang="ru-RU" b="1" i="1" dirty="0" smtClean="0">
                <a:latin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</a:rPr>
              <a:t>ссылка на педагогическое мероприятие</a:t>
            </a:r>
          </a:p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hlinkClick r:id="rId5"/>
              </a:rPr>
              <a:t>https://</a:t>
            </a:r>
            <a:r>
              <a:rPr lang="en-US" b="1" i="1" dirty="0" smtClean="0">
                <a:latin typeface="Times New Roman" panose="02020603050405020304" pitchFamily="18" charset="0"/>
                <a:hlinkClick r:id="rId5"/>
              </a:rPr>
              <a:t>youtu.be/43AkjE3M5Jw</a:t>
            </a:r>
            <a:r>
              <a:rPr lang="ru-RU" b="1" i="1" smtClean="0">
                <a:latin typeface="Times New Roman" panose="02020603050405020304" pitchFamily="18" charset="0"/>
              </a:rPr>
              <a:t> </a:t>
            </a:r>
            <a:endParaRPr lang="ru-RU" b="1" i="1" dirty="0" smtClean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527436" y="603682"/>
            <a:ext cx="9137128" cy="1762492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41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ПЕРЕДОВОЙ ПЕДАГОГИЧЕСКИЙ ОПЫТ</a:t>
            </a: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095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09" y="1825625"/>
            <a:ext cx="563758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32" y="933788"/>
            <a:ext cx="6213033" cy="47954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1" y="425260"/>
            <a:ext cx="7530729" cy="58125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335401" y="1916451"/>
            <a:ext cx="3148614" cy="6421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0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917142"/>
            <a:ext cx="4352925" cy="616989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871" y="334313"/>
            <a:ext cx="4338167" cy="61489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13" y="319003"/>
            <a:ext cx="4970754" cy="64327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650353" y="3711940"/>
            <a:ext cx="3475459" cy="5802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08" y="1825625"/>
            <a:ext cx="61535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4" y="513606"/>
            <a:ext cx="8838008" cy="624955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4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150335" y="670497"/>
            <a:ext cx="9891329" cy="27815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30704" y="4626333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ПРОВЕДЕНИЕ СТАРШИМ ВОСПИТАТЕЛЕМ</a:t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ОТКРЫТЫХ ЗАНЯТИЙ, </a:t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МАСТЕР-КЛАССОВ, МЕРОПРИЯТИЙ</a:t>
            </a:r>
            <a: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44793" y="3851125"/>
            <a:ext cx="6729911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Уровень образовательной организации;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Муниципальный уровень;</a:t>
            </a:r>
          </a:p>
        </p:txBody>
      </p:sp>
    </p:spTree>
    <p:extLst>
      <p:ext uri="{BB962C8B-B14F-4D97-AF65-F5344CB8AC3E}">
        <p14:creationId xmlns:p14="http://schemas.microsoft.com/office/powerpoint/2010/main" val="3403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9298"/>
            <a:ext cx="4675758" cy="6057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59" y="547427"/>
            <a:ext cx="4677202" cy="605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67" y="671329"/>
            <a:ext cx="4512887" cy="5846885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054531" y="4123592"/>
            <a:ext cx="3710354" cy="13276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5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1" y="1825625"/>
            <a:ext cx="329513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9" y="702679"/>
            <a:ext cx="4438339" cy="587140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21" y="702679"/>
            <a:ext cx="4446241" cy="587140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58361" y="4958861"/>
            <a:ext cx="4026877" cy="3956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34908" y="1191608"/>
            <a:ext cx="3244361" cy="3971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261102" y="636970"/>
            <a:ext cx="9657095" cy="2448790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8" y="3425654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44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Экспертная деятельность</a:t>
            </a: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44794" y="3851125"/>
            <a:ext cx="4720994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088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11" y="425260"/>
            <a:ext cx="4865775" cy="630408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77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722318" y="854147"/>
            <a:ext cx="10445035" cy="2270779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2937" y="5335466"/>
            <a:ext cx="10243796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ОБЩЕСТВЕННО-ПЕДАГОГИЧЕСКАЯ </a:t>
            </a:r>
            <a:br>
              <a:rPr lang="ru-RU" sz="27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7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АКТИВНОСТЬ: УЧАСТИЕ В РАБОТЕ ПЕДАГОГИЧЕСКИХ СООБЩЕСТВ, КОМИССИЯХ, ЖЮРИ КОНКУРСОВ</a:t>
            </a: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389971" y="4253609"/>
            <a:ext cx="6729911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Участие на муниципальном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33179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41" y="1825625"/>
            <a:ext cx="765551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" y="518593"/>
            <a:ext cx="10765996" cy="611931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26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32" y="425260"/>
            <a:ext cx="4886134" cy="633046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718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081160" y="644698"/>
            <a:ext cx="9657095" cy="2448790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4306033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ЛИЧНОЕ УЧАСТИЕ </a:t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В ПРОФЕССИОНАЛЬНЫХ КОНКУРСАХ</a:t>
            </a:r>
            <a: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84479" y="3617577"/>
            <a:ext cx="767820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Победы и призовые места в конкурсах на порталах сети Интернет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азличных уровней;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Победы и призовые места в очных муниципальных конкурсах;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Участие в очных конкурсах республиканского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30979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3170" y="475130"/>
            <a:ext cx="4411301" cy="624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170" y="492187"/>
            <a:ext cx="4409607" cy="624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02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ADAFBB51-ADFC-43B7-8FEE-AE5E11E67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5"/>
          <a:stretch/>
        </p:blipFill>
        <p:spPr>
          <a:xfrm>
            <a:off x="6628979" y="445692"/>
            <a:ext cx="4611866" cy="623555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I:\Аттестация Мауль\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541" y="457200"/>
            <a:ext cx="4767529" cy="617668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0004612" y="3370729"/>
            <a:ext cx="6454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0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26" name="Picture 2" descr="I:\Аттестация Мауль\Мауль\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1483" y="403412"/>
            <a:ext cx="4457856" cy="63046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02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1081160" y="644698"/>
            <a:ext cx="9657095" cy="2448790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4004679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36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НАГРАДЫ И ПООЩРЕНИЯ</a:t>
            </a:r>
            <a: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44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29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sz="31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88107" y="3628496"/>
            <a:ext cx="8403085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Поощрения муниципального уровня;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Поощрения республиканского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32161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4098" name="Picture 2" descr="I:\Аттестация Мауль\Мауль\Мауль.jpg"/>
          <p:cNvPicPr>
            <a:picLocks noChangeAspect="1" noChangeArrowheads="1"/>
          </p:cNvPicPr>
          <p:nvPr/>
        </p:nvPicPr>
        <p:blipFill>
          <a:blip r:embed="rId5" cstate="print"/>
          <a:srcRect l="3206" t="326" r="2689" b="1014"/>
          <a:stretch>
            <a:fillRect/>
          </a:stretch>
        </p:blipFill>
        <p:spPr bwMode="auto">
          <a:xfrm>
            <a:off x="8156612" y="493059"/>
            <a:ext cx="3649905" cy="526228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099" name="Picture 3" descr="I:\Аттестация Мауль\Мауль\Чек_2021-05-25_174721.jpg"/>
          <p:cNvPicPr>
            <a:picLocks noChangeAspect="1" noChangeArrowheads="1"/>
          </p:cNvPicPr>
          <p:nvPr/>
        </p:nvPicPr>
        <p:blipFill>
          <a:blip r:embed="rId6" cstate="print"/>
          <a:srcRect r="3529" b="800"/>
          <a:stretch>
            <a:fillRect/>
          </a:stretch>
        </p:blipFill>
        <p:spPr bwMode="auto">
          <a:xfrm>
            <a:off x="4479660" y="1952356"/>
            <a:ext cx="3292740" cy="46635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100" name="Picture 4" descr="I:\Аттестация Мауль\Мауль\О присуждении премии.jpg"/>
          <p:cNvPicPr>
            <a:picLocks noChangeAspect="1" noChangeArrowheads="1"/>
          </p:cNvPicPr>
          <p:nvPr/>
        </p:nvPicPr>
        <p:blipFill>
          <a:blip r:embed="rId7" cstate="print"/>
          <a:srcRect r="4252"/>
          <a:stretch>
            <a:fillRect/>
          </a:stretch>
        </p:blipFill>
        <p:spPr bwMode="auto">
          <a:xfrm>
            <a:off x="401998" y="476997"/>
            <a:ext cx="3721767" cy="50362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55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2"/>
            <a:ext cx="9891329" cy="3053917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82061" y="1880372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МЕТОДИЧЕСКОЕ СОПРОВОЖДЕНИЕ МАТЕРИАЛОВ ДЕЯТЕЛЬНОСТИ ОБРАЗОВАТЕЛЬНОЙ ОРГАНИЗАЦИИ </a:t>
            </a:r>
            <a:b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ИЛИ ОТДЕЛЬНЫХ ПЕДАГОГОВ </a:t>
            </a:r>
            <a:r>
              <a:rPr lang="ru-RU" sz="2200" kern="0" dirty="0" smtClean="0">
                <a:latin typeface="Arial Black" panose="020B0A04020102020204" pitchFamily="34" charset="0"/>
                <a:sym typeface="Arial"/>
              </a:rPr>
              <a:t/>
            </a:r>
            <a:br>
              <a:rPr lang="ru-RU" sz="2200" kern="0" dirty="0" smtClean="0">
                <a:latin typeface="Arial Black" panose="020B0A04020102020204" pitchFamily="34" charset="0"/>
                <a:sym typeface="Arial"/>
              </a:rPr>
            </a:br>
            <a:r>
              <a:rPr lang="ru-RU" sz="220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 КОНФЕРЕНЦИЯХ, СЕМИНАРАХ, КОНКУРСАХ</a:t>
            </a: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695180" y="4326629"/>
            <a:ext cx="471776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Муниципальный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Республиканский уровень;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Российский уровень.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57" y="1825625"/>
            <a:ext cx="6124885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41" y="541727"/>
            <a:ext cx="4736123" cy="336471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" y="2663810"/>
            <a:ext cx="4521394" cy="316629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876612" y="2487447"/>
            <a:ext cx="2066192" cy="6770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82" y="439075"/>
            <a:ext cx="4242849" cy="300192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82" y="3251798"/>
            <a:ext cx="2505552" cy="354313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8720405" y="5511448"/>
            <a:ext cx="2271177" cy="257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02" y="1825625"/>
            <a:ext cx="3062196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0447"/>
            <a:ext cx="3830043" cy="54424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43" y="1186162"/>
            <a:ext cx="5870361" cy="453100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37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14C93F6-1764-4BF8-A137-7735FEA393D5}"/>
              </a:ext>
            </a:extLst>
          </p:cNvPr>
          <p:cNvSpPr txBox="1">
            <a:spLocks/>
          </p:cNvSpPr>
          <p:nvPr/>
        </p:nvSpPr>
        <p:spPr>
          <a:xfrm>
            <a:off x="831850" y="2549402"/>
            <a:ext cx="10515600" cy="39798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i="1" dirty="0" smtClean="0">
              <a:latin typeface="Times New Roman" panose="02020603050405020304" pitchFamily="18" charset="0"/>
            </a:endParaRPr>
          </a:p>
          <a:p>
            <a:pPr algn="ctr"/>
            <a:endParaRPr lang="ru-RU" b="1" i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sp>
        <p:nvSpPr>
          <p:cNvPr id="10" name="Google Shape;98;p3"/>
          <p:cNvSpPr txBox="1">
            <a:spLocks/>
          </p:cNvSpPr>
          <p:nvPr/>
        </p:nvSpPr>
        <p:spPr>
          <a:xfrm>
            <a:off x="964043" y="603682"/>
            <a:ext cx="9891329" cy="3053917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  <a:tabLst/>
              <a:defRPr/>
            </a:pPr>
            <a: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kumimoji="0" lang="ru-RU" sz="75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37707" y="3132829"/>
            <a:ext cx="9144000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70000"/>
              </a:lnSpc>
            </a:pP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ЭФФЕКТИВНОСТЬ ДЕЯТЕЛЬНОСТИ </a:t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ПО АТТЕСТАЦИИ ПЕДАГОГОВ </a:t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>НА КВАЛИФИКАЦИОННЫЕ КАТЕГОРИИ</a:t>
            </a:r>
            <a:br>
              <a:rPr lang="ru-RU" sz="2200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Arial Black" panose="020B0A04020102020204" pitchFamily="34" charset="0"/>
                <a:ea typeface="Cambria"/>
                <a:cs typeface="Cambria"/>
                <a:sym typeface="Cambria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31850" y="4326629"/>
            <a:ext cx="10331593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Количество поданных заявлений соответствует количеству аттестованных педагогов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1" y="1825625"/>
            <a:ext cx="335855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691"/>
            <a:ext cx="12192000" cy="686469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469" y="298495"/>
            <a:ext cx="2765502" cy="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58" y="279376"/>
            <a:ext cx="2810500" cy="79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082" y="279377"/>
            <a:ext cx="2810500" cy="79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39" y="537016"/>
            <a:ext cx="4729519" cy="612755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409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314</Words>
  <Application>Microsoft Office PowerPoint</Application>
  <PresentationFormat>Широкоэкранный</PresentationFormat>
  <Paragraphs>74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Bahnschrift SemiBold SemiConden</vt:lpstr>
      <vt:lpstr>Calibri</vt:lpstr>
      <vt:lpstr>Calibri Light</vt:lpstr>
      <vt:lpstr>Cambria</vt:lpstr>
      <vt:lpstr>Corbel</vt:lpstr>
      <vt:lpstr>Times New Roman</vt:lpstr>
      <vt:lpstr>Wingdings</vt:lpstr>
      <vt:lpstr>Тема Office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МЕТОДИЧЕСКОЕ СОПРОВОЖДЕНИЕ МАТЕРИАЛОВ ДЕЯТЕЛЬНОСТИ ОБРАЗОВАТЕЛЬНОЙ ОРГАНИЗАЦИИ  ИЛИ ОТДЕЛЬНЫХ ПЕДАГОГОВ  НА КОНФЕРЕНЦИЯХ, СЕМИНАРАХ, КОНКУРСАХ </vt:lpstr>
      <vt:lpstr>Презентация PowerPoint</vt:lpstr>
      <vt:lpstr>Презентация PowerPoint</vt:lpstr>
      <vt:lpstr>ЭФФЕКТИВНОСТЬ ДЕЯТЕЛЬНОСТИ  ПО АТТЕСТАЦИИ ПЕДАГОГОВ  НА КВАЛИФИКАЦИОННЫЕ КАТЕГОРИИ  </vt:lpstr>
      <vt:lpstr>Презентация PowerPoint</vt:lpstr>
      <vt:lpstr>ОРГАНИЗАЦИЯ ВЗАИМОДЕЙСТВИЯ ОБРАЗОВАТЕЛЬНОЙ ОРГАНИЗАЦИИ С НАУЧНЫМИ, ОБРАЗОВАТЕЛЬНЫМИ,  СОЦИАЛЬНЫМИ ИНСТИТУТАМИ  </vt:lpstr>
      <vt:lpstr>Презентация PowerPoint</vt:lpstr>
      <vt:lpstr>РЕЗУЛЬТАТЫ ЛИЧНОГО УЧАСТИЯ  В ИННОВАЦИОННОЙ (ЭКСПЕРИМЕНТАЛЬНОЙ) ДЕЯТЕЛЬНОСТИ    </vt:lpstr>
      <vt:lpstr>Презентация PowerPoint</vt:lpstr>
      <vt:lpstr>Презентация PowerPoint</vt:lpstr>
      <vt:lpstr>Презентация PowerPoint</vt:lpstr>
      <vt:lpstr>ОБЕСПЕЧЕНИЕ ИНФОРМАЦИОННОЙ  ОТКРЫТОСТИ ДЕЯТЕЛЬНОСТИ  ОБРАЗОВАТЕЛЬНОЙ ОРГАНИЗАЦИИ   </vt:lpstr>
      <vt:lpstr>Презентация PowerPoint</vt:lpstr>
      <vt:lpstr>НАЛИЧИЕ  СОБСТВЕННЫХ ПУБЛИКАЦИЙ  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 АВТОРСКИХ ПРОГРАММ, МЕТОДИЧЕСКИХ ПОСОБИЙ, МЕТОДИЧЕСКИХ РЕНКОМЕНДАЦИЙ  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СТАРШИМ ВОСПИТАТЕЛЕМ ОТКРЫТЫХ ЗАНЯТИЙ,  МАСТЕР-КЛАССОВ, МЕРОПРИЯТИЙ    </vt:lpstr>
      <vt:lpstr>Презентация PowerPoint</vt:lpstr>
      <vt:lpstr>Презентация PowerPoint</vt:lpstr>
      <vt:lpstr>Презентация PowerPoint</vt:lpstr>
      <vt:lpstr>Экспертная деятельность   </vt:lpstr>
      <vt:lpstr>Презентация PowerPoint</vt:lpstr>
      <vt:lpstr>ОБЩЕСТВЕННО-ПЕДАГОГИЧЕСКАЯ  АКТИВНОСТЬ: УЧАСТИЕ В РАБОТЕ ПЕДАГОГИЧЕСКИХ СООБЩЕСТВ, КОМИССИЯХ, ЖЮРИ КОНКУРСОВ     </vt:lpstr>
      <vt:lpstr>Презентация PowerPoint</vt:lpstr>
      <vt:lpstr>ЛИЧНОЕ УЧАСТИЕ  В ПРОФЕССИОНАЛЬНЫХ КОНКУРСАХ    </vt:lpstr>
      <vt:lpstr>Презентация PowerPoint</vt:lpstr>
      <vt:lpstr>Презентация PowerPoint</vt:lpstr>
      <vt:lpstr>Презентация PowerPoint</vt:lpstr>
      <vt:lpstr>НАГРАДЫ И ПООЩРЕНИЯ 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54</cp:revision>
  <dcterms:created xsi:type="dcterms:W3CDTF">2022-12-05T18:30:22Z</dcterms:created>
  <dcterms:modified xsi:type="dcterms:W3CDTF">2023-02-20T11:47:18Z</dcterms:modified>
</cp:coreProperties>
</file>