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92" r:id="rId7"/>
    <p:sldId id="267" r:id="rId8"/>
    <p:sldId id="287" r:id="rId9"/>
    <p:sldId id="261" r:id="rId10"/>
    <p:sldId id="262" r:id="rId11"/>
    <p:sldId id="288" r:id="rId12"/>
    <p:sldId id="301" r:id="rId13"/>
    <p:sldId id="264" r:id="rId14"/>
    <p:sldId id="268" r:id="rId15"/>
    <p:sldId id="265" r:id="rId16"/>
    <p:sldId id="269" r:id="rId17"/>
    <p:sldId id="263" r:id="rId18"/>
    <p:sldId id="289" r:id="rId19"/>
    <p:sldId id="293" r:id="rId20"/>
    <p:sldId id="276" r:id="rId21"/>
    <p:sldId id="270" r:id="rId22"/>
    <p:sldId id="271" r:id="rId23"/>
    <p:sldId id="272" r:id="rId24"/>
    <p:sldId id="273" r:id="rId25"/>
    <p:sldId id="274" r:id="rId26"/>
    <p:sldId id="290" r:id="rId27"/>
    <p:sldId id="309" r:id="rId28"/>
    <p:sldId id="275" r:id="rId29"/>
    <p:sldId id="312" r:id="rId30"/>
    <p:sldId id="294" r:id="rId31"/>
    <p:sldId id="278" r:id="rId32"/>
    <p:sldId id="279" r:id="rId33"/>
    <p:sldId id="280" r:id="rId34"/>
    <p:sldId id="281" r:id="rId35"/>
    <p:sldId id="282" r:id="rId36"/>
    <p:sldId id="310" r:id="rId37"/>
    <p:sldId id="311" r:id="rId38"/>
    <p:sldId id="283" r:id="rId39"/>
    <p:sldId id="302" r:id="rId40"/>
    <p:sldId id="303" r:id="rId41"/>
    <p:sldId id="284" r:id="rId42"/>
    <p:sldId id="304" r:id="rId43"/>
    <p:sldId id="307" r:id="rId44"/>
    <p:sldId id="308" r:id="rId45"/>
    <p:sldId id="316" r:id="rId46"/>
    <p:sldId id="297" r:id="rId47"/>
    <p:sldId id="315" r:id="rId48"/>
    <p:sldId id="306" r:id="rId49"/>
    <p:sldId id="298" r:id="rId50"/>
    <p:sldId id="299" r:id="rId51"/>
    <p:sldId id="291" r:id="rId52"/>
    <p:sldId id="305" r:id="rId53"/>
    <p:sldId id="313" r:id="rId54"/>
    <p:sldId id="317" r:id="rId55"/>
    <p:sldId id="314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61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1EBF0-A591-4373-A52B-3759CB22C39E}" type="datetimeFigureOut">
              <a:rPr lang="ru-RU" smtClean="0"/>
              <a:pPr/>
              <a:t>19.02.2024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C099C-BDD9-4125-97BB-2819106CDC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screen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screen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hoolrm.ru/detsad_sar/ds41sar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6CF6F1-0F0E-B147-E245-707BC0B56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4526" y="1515291"/>
            <a:ext cx="5320936" cy="534270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СОЛОПОВОЙ ОКСАНЫ АЛЕКСАНДРОВНЫ,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воспитателя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муниципального автономного дошкольного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образовательного учреждения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«Детский сад  №18»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100" dirty="0" smtClean="0">
                <a:effectLst/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E0C791-EF9F-8E28-EA9F-B45303FB36F1}"/>
              </a:ext>
            </a:extLst>
          </p:cNvPr>
          <p:cNvSpPr txBox="1"/>
          <p:nvPr/>
        </p:nvSpPr>
        <p:spPr>
          <a:xfrm>
            <a:off x="2386150" y="5389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МИНИСТЕРСТВО ОБРАЗОВАНИЯ 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РЕСПУБЛИКИ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МОРДОВИЯ</a:t>
            </a:r>
          </a:p>
        </p:txBody>
      </p:sp>
      <p:pic>
        <p:nvPicPr>
          <p:cNvPr id="24577" name="Picture 1" descr="H:\Солопова О.А\c8fe6c6e239911fbd66ed55692518e7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052177" y="1106394"/>
            <a:ext cx="3330054" cy="47689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7048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AEABA4-1A7D-A601-B881-22D238DEA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580946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3.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НАЛИЧИЕ ПУБЛИКАЦИЙ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7691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C:\Users\пользователь\Desktop\Изображение (7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06353" y="252248"/>
            <a:ext cx="4633495" cy="6369269"/>
          </a:xfrm>
          <a:prstGeom prst="rect">
            <a:avLst/>
          </a:prstGeom>
          <a:noFill/>
        </p:spPr>
      </p:pic>
      <p:pic>
        <p:nvPicPr>
          <p:cNvPr id="14338" name="Picture 2" descr="C:\Users\пользователь\Desktop\Изображение (8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56522" y="338700"/>
            <a:ext cx="4605009" cy="6330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ДИПЛОМЫ\январь24\2ВЕСТНИК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59515" y="1052623"/>
            <a:ext cx="7417118" cy="4901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6736" y="85064"/>
            <a:ext cx="4125431" cy="664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57548" y="180753"/>
            <a:ext cx="4480684" cy="634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аттестация\мои документы\дипломы\журнал публ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5461" y="409032"/>
            <a:ext cx="4270817" cy="5959870"/>
          </a:xfrm>
          <a:prstGeom prst="rect">
            <a:avLst/>
          </a:prstGeom>
          <a:noFill/>
        </p:spPr>
      </p:pic>
      <p:pic>
        <p:nvPicPr>
          <p:cNvPr id="3074" name="Picture 2" descr="H:\аттестация\мои документы\дипломы\обложка совр урок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27704" y="439387"/>
            <a:ext cx="3312534" cy="4661951"/>
          </a:xfrm>
          <a:prstGeom prst="rect">
            <a:avLst/>
          </a:prstGeom>
          <a:noFill/>
        </p:spPr>
      </p:pic>
      <p:pic>
        <p:nvPicPr>
          <p:cNvPr id="3075" name="Picture 3" descr="H:\аттестация\мои документы\дипломы\стр совр урок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90598" y="2173186"/>
            <a:ext cx="3058087" cy="4341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ДИПЛОМЫ\нс серт от 15.11.22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23161" y="563526"/>
            <a:ext cx="3912548" cy="5530118"/>
          </a:xfrm>
          <a:prstGeom prst="rect">
            <a:avLst/>
          </a:prstGeom>
          <a:noFill/>
        </p:spPr>
      </p:pic>
      <p:pic>
        <p:nvPicPr>
          <p:cNvPr id="2051" name="Picture 3" descr="H:\ДИПЛОМЫ\нс от09.09.22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06011" y="499867"/>
            <a:ext cx="4023350" cy="56671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ДИПЛОМЫ\июль\1публикация онлайн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7805" y="244927"/>
            <a:ext cx="4448039" cy="6255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1C6BEF2-2C69-DAF9-262B-73DEC1341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899728"/>
          </a:xfrm>
        </p:spPr>
        <p:txBody>
          <a:bodyPr>
            <a:normAutofit/>
          </a:bodyPr>
          <a:lstStyle/>
          <a:p>
            <a:pPr algn="ctr"/>
            <a:r>
              <a:rPr lang="ru-RU" altLang="ru-RU" sz="3600" b="1" dirty="0">
                <a:latin typeface="Georgia" pitchFamily="18" charset="0"/>
                <a:ea typeface="Droid Sans"/>
                <a:cs typeface="Droid Sans"/>
              </a:rPr>
              <a:t> </a:t>
            </a: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4. 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РЕЗУЛЬТАТЫ 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УЧАСТИЯ 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ВОСПИТАННИКОВ В 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-КОНКУРСАХ;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-ВЫСТАВКАХ;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-ТУРНИРАХ;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-СОРЕВНОВАНИЯХ;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-АКЦИЯХ;</a:t>
            </a:r>
            <a:b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ea typeface="Droid Sans"/>
                <a:cs typeface="Times New Roman" pitchFamily="18" charset="0"/>
              </a:rPr>
              <a:t>-ФЕСТИВАЛЯХ.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7821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аттестация\справки\ОА готово\таблица участие воспитанников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91293" y="306094"/>
            <a:ext cx="4465122" cy="6140455"/>
          </a:xfrm>
          <a:prstGeom prst="rect">
            <a:avLst/>
          </a:prstGeom>
          <a:noFill/>
        </p:spPr>
      </p:pic>
      <p:pic>
        <p:nvPicPr>
          <p:cNvPr id="6147" name="Picture 3" descr="F:\аттестация\справки\ОА готово\таблица участие воспитанников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43303" y="270396"/>
            <a:ext cx="4500748" cy="6189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аттестация\справки\ОА готово\справка воспитанники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95108" y="154379"/>
            <a:ext cx="4766694" cy="6555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7B87E5-199A-E55C-F69D-BAEC6DBA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494950"/>
            <a:ext cx="9905999" cy="62106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400" b="1" u="sng" dirty="0">
                <a:latin typeface="Times New Roman" pitchFamily="18" charset="0"/>
                <a:ea typeface="+mn-ea"/>
                <a:cs typeface="Times New Roman" pitchFamily="18" charset="0"/>
              </a:rPr>
              <a:t>Дата рождения 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>3 января 1987г.</a:t>
            </a:r>
            <a:b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</a:t>
            </a: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высшее, ФГБОУ ВО «Мордовский государственный педагогический институт имени М.Е.Евсевьева» , бакалавр, 44.03.05 Педагогическое образование (с двумя профилями подготовки)</a:t>
            </a: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101305 0679941</a:t>
            </a:r>
            <a:endParaRPr lang="ru-RU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u="sng" dirty="0" smtClean="0">
                <a:latin typeface="Times New Roman" pitchFamily="18" charset="0"/>
                <a:ea typeface="+mn-ea"/>
                <a:cs typeface="Times New Roman" pitchFamily="18" charset="0"/>
              </a:rPr>
              <a:t>Дата выдачи:  </a:t>
            </a: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10 февраля 2018г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университет имени М.Е.Евсевьева», программа «Педагог дошкольного образования», квалификация «Воспитатель»</a:t>
            </a:r>
          </a:p>
          <a:p>
            <a:pPr marL="0" indent="0">
              <a:buNone/>
            </a:pPr>
            <a:r>
              <a:rPr lang="ru-RU" sz="2400" b="1" u="sng" dirty="0" smtClean="0">
                <a:latin typeface="Times New Roman" pitchFamily="18" charset="0"/>
                <a:ea typeface="+mn-ea"/>
                <a:cs typeface="Times New Roman" pitchFamily="18" charset="0"/>
              </a:rPr>
              <a:t>Диплом: </a:t>
            </a: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5409</a:t>
            </a:r>
            <a:endParaRPr lang="ru-RU" sz="2400" b="1" u="sng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30 сентября 2021г</a:t>
            </a: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</a:t>
            </a:r>
            <a:r>
              <a:rPr lang="ru-RU" sz="2400" b="1" i="1" dirty="0" smtClean="0">
                <a:latin typeface="Times New Roman" pitchFamily="18" charset="0"/>
                <a:ea typeface="+mn-ea"/>
                <a:cs typeface="Times New Roman" pitchFamily="18" charset="0"/>
              </a:rPr>
              <a:t>):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400" dirty="0" smtClean="0">
                <a:latin typeface="Times New Roman" pitchFamily="18" charset="0"/>
                <a:ea typeface="+mn-ea"/>
                <a:cs typeface="Times New Roman" pitchFamily="18" charset="0"/>
              </a:rPr>
              <a:t> лет</a:t>
            </a: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u="sng" dirty="0"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</a:t>
            </a:r>
            <a:r>
              <a:rPr lang="ru-RU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: 20 лет</a:t>
            </a:r>
            <a: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86710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:\аттестация\мои документы\дипломы\международ\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7288" y="547237"/>
            <a:ext cx="4067778" cy="5748340"/>
          </a:xfrm>
          <a:prstGeom prst="rect">
            <a:avLst/>
          </a:prstGeom>
          <a:noFill/>
        </p:spPr>
      </p:pic>
      <p:pic>
        <p:nvPicPr>
          <p:cNvPr id="37891" name="Picture 3" descr="H:\ДИПЛОМЫ\ноябрь2023\Новая папка (2)\совушка катя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85747" y="576898"/>
            <a:ext cx="4037720" cy="5705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233921" y="636011"/>
          <a:ext cx="3829050" cy="5418137"/>
        </p:xfrm>
        <a:graphic>
          <a:graphicData uri="http://schemas.openxmlformats.org/presentationml/2006/ole">
            <p:oleObj spid="_x0000_s4098" name="Acrobat Document" r:id="rId3" imgW="7550280" imgH="10710000" progId="AcroExch.Document.DC">
              <p:embed/>
            </p:oleObj>
          </a:graphicData>
        </a:graphic>
      </p:graphicFrame>
      <p:pic>
        <p:nvPicPr>
          <p:cNvPr id="4099" name="Picture 3" descr="H:\аттестация\мои документы\дипломы\россия дети\критин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80407" y="665572"/>
            <a:ext cx="3734252" cy="52839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081742" y="651404"/>
          <a:ext cx="3829050" cy="5418137"/>
        </p:xfrm>
        <a:graphic>
          <a:graphicData uri="http://schemas.openxmlformats.org/presentationml/2006/ole">
            <p:oleObj spid="_x0000_s38914" name="Acrobat Document" r:id="rId3" imgW="0" imgH="0" progId="AcroExch.Document.DC">
              <p:embed/>
            </p:oleObj>
          </a:graphicData>
        </a:graphic>
      </p:graphicFrame>
      <p:pic>
        <p:nvPicPr>
          <p:cNvPr id="38915" name="Picture 3" descr="H:\аттестация\мои документы\дипломы\республика дети\02Чебакова Мирослав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618561" y="662151"/>
            <a:ext cx="3809316" cy="5382938"/>
          </a:xfrm>
          <a:prstGeom prst="rect">
            <a:avLst/>
          </a:prstGeom>
          <a:noFill/>
        </p:spPr>
      </p:pic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1683935" y="719139"/>
          <a:ext cx="3829050" cy="5418137"/>
        </p:xfrm>
        <a:graphic>
          <a:graphicData uri="http://schemas.openxmlformats.org/presentationml/2006/ole">
            <p:oleObj spid="_x0000_s38915" name="Acrobat Document" r:id="rId5" imgW="5017680" imgH="706464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аттестация\мои документы\дипломы\город дети\луч надя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2014" y="297101"/>
            <a:ext cx="5867129" cy="4138422"/>
          </a:xfrm>
          <a:prstGeom prst="rect">
            <a:avLst/>
          </a:prstGeom>
          <a:noFill/>
        </p:spPr>
      </p:pic>
      <p:pic>
        <p:nvPicPr>
          <p:cNvPr id="6147" name="Picture 3" descr="H:\аттестация\мои документы\дипломы\город дети\3город ГЕРБ Алина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85630" y="2538483"/>
            <a:ext cx="5788006" cy="4095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аттестация\мои документы\дипломы\город дети\Сиськин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71839" y="464024"/>
            <a:ext cx="4304296" cy="5739062"/>
          </a:xfrm>
          <a:prstGeom prst="rect">
            <a:avLst/>
          </a:prstGeom>
          <a:noFill/>
        </p:spPr>
      </p:pic>
      <p:pic>
        <p:nvPicPr>
          <p:cNvPr id="7171" name="Picture 3" descr="H:\аттестация\мои документы\дипломы\город дети\Вшипунов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64089" y="423080"/>
            <a:ext cx="4065862" cy="5705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12" y="1665026"/>
            <a:ext cx="78702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5.</a:t>
            </a:r>
            <a:b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НАЛИЧИЕ </a:t>
            </a:r>
            <a:b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АВТОРСКИХ ПРОГРАММ, </a:t>
            </a:r>
            <a:b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МЕТОДИЧЕСКИХ ПОСОБИЙ</a:t>
            </a:r>
            <a:endParaRPr lang="ru-RU" sz="4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F:\аттестация\справки\ОА готово\табл авторские программ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3777" y="352611"/>
            <a:ext cx="4607625" cy="6336427"/>
          </a:xfrm>
          <a:prstGeom prst="rect">
            <a:avLst/>
          </a:prstGeom>
          <a:noFill/>
        </p:spPr>
      </p:pic>
      <p:pic>
        <p:nvPicPr>
          <p:cNvPr id="3" name="Picture 1" descr="G:\аттестация\мои документы\скан документов\рецензия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60537" y="396262"/>
            <a:ext cx="4407568" cy="6061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:\аттестация\мои документы\скан документов\тит акварельк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53159" y="339749"/>
            <a:ext cx="4600903" cy="6327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88512" y="839443"/>
            <a:ext cx="6096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6.</a:t>
            </a:r>
            <a:b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НАУЧНО-ПРАКТИЧЕСКИХ КОНФЕРЕНЦИЯХ, ПЕДАГОГИЧЕСКИХ ЧТЕНИЯХ, СЕМИНАРАХ, </a:t>
            </a:r>
            <a:b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СЕКЦИЯХ,  </a:t>
            </a:r>
            <a:b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ФОРУМАХ, </a:t>
            </a:r>
            <a:b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РАДИОПЕРЕДАЧАХ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пользователь\Desktop\Изображение (5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0985" y="150148"/>
            <a:ext cx="4781445" cy="6575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E37070-337C-39C9-DA29-33E77565F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572" y="503339"/>
            <a:ext cx="9654839" cy="5802868"/>
          </a:xfrm>
        </p:spPr>
        <p:txBody>
          <a:bodyPr>
            <a:normAutofit/>
          </a:bodyPr>
          <a:lstStyle/>
          <a:p>
            <a:pPr marL="0" indent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endParaRPr lang="ru-RU" altLang="ru-RU" sz="2400" b="1" dirty="0"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2400" b="1" dirty="0" smtClean="0">
                <a:latin typeface="Times New Roman" pitchFamily="18" charset="0"/>
                <a:ea typeface="Droid Sans"/>
                <a:cs typeface="Times New Roman" pitchFamily="18" charset="0"/>
              </a:rPr>
              <a:t>Сайт </a:t>
            </a:r>
            <a:r>
              <a:rPr lang="ru-RU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  <a:t>воспитателя             </a:t>
            </a:r>
          </a:p>
          <a:p>
            <a:pPr marL="0" indent="0"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  <a:t>Солоповой Оксаны </a:t>
            </a:r>
            <a:r>
              <a:rPr lang="ru-RU" altLang="ru-RU" sz="2400" b="1" dirty="0" smtClean="0">
                <a:latin typeface="Times New Roman" pitchFamily="18" charset="0"/>
                <a:ea typeface="Droid Sans"/>
                <a:cs typeface="Times New Roman" pitchFamily="18" charset="0"/>
              </a:rPr>
              <a:t>Александровны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b="1" dirty="0" smtClean="0">
                <a:latin typeface="Times New Roman" pitchFamily="18" charset="0"/>
                <a:ea typeface="Droid Sans"/>
                <a:cs typeface="Times New Roman" pitchFamily="18" charset="0"/>
              </a:rPr>
              <a:t>Сайт МАДОУ «Детский сад №18»</a:t>
            </a:r>
            <a:br>
              <a:rPr lang="ru-RU" altLang="ru-RU" b="1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 </a:t>
            </a:r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ds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18</a:t>
            </a:r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sar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schoolrm.ru</a:t>
            </a:r>
            <a:endParaRPr lang="ru-RU" altLang="ru-RU" b="1" dirty="0" smtClean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None/>
            </a:pPr>
            <a:r>
              <a:rPr lang="ru-RU" altLang="ru-RU" b="1" dirty="0" smtClean="0">
                <a:latin typeface="Times New Roman" pitchFamily="18" charset="0"/>
                <a:ea typeface="Droid Sans"/>
                <a:cs typeface="Times New Roman" pitchFamily="18" charset="0"/>
              </a:rPr>
              <a:t>Раздел «Сведения об образовательной организации» – </a:t>
            </a:r>
            <a:br>
              <a:rPr lang="ru-RU" altLang="ru-RU" b="1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  <a:ea typeface="Droid Sans"/>
                <a:cs typeface="Times New Roman" pitchFamily="18" charset="0"/>
              </a:rPr>
              <a:t> (Педагогический состав)</a:t>
            </a:r>
            <a:r>
              <a:rPr lang="ru-RU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  <a:t>Ссылка на личный сайт:</a:t>
            </a:r>
            <a:r>
              <a:rPr lang="en-US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en-US" altLang="ru-RU" sz="2400" b="1" dirty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Социальная сеть работников дошкольного образования «Наша сеть»:  </a:t>
            </a:r>
          </a:p>
          <a:p>
            <a:pPr marL="0" indent="0" algn="ctr">
              <a:buNone/>
            </a:pPr>
            <a:r>
              <a:rPr lang="ru-RU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https://nsportal.ru/solopova-oksana</a:t>
            </a: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75589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аттестация\справки\ОА готово\таблица выступления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25838" y="560626"/>
            <a:ext cx="4143678" cy="5698404"/>
          </a:xfrm>
          <a:prstGeom prst="rect">
            <a:avLst/>
          </a:prstGeom>
          <a:noFill/>
        </p:spPr>
      </p:pic>
      <p:pic>
        <p:nvPicPr>
          <p:cNvPr id="52226" name="Picture 2" descr="F:\аттестация\справки\ОА готово\таблица выступление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63046" y="601457"/>
            <a:ext cx="4169583" cy="57340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:\аттестация\мои документы\дипломы\мои конкурсы\3круглыйстол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18755" y="302917"/>
            <a:ext cx="4320144" cy="6101944"/>
          </a:xfrm>
          <a:prstGeom prst="rect">
            <a:avLst/>
          </a:prstGeom>
          <a:noFill/>
        </p:spPr>
      </p:pic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6554192" y="366500"/>
          <a:ext cx="4131252" cy="5845755"/>
        </p:xfrm>
        <a:graphic>
          <a:graphicData uri="http://schemas.openxmlformats.org/presentationml/2006/ole">
            <p:oleObj spid="_x0000_s39939" name="Acrobat Document" r:id="rId4" imgW="7550280" imgH="1071000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873" y="1439422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</a:t>
            </a:r>
            <a:b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ОТКРЫТЫХ ЗАНЯТИЙ, МАСТЕР – КЛАССОВ, </a:t>
            </a:r>
            <a:b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</a:t>
            </a:r>
            <a:endParaRPr lang="ru-RU" sz="3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F:\аттестация\справки\ОА готово\табл открытые просмотры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970053" y="241050"/>
            <a:ext cx="4592714" cy="6315920"/>
          </a:xfrm>
          <a:prstGeom prst="rect">
            <a:avLst/>
          </a:prstGeom>
          <a:noFill/>
        </p:spPr>
      </p:pic>
      <p:pic>
        <p:nvPicPr>
          <p:cNvPr id="66561" name="Picture 1" descr="C:\Users\пользователь\Desktop\Изображение (6)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95829" y="331076"/>
            <a:ext cx="4608579" cy="6337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52997" y="133254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  <a:t>8.</a:t>
            </a:r>
            <a:b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  <a:t>ЭКСПЕРТНАЯ </a:t>
            </a:r>
            <a:b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4000" dirty="0" smtClean="0">
                <a:latin typeface="Times New Roman" pitchFamily="18" charset="0"/>
                <a:ea typeface="Droid Sans"/>
                <a:cs typeface="Times New Roman" pitchFamily="18" charset="0"/>
              </a:rPr>
              <a:t>ДЕЯТЕЛЬНОСТЬ</a:t>
            </a:r>
            <a:endParaRPr lang="ru-RU" sz="4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873" y="91304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  <a:t>9.</a:t>
            </a:r>
            <a:b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  <a:t>ОБЩЕСТВЕННО-ПЕДАГОГИЧЕСКАЯ АКТИВНОСТЬ ПЕДАГОГА:  УЧАСТИЕ В КОМИССИЯХ,</a:t>
            </a:r>
            <a:b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  <a:t> ПЕДАГОГИЧЕСКИХ СООБЩЕСТВАХ, </a:t>
            </a:r>
            <a:b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3600" dirty="0" smtClean="0">
                <a:latin typeface="Times New Roman" pitchFamily="18" charset="0"/>
                <a:ea typeface="Droid Sans"/>
                <a:cs typeface="Times New Roman" pitchFamily="18" charset="0"/>
              </a:rPr>
              <a:t>В ЖЮРИ  КОНКУРСОВ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F:\аттестация\справки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82890" y="213007"/>
            <a:ext cx="4681182" cy="6438003"/>
          </a:xfrm>
          <a:prstGeom prst="rect">
            <a:avLst/>
          </a:prstGeom>
          <a:noFill/>
        </p:spPr>
      </p:pic>
      <p:pic>
        <p:nvPicPr>
          <p:cNvPr id="69634" name="Picture 2" descr="F:\аттестация\справки\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32560" y="244064"/>
            <a:ext cx="4667535" cy="6419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wnloads\189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69779" y="245660"/>
            <a:ext cx="4747952" cy="6458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5668" y="296883"/>
            <a:ext cx="94883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10.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ПОЗИТИВНЫЕ РЕЗУЛЬТАТЫ РАБОТЫ С ВОСПИТАННИКАМИ: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-ОРГАНИЗАЦИЯ ИНДИВИДУАЛЬНОГО ПОДХОДА;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-ОТЛАЖЕННАЯ СИСТЕМА ВЗАИМОДЕЙСТВИЯ С РОДИТЕЛЯМИ;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-ОТСУТСТВИЕ ЖАЛОБ И ОБРАЩЕНИЙ РОДИТЕЛЕЙ НА НЕПРАВОМЕРНЫЕ ДЕЙСТВИЯ;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-РЕАЛИЗАЦИЯ ЗДОРОВЬЕСБЕРЕГАЮЩИХ ТЕХНОЛОГИЙ В ВОСПИТАТЕЛЬНОМ ПРОЦЕССЕ;</a:t>
            </a:r>
            <a:b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ea typeface="Droid Sans" charset="0"/>
                <a:cs typeface="Times New Roman" pitchFamily="18" charset="0"/>
              </a:rPr>
              <a:t>-ДУХОВНО – НРАВСТВЕННОЕ ВОСПИТАНИЕ И НАРОДНЫЕ ТРАДИЦИИ.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:\аттестация\мои документы\скан документов\1позит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52550" y="533399"/>
            <a:ext cx="4288499" cy="5897563"/>
          </a:xfrm>
          <a:prstGeom prst="rect">
            <a:avLst/>
          </a:prstGeom>
          <a:noFill/>
        </p:spPr>
      </p:pic>
      <p:pic>
        <p:nvPicPr>
          <p:cNvPr id="53251" name="Picture 3" descr="H:\аттестация\мои документы\скан документов\2позит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57950" y="586527"/>
            <a:ext cx="4152900" cy="57110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192D6F96-51CA-7C13-4FE4-26DF205F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164" y="1046030"/>
            <a:ext cx="9905998" cy="5564168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ПРЕДСТАВЛЕНИЕ ПЕДАГОГИЧЕСКОГО  ОПЫТА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/>
              </a:rPr>
              <a:t>«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техник нетрадиционного рисования и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методов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арт-терапии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 работе с дошкольниками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22611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аттестация\мои документы\скан документов\3позит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66850" y="419101"/>
            <a:ext cx="4343909" cy="5973762"/>
          </a:xfrm>
          <a:prstGeom prst="rect">
            <a:avLst/>
          </a:prstGeom>
          <a:noFill/>
        </p:spPr>
      </p:pic>
      <p:pic>
        <p:nvPicPr>
          <p:cNvPr id="54275" name="Picture 3" descr="H:\аттестация\мои документы\скан документов\4позит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495300"/>
            <a:ext cx="4302351" cy="5916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2374" y="1490929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>11.</a:t>
            </a:r>
            <a:b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>КАЧЕСТВО </a:t>
            </a:r>
            <a:b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>ВЗАИМОДЕЙСТВИЯ</a:t>
            </a:r>
            <a:b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400" dirty="0" smtClean="0">
                <a:latin typeface="Times New Roman" pitchFamily="18" charset="0"/>
                <a:cs typeface="Times New Roman" pitchFamily="18" charset="0"/>
              </a:rPr>
              <a:t> С РОДИТЕЛЯМИ</a:t>
            </a:r>
            <a:endParaRPr lang="ru-RU" sz="44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:\аттестация\мои документы\скан документов\1работа с род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56365" y="409431"/>
            <a:ext cx="4550232" cy="6257499"/>
          </a:xfrm>
          <a:prstGeom prst="rect">
            <a:avLst/>
          </a:prstGeom>
          <a:noFill/>
        </p:spPr>
      </p:pic>
      <p:pic>
        <p:nvPicPr>
          <p:cNvPr id="55299" name="Picture 3" descr="H:\аттестация\мои документы\скан документов\2работа с род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94714" y="441492"/>
            <a:ext cx="4537393" cy="6239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аттестация\мои документы\скан документов\3работа с род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89394" y="289430"/>
            <a:ext cx="4776432" cy="6568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пользователь\Desktop\Изображение (9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43925" y="236482"/>
            <a:ext cx="4631206" cy="6369269"/>
          </a:xfrm>
          <a:prstGeom prst="rect">
            <a:avLst/>
          </a:prstGeom>
          <a:noFill/>
        </p:spPr>
      </p:pic>
      <p:pic>
        <p:nvPicPr>
          <p:cNvPr id="70659" name="Picture 3" descr="C:\Users\пользователь\Desktop\Изображение (10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75801" y="220717"/>
            <a:ext cx="4594693" cy="6319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зображение_viber_2024-02-19_08-49-14-053.jpg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941695" y="270563"/>
            <a:ext cx="4581194" cy="6302588"/>
          </a:xfrm>
        </p:spPr>
      </p:pic>
      <p:pic>
        <p:nvPicPr>
          <p:cNvPr id="76802" name="Picture 2" descr="F:\аттестация\мои документы\скан документов\диплом семьи Солоповых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53446" y="241387"/>
            <a:ext cx="4660547" cy="6409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3846604"/>
          </a:xfrm>
        </p:spPr>
        <p:txBody>
          <a:bodyPr>
            <a:norm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12. </a:t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F:\аттестация\справки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64526" y="218364"/>
            <a:ext cx="4663510" cy="6413697"/>
          </a:xfrm>
          <a:prstGeom prst="rect">
            <a:avLst/>
          </a:prstGeom>
          <a:noFill/>
        </p:spPr>
      </p:pic>
      <p:pic>
        <p:nvPicPr>
          <p:cNvPr id="59394" name="Picture 2" descr="F:\аттестация\справки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28095" y="254062"/>
            <a:ext cx="4598406" cy="6324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Downloads\189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1051" y="185567"/>
            <a:ext cx="4749092" cy="6459599"/>
          </a:xfrm>
          <a:prstGeom prst="rect">
            <a:avLst/>
          </a:prstGeom>
          <a:noFill/>
        </p:spPr>
      </p:pic>
      <p:pic>
        <p:nvPicPr>
          <p:cNvPr id="58369" name="Picture 1" descr="F:\аттестация\справки\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65546" y="238528"/>
            <a:ext cx="4634812" cy="63738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414348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13. </a:t>
            </a:r>
            <a:b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УЧАСТИЕ ПЕДАГОГА В ПРОФЕССИОНАЛЬНЫХ </a:t>
            </a:r>
            <a:b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КОНКУРСАХ.</a:t>
            </a:r>
            <a:endParaRPr lang="ru-RU" b="1" dirty="0">
              <a:effectLst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551559-ABD0-C39F-512B-C3A13B68C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5706781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1.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0963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:\аттестация\мои документы\скан документов\участие педагог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14750" y="247649"/>
            <a:ext cx="4579402" cy="6297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:\аттестация\мои документы\дипломы\мои конкурсы\003Я конкурс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67541" y="256431"/>
            <a:ext cx="4385390" cy="6201590"/>
          </a:xfrm>
          <a:prstGeom prst="rect">
            <a:avLst/>
          </a:prstGeom>
          <a:noFill/>
        </p:spPr>
      </p:pic>
      <p:pic>
        <p:nvPicPr>
          <p:cNvPr id="53250" name="Picture 2" descr="F:\аттестация\мои документы\дипломы\мои конкурсы\9 мая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41046" y="233114"/>
            <a:ext cx="4416762" cy="6248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50" name="Object 2"/>
          <p:cNvGraphicFramePr>
            <a:graphicFrameLocks noChangeAspect="1"/>
          </p:cNvGraphicFramePr>
          <p:nvPr/>
        </p:nvGraphicFramePr>
        <p:xfrm>
          <a:off x="3859396" y="195853"/>
          <a:ext cx="4476529" cy="6334326"/>
        </p:xfrm>
        <a:graphic>
          <a:graphicData uri="http://schemas.openxmlformats.org/presentationml/2006/ole">
            <p:oleObj spid="_x0000_s53250" name="Acrobat Document" r:id="rId3" imgW="7550280" imgH="10710000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3300" y="2228954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/>
              <a:t>14. НАГРАДЫ И ПООЩРЕНИЯ</a:t>
            </a:r>
            <a:endParaRPr lang="ru-RU" sz="44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:\аттестация\справки\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615520" y="204716"/>
            <a:ext cx="4694132" cy="6455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G:\аттестация\мои документы\дипломы\мои конкурсы\IMG_6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573646" y="231903"/>
            <a:ext cx="4752403" cy="6336537"/>
          </a:xfrm>
          <a:prstGeom prst="rect">
            <a:avLst/>
          </a:prstGeom>
          <a:noFill/>
        </p:spPr>
      </p:pic>
      <p:pic>
        <p:nvPicPr>
          <p:cNvPr id="71683" name="Picture 3" descr="G:\аттестация\мои документы\дипломы\мои конкурсы\благодарственное письмо на ДУДОРОВ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56360" y="302233"/>
            <a:ext cx="4556760" cy="6071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аттестация\справки\ОА готово\инновация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88705" y="466531"/>
            <a:ext cx="4276908" cy="5881623"/>
          </a:xfrm>
          <a:prstGeom prst="rect">
            <a:avLst/>
          </a:prstGeom>
          <a:noFill/>
        </p:spPr>
      </p:pic>
      <p:pic>
        <p:nvPicPr>
          <p:cNvPr id="50179" name="Picture 3" descr="F:\аттестация\справки\ОА готово\инновация 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08574" y="485192"/>
            <a:ext cx="4331188" cy="5956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14" y="845890"/>
            <a:ext cx="4032448" cy="5419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76" y="1470277"/>
            <a:ext cx="5757046" cy="41978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H:\аттестация\мои документы\скан документов\титульник проект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57337" y="601579"/>
            <a:ext cx="4192990" cy="57662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B0CCBD-618D-E829-049C-4F3D21F68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934994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2. </a:t>
            </a:r>
            <a:br>
              <a:rPr 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935758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1036</TotalTime>
  <Words>60</Words>
  <Application>Microsoft Office PowerPoint</Application>
  <PresentationFormat>Произвольный</PresentationFormat>
  <Paragraphs>30</Paragraphs>
  <Slides>55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Контур</vt:lpstr>
      <vt:lpstr>Acrobat Document</vt:lpstr>
      <vt:lpstr>ПОРТФОЛИО   СОЛОПОВОЙ ОКСАНЫ АЛЕКСАНДРОВНЫ,   воспитателя  муниципального автономного дошкольного образовательного учреждения городского округа Саранск  «Детский сад  №18»   2024 г.</vt:lpstr>
      <vt:lpstr>Слайд 2</vt:lpstr>
      <vt:lpstr>Слайд 3</vt:lpstr>
      <vt:lpstr>ПРЕДСТАВЛЕНИЕ ПЕДАГОГИЧЕСКОГО  ОПЫТА  ТЕМА: «Использование техник нетрадиционного рисования и  методов арт-терапии в работе с дошкольниками»   </vt:lpstr>
      <vt:lpstr>1.  УЧАСТИЕ В ИННОВАЦИОННОЙ (ЭКСПЕРИМЕНТАЛЬНОЙ) ДЕЯТЕЛЬНОСТИ</vt:lpstr>
      <vt:lpstr>Слайд 6</vt:lpstr>
      <vt:lpstr>Слайд 7</vt:lpstr>
      <vt:lpstr>Слайд 8</vt:lpstr>
      <vt:lpstr>2.  НАСТАВНИЧЕСТВО</vt:lpstr>
      <vt:lpstr>3.  НАЛИЧИЕ ПУБЛИКАЦИЙ</vt:lpstr>
      <vt:lpstr>Слайд 11</vt:lpstr>
      <vt:lpstr>Слайд 12</vt:lpstr>
      <vt:lpstr>Слайд 13</vt:lpstr>
      <vt:lpstr>Слайд 14</vt:lpstr>
      <vt:lpstr>Слайд 15</vt:lpstr>
      <vt:lpstr>Слайд 16</vt:lpstr>
      <vt:lpstr> 4.  РЕЗУЛЬТАТЫ  УЧАСТИЯ  ВОСПИТАННИКОВ В  -КОНКУРСАХ; -ВЫСТАВКАХ; -ТУРНИРАХ; -СОРЕВНОВАНИЯХ; -АКЦИЯХ; -ФЕСТИВАЛЯХ.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12.   РАБОТА С ДЕТЬМИ ИЗ СОЦИАЛЬНО-НЕБЛАГОПОЛУЧНЫХ СЕМЕЙ</vt:lpstr>
      <vt:lpstr>Слайд 47</vt:lpstr>
      <vt:lpstr>Слайд 48</vt:lpstr>
      <vt:lpstr>13.  УЧАСТИЕ ПЕДАГОГА В ПРОФЕССИОНАЛЬНЫХ  КОНКУРСАХ.</vt:lpstr>
      <vt:lpstr>Слайд 50</vt:lpstr>
      <vt:lpstr>Слайд 51</vt:lpstr>
      <vt:lpstr>Слайд 52</vt:lpstr>
      <vt:lpstr>14. НАГРАДЫ И ПООЩРЕНИЯ</vt:lpstr>
      <vt:lpstr>Слайд 54</vt:lpstr>
      <vt:lpstr>Слайд 55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 СОЛОПОВОЙ ОКСАНЫ АЛЕКСАНДРОВНЫ,   воспитателя  муниципального автономного дошкольного образовательного учреждения городского округа Саранск  «Детский сад  №18»  </dc:title>
  <dc:creator>Пользователь</dc:creator>
  <cp:lastModifiedBy>пользователь</cp:lastModifiedBy>
  <cp:revision>104</cp:revision>
  <dcterms:created xsi:type="dcterms:W3CDTF">2024-01-20T21:35:54Z</dcterms:created>
  <dcterms:modified xsi:type="dcterms:W3CDTF">2024-02-19T05:58:52Z</dcterms:modified>
</cp:coreProperties>
</file>